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432" r:id="rId3"/>
    <p:sldId id="433" r:id="rId4"/>
    <p:sldId id="434" r:id="rId5"/>
    <p:sldId id="415" r:id="rId6"/>
    <p:sldId id="416" r:id="rId7"/>
    <p:sldId id="423" r:id="rId8"/>
    <p:sldId id="424" r:id="rId9"/>
    <p:sldId id="419" r:id="rId10"/>
    <p:sldId id="668" r:id="rId11"/>
    <p:sldId id="646" r:id="rId12"/>
    <p:sldId id="440" r:id="rId13"/>
    <p:sldId id="441" r:id="rId14"/>
    <p:sldId id="442" r:id="rId15"/>
    <p:sldId id="443" r:id="rId16"/>
    <p:sldId id="676" r:id="rId17"/>
    <p:sldId id="446" r:id="rId18"/>
    <p:sldId id="412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36" autoAdjust="0"/>
  </p:normalViewPr>
  <p:slideViewPr>
    <p:cSldViewPr>
      <p:cViewPr varScale="1">
        <p:scale>
          <a:sx n="60" d="100"/>
          <a:sy n="60" d="100"/>
        </p:scale>
        <p:origin x="1458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CE37809-3E35-4FEC-9082-15D8B60296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25C3DF01-5986-42C3-8093-3148428EF99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D52F9858-F0D3-4129-A8C5-FE688DF1E1B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9D7406E-46A3-4810-B3F2-E9C39CBAD91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0A631B6-3805-414C-801D-58F83B3DCE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534D0BD-0EE3-4E2E-B9B4-6B102327AF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3DF66228-5799-4E7D-8ED1-4D87E17BF3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54C401-0272-4FEC-AEF2-E1035D1BDDA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2BDC97E4-E5B1-41AC-BBFE-41DF2FDA97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BE64766-6824-4C68-9192-A9C8C5FFF9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B785E74-7509-4F32-BB06-5DA40376D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CE3FA2-B8F0-47D1-A6D3-75CEE181D6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60501DA-A5D5-4F2A-A9E2-F8B267A10D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4E5339-3225-4DFD-8897-7C1167CE7D6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E11CC7C-3E53-44EE-B7A4-A071A0D191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F4213F0-6A29-4E41-ADA3-FB534EDB8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9E672B7-C957-49E4-BADF-01F702C139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F8151-94B0-4E8C-8084-30D6F5C27DB7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86CE950-3E7D-47FA-9EC6-AB320AD0B2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6210A17-1969-452E-BE66-EC6757CF0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D7322BE-E516-4F53-B310-F59816B78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0D561-24DA-4876-94DE-1CFFF3182610}" type="slidenum">
              <a:rPr lang="en-US" altLang="en-US" sz="1200" u="none"/>
              <a:pPr/>
              <a:t>11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26B4F67-9D01-4B34-83C0-75B47F919B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D96D09-4796-4394-88F6-4C7FA3DC0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9DD72424-A690-4B74-9A6A-B443F70966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683C16-9944-41E6-897F-C001F75FE71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179CCB4-B5A1-4A20-BD93-C8E02DD39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469C888-D6E2-43FD-92E3-74FCCD405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58F90B18-D1CB-48EE-BE8C-8AAA8A04F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8CACC0E-C429-477B-AE19-E9DDA7F2AC3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0B18804F-B6AA-4342-9EEA-D31B94CC8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9D670A65-5FAA-43F1-B406-271E96B5E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954A68FC-06E0-4F40-810B-CF933A0BE7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E7C63F-4251-436A-BCBC-D31B203A680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E0B58F8-4527-49FB-8582-F32F0061B3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C63BC3BA-2981-4AA9-AEBA-04283F70F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B8295060-6951-4D36-9F33-8ED7ED9BD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3846CC-9A25-4AFE-B6DB-78B538E78DF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3656CD4-DF13-414A-BCB0-111292B24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FDC9ACF7-A6E3-4E93-87D6-86492464F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4CDD25-D97D-4913-AB5B-AABA9A285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A0444-F24B-4EAE-9DF1-828BC4F58192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1C332B-3F75-4352-89AA-0021E35ECE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41E648C-0EFB-4218-ADA9-43D23A80E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4F807703-1AF8-401A-BFA0-91C0300B6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BA1AED-D022-4D40-96AE-FDEF93905E0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CEB9E27A-8032-4D6C-8F4F-4D1A4CC23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21FF753-953C-4A94-99EE-AA5166483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D4C943CC-6262-4D51-85A9-D0940FF06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5A3D3F-22E9-458C-93EF-CC3B24A4115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0C67F09-5DD5-440C-A811-0E19B4EBF1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CA3A73A4-7EA7-4CFC-BF06-85CF4C19A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9F8E3B6-B79A-4361-912D-7AA7ABC26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96A2F8-2C67-441B-8FCC-C3138418F1B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1F0B1A3A-C5E9-4FCD-B2DC-08E15E25EF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0C07791-33B4-4676-B047-E425CBFD5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A59DFD0-480C-4F12-8530-CDB17FD2B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E131A9-1AFC-48FF-85CD-22C2A6E410F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B772B07-D094-43C3-9197-4E0CC49E2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E480D84-3227-43B8-8923-2583A23DF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A9FB4A7-37F4-46FB-A803-69987538A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199EDFB-5BA1-47DB-A8E1-691D636B978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35ABDCB-E4D1-429B-8A92-14D3DF3370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9B46234-E73B-4C59-9620-2C071BD19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89DDC4-55A3-441B-90E1-38B71A3CD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28CA9A-DBAC-4739-9923-B0D68FF42C4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86F2801-B6AD-4F88-A800-673802EA1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BC0A8D-D8C7-48BD-9083-55DB5DDC7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8164154-4159-4565-BB65-DDE7E9AEE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FAA23D-9359-47FE-85D7-D0AFABFF96B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A7D820C-E430-43CA-A129-844FB42132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F7AB2B4-1D6A-4CF4-AA24-FFB841800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312D53D3-827B-430B-A30F-B8FEE9516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9A28FD0-FE4F-4F00-9F4B-EF08AFF788B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A4CB51C-8D07-45E4-A7F5-AC8FA56BC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C7915D-2E43-4475-9E64-8A12150AC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6BB89F5-01C1-4DA0-8E8E-82BFE0F280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872080-1ECE-420F-8B7D-A1A4BA397A9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1C96618-0F45-43C7-B762-C4B36CF5C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A6DCDFDF-94BD-4FEF-A324-20184F3FA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13FC6673-E9D3-4252-81DE-660235394B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F5F8A3-3C6B-4ED2-8B17-74DC35E6C6A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035FD0E-F11C-4139-B893-0C27382849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422911C-248D-4C14-A11B-39C906C33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407143-3AAC-4F03-A4F2-A86FBE2BA8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011ECB-AC9E-4939-9AE8-8D19181BF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530C13-7CC1-48E8-922D-5CC0C36BB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DFF9D8-0986-494F-A8C1-5CBCAE38A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15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72DE17-B9D4-4F64-8E42-B3D4C523E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B7DBEF-52D3-4869-AD0B-37CAEADE9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20721C-27F8-4A5E-AAB9-3A1C60944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331E8-7CBF-4F34-A522-5B031D262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56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9802E7-5922-4213-AE31-EF5DDE9A5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C586D0-BE8B-407F-9EC0-8093F32AEE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3E731-F416-4587-8333-129D481A8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02C75-4074-478E-A950-9C253D4BA0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13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4EAD04-210A-4A32-A89D-1EEB241DD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B5220-6D50-49C3-8B7A-0748858B8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FC8AD2-6D69-4C9B-AFB8-863D3FF95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750E6-31F4-47DF-B0EE-2585486BC9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58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2DB070-AA4F-4221-B9FB-07658D51D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359EA4-0BF5-4977-B93B-02E6D93E3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0FA41D-2588-4362-BA25-16B3CD6FF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D7F42-4327-4607-8D74-C388CC1A1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10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F15CA5-E0B2-4E48-87B9-610AEE2F1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339B60-2404-4879-86B6-C851EAB2B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0CB8A7-C750-4CF3-8C6A-0C3B096CA9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46AA8-FFB6-4BE2-9B71-74FB8474E4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79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1385CD-11C9-4EBF-A61C-F6BD70486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83E5A41-4800-4200-8A4D-41577BAFF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3DF7D85-5873-4375-99E1-759D66AE1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61DD4-4114-4AFD-A530-BB5C3CE5CF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07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E9A58B-70BE-4EC7-B681-A5DD5BA6F1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8BA794-1E48-4B97-8608-19D13ECD68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ED5462-29B4-458D-9D6C-25B678CE4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2E39E-FFB6-4DD0-BFDD-F5B194A442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71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2C297B-9859-41E0-A1A0-3B056E5EB4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7EFE4F-4AD9-4826-B03B-E795F92FB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C24253-486B-4CF3-959A-CDB9D86C5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04629-F067-4728-99E2-F9E498AFB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83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CEB2B7-EC1F-4C24-9393-DF0C4D6A3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D2EF8E-B754-4E6D-8518-2BE0D482E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7F1F5-472E-4175-BEF5-096B42CDF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23B83-5178-4D69-904E-E2ABBC8E57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37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425FFD-2FCB-4F7F-B38D-A47814173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C4967-3D49-47A1-879D-A23C22ADE1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E685BD-DE51-4BB5-84AF-CB811E5F0D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E6804-B054-45DE-9280-D67EB0F10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20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7220B7-189D-458C-9CAC-5F1BF9DD4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E0D05C-5A23-48DB-9B20-F9196B9B5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F983BA-90F7-4C0C-B2CC-1F3284A8C7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936248-1559-42FA-A3A6-C8B6C0F4D3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FC6781-D804-4F98-AA5C-5423D97D56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9734AA0-3689-4DF3-8DC9-05877C52D7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935608B3-2AC7-443C-974C-01A69BD4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BA56DF-79A6-4D27-B5CA-DC9D3EDC015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A10A02-7B28-4233-8EA1-8A58A243C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714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Coherence Protocols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77D87D2-45AA-4968-A83C-8CCEA5F0E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24A12AE-8601-455C-B40D-45D21BC92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7966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multi-thread programming models,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snooping-based protocols, directory-based protocols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0A0E7-B10D-4248-A486-A8F3E6FD9B17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2270733-8272-4FA7-AD0E-A8013D01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67611EED-ACF9-46F9-A76A-6D01720A6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13EF461-193C-4ECF-B2EF-8780D7EBA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294596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 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202DE2-8D16-4185-8C99-C2E94704C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4F884BEA-E605-426B-9452-636D16104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770E7A6-E8CC-48AD-B2C0-1B58C5EA1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368FCC18-1AD4-4FAC-B4F8-1BC7A1D7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BA595637-E5D1-4517-AFCE-67DD0DEF3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73F5EC2E-7291-4280-A980-DEE2FCD33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7204DA47-6940-4370-AC7D-C8C89B3D4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800C9273-EE6B-41E3-A71B-EC0486153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0590D9C3-8E8F-4AB2-B82A-6DA84E891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F48DE47-38F2-40F3-B384-D7F0D8CF0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148AE8AE-BFD3-422E-8475-887A0F9EB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6F7F3AFD-186D-4C01-9F56-8A267A25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010E3F-C51F-4395-9287-19348C49B67C}" type="slidenum">
              <a:rPr lang="en-US" altLang="en-US" sz="1400" u="none">
                <a:latin typeface="Times New Roman" panose="02020603050405020304" pitchFamily="18" charset="0"/>
              </a:rPr>
              <a:pPr/>
              <a:t>11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B34E7ED2-D691-480F-A2B4-88CA25F69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783A595-8C9F-414E-B32D-2700FD7ED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0A991A62-3F88-42DC-8EFC-DE395F50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50E049-E71D-464B-A567-D2B976271EC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FE579B43-29B4-4F0E-8E4C-158B366EA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E0AED3D1-C492-4E30-A47A-E6E2D6E81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C035BB8A-F88E-46F3-8B94-12D2CA1CF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39874"/>
            <a:ext cx="776430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6404014E-B177-4A46-8C04-29AC0428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673C6D-D3BD-4C9E-B9E1-33B46DACA02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3A7281EE-8CA1-4BAC-AEE0-8FC19A4BC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4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Directory-Based Cache Coherence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A723E553-2AC5-4D57-A056-6DD178A6A3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F8C9636A-F836-4869-9F03-DCA351F38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750897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physical memory is distributed among all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directory is also distributed along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corresponding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physical address is enough to determine the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(many) processing nodes are connected with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scalable interconnect (not a bus) – hence, messages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are no longer broadcast, but routed from sender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receiver – since the processing nodes can no longer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snoop, the directory keeps track of sharing state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>
            <a:extLst>
              <a:ext uri="{FF2B5EF4-FFF2-40B4-BE49-F238E27FC236}">
                <a16:creationId xmlns:a16="http://schemas.microsoft.com/office/drawing/2014/main" id="{1653EE36-2A68-4AB1-81E6-7C27599E1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02166E-0BE1-49DC-B1C7-34B451FD7DB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A2123114-644A-45B0-99EC-3F82EF614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338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Memory Multiprocessors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74B7288A-FDA3-4320-AF4A-EAE0A8D95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5" name="Rectangle 4">
            <a:extLst>
              <a:ext uri="{FF2B5EF4-FFF2-40B4-BE49-F238E27FC236}">
                <a16:creationId xmlns:a16="http://schemas.microsoft.com/office/drawing/2014/main" id="{3AA58969-158F-449B-93B8-FB52295B6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57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1206" name="Rectangle 5">
            <a:extLst>
              <a:ext uri="{FF2B5EF4-FFF2-40B4-BE49-F238E27FC236}">
                <a16:creationId xmlns:a16="http://schemas.microsoft.com/office/drawing/2014/main" id="{48E301F5-1ED4-4458-9E02-5DDE04C4C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1207" name="Rectangle 6">
            <a:extLst>
              <a:ext uri="{FF2B5EF4-FFF2-40B4-BE49-F238E27FC236}">
                <a16:creationId xmlns:a16="http://schemas.microsoft.com/office/drawing/2014/main" id="{1A751CFD-B1A2-4DD5-9412-F8AAE6C1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0480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1208" name="Line 7">
            <a:extLst>
              <a:ext uri="{FF2B5EF4-FFF2-40B4-BE49-F238E27FC236}">
                <a16:creationId xmlns:a16="http://schemas.microsoft.com/office/drawing/2014/main" id="{AB72EA70-5C4F-4C9B-8C3B-039F29B1C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95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9" name="Line 8">
            <a:extLst>
              <a:ext uri="{FF2B5EF4-FFF2-40B4-BE49-F238E27FC236}">
                <a16:creationId xmlns:a16="http://schemas.microsoft.com/office/drawing/2014/main" id="{E591167A-2F30-4E81-B786-6588A70FB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0" name="Rectangle 9">
            <a:extLst>
              <a:ext uri="{FF2B5EF4-FFF2-40B4-BE49-F238E27FC236}">
                <a16:creationId xmlns:a16="http://schemas.microsoft.com/office/drawing/2014/main" id="{78A65B59-4806-46B2-9C85-3EED0F608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057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1211" name="Rectangle 10">
            <a:extLst>
              <a:ext uri="{FF2B5EF4-FFF2-40B4-BE49-F238E27FC236}">
                <a16:creationId xmlns:a16="http://schemas.microsoft.com/office/drawing/2014/main" id="{EA6FEA6C-1A1D-43A2-A401-854C83A25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0480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1212" name="Rectangle 11">
            <a:extLst>
              <a:ext uri="{FF2B5EF4-FFF2-40B4-BE49-F238E27FC236}">
                <a16:creationId xmlns:a16="http://schemas.microsoft.com/office/drawing/2014/main" id="{49F32C4E-9414-445F-B467-48326BD99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0480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1213" name="Line 12">
            <a:extLst>
              <a:ext uri="{FF2B5EF4-FFF2-40B4-BE49-F238E27FC236}">
                <a16:creationId xmlns:a16="http://schemas.microsoft.com/office/drawing/2014/main" id="{F9598C39-F034-4A15-A2B2-58DDBB413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95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4" name="Line 13">
            <a:extLst>
              <a:ext uri="{FF2B5EF4-FFF2-40B4-BE49-F238E27FC236}">
                <a16:creationId xmlns:a16="http://schemas.microsoft.com/office/drawing/2014/main" id="{46165364-FB1C-443B-A649-89B2951AD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5" name="Rectangle 14">
            <a:extLst>
              <a:ext uri="{FF2B5EF4-FFF2-40B4-BE49-F238E27FC236}">
                <a16:creationId xmlns:a16="http://schemas.microsoft.com/office/drawing/2014/main" id="{7AAEE7F5-A9D7-4F0D-85B9-DBC2A5359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057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1216" name="Rectangle 15">
            <a:extLst>
              <a:ext uri="{FF2B5EF4-FFF2-40B4-BE49-F238E27FC236}">
                <a16:creationId xmlns:a16="http://schemas.microsoft.com/office/drawing/2014/main" id="{AEDF13F5-DD4D-444E-A7F7-AFFD350AC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0480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1217" name="Rectangle 16">
            <a:extLst>
              <a:ext uri="{FF2B5EF4-FFF2-40B4-BE49-F238E27FC236}">
                <a16:creationId xmlns:a16="http://schemas.microsoft.com/office/drawing/2014/main" id="{211866A8-E731-4EA8-91D4-BF423897B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1218" name="Line 17">
            <a:extLst>
              <a:ext uri="{FF2B5EF4-FFF2-40B4-BE49-F238E27FC236}">
                <a16:creationId xmlns:a16="http://schemas.microsoft.com/office/drawing/2014/main" id="{8374C723-5EB8-4FE7-99A2-9E7F9FEC4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895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9" name="Line 18">
            <a:extLst>
              <a:ext uri="{FF2B5EF4-FFF2-40B4-BE49-F238E27FC236}">
                <a16:creationId xmlns:a16="http://schemas.microsoft.com/office/drawing/2014/main" id="{78FC2290-B9D3-4072-8FE8-E22206EFE9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0" name="Rectangle 19">
            <a:extLst>
              <a:ext uri="{FF2B5EF4-FFF2-40B4-BE49-F238E27FC236}">
                <a16:creationId xmlns:a16="http://schemas.microsoft.com/office/drawing/2014/main" id="{94F98B67-C57B-415D-9B38-9AAD606EA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0574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1221" name="Rectangle 20">
            <a:extLst>
              <a:ext uri="{FF2B5EF4-FFF2-40B4-BE49-F238E27FC236}">
                <a16:creationId xmlns:a16="http://schemas.microsoft.com/office/drawing/2014/main" id="{E8DF706D-5C38-4A57-9029-54C0B3693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0480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1222" name="Rectangle 21">
            <a:extLst>
              <a:ext uri="{FF2B5EF4-FFF2-40B4-BE49-F238E27FC236}">
                <a16:creationId xmlns:a16="http://schemas.microsoft.com/office/drawing/2014/main" id="{D97ACEAC-A285-4564-84DB-A9C8D2AE2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0480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1223" name="Line 22">
            <a:extLst>
              <a:ext uri="{FF2B5EF4-FFF2-40B4-BE49-F238E27FC236}">
                <a16:creationId xmlns:a16="http://schemas.microsoft.com/office/drawing/2014/main" id="{98DC2966-BFF2-4A93-BC9B-02EF2D745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895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4" name="Line 23">
            <a:extLst>
              <a:ext uri="{FF2B5EF4-FFF2-40B4-BE49-F238E27FC236}">
                <a16:creationId xmlns:a16="http://schemas.microsoft.com/office/drawing/2014/main" id="{BFAEA3E3-C644-4013-8578-4418FCE63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352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5" name="Rectangle 24">
            <a:extLst>
              <a:ext uri="{FF2B5EF4-FFF2-40B4-BE49-F238E27FC236}">
                <a16:creationId xmlns:a16="http://schemas.microsoft.com/office/drawing/2014/main" id="{E7AA2973-BFE1-4D32-9F24-C3B8C7F0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876800"/>
            <a:ext cx="7239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Interconnection network</a:t>
            </a:r>
          </a:p>
        </p:txBody>
      </p:sp>
      <p:sp>
        <p:nvSpPr>
          <p:cNvPr id="51226" name="Rectangle 25">
            <a:extLst>
              <a:ext uri="{FF2B5EF4-FFF2-40B4-BE49-F238E27FC236}">
                <a16:creationId xmlns:a16="http://schemas.microsoft.com/office/drawing/2014/main" id="{5AD2194A-771A-436F-9881-C1922C26F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</p:txBody>
      </p:sp>
      <p:sp>
        <p:nvSpPr>
          <p:cNvPr id="51227" name="Line 26">
            <a:extLst>
              <a:ext uri="{FF2B5EF4-FFF2-40B4-BE49-F238E27FC236}">
                <a16:creationId xmlns:a16="http://schemas.microsoft.com/office/drawing/2014/main" id="{35AA06C0-73A8-4017-8C95-F3411D323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8" name="Rectangle 27">
            <a:extLst>
              <a:ext uri="{FF2B5EF4-FFF2-40B4-BE49-F238E27FC236}">
                <a16:creationId xmlns:a16="http://schemas.microsoft.com/office/drawing/2014/main" id="{29432767-8C04-478B-8250-0B90035BF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8862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</p:txBody>
      </p:sp>
      <p:sp>
        <p:nvSpPr>
          <p:cNvPr id="51229" name="Line 28">
            <a:extLst>
              <a:ext uri="{FF2B5EF4-FFF2-40B4-BE49-F238E27FC236}">
                <a16:creationId xmlns:a16="http://schemas.microsoft.com/office/drawing/2014/main" id="{AC4CD5AB-4C9B-4FEB-B431-DA25FA922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0" name="Rectangle 29">
            <a:extLst>
              <a:ext uri="{FF2B5EF4-FFF2-40B4-BE49-F238E27FC236}">
                <a16:creationId xmlns:a16="http://schemas.microsoft.com/office/drawing/2014/main" id="{66351060-64AA-4CA0-BAE1-7C38BEA3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862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</p:txBody>
      </p:sp>
      <p:sp>
        <p:nvSpPr>
          <p:cNvPr id="51231" name="Line 30">
            <a:extLst>
              <a:ext uri="{FF2B5EF4-FFF2-40B4-BE49-F238E27FC236}">
                <a16:creationId xmlns:a16="http://schemas.microsoft.com/office/drawing/2014/main" id="{BCACD473-4F51-4BDF-BEF9-2ED204F49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32" name="Rectangle 31">
            <a:extLst>
              <a:ext uri="{FF2B5EF4-FFF2-40B4-BE49-F238E27FC236}">
                <a16:creationId xmlns:a16="http://schemas.microsoft.com/office/drawing/2014/main" id="{98F37B33-FC95-4A8D-B105-013BF15EB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8862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</p:txBody>
      </p:sp>
      <p:sp>
        <p:nvSpPr>
          <p:cNvPr id="51233" name="Line 32">
            <a:extLst>
              <a:ext uri="{FF2B5EF4-FFF2-40B4-BE49-F238E27FC236}">
                <a16:creationId xmlns:a16="http://schemas.microsoft.com/office/drawing/2014/main" id="{A1ED19D9-F4A1-457A-ACD9-940BCFD34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>
            <a:extLst>
              <a:ext uri="{FF2B5EF4-FFF2-40B4-BE49-F238E27FC236}">
                <a16:creationId xmlns:a16="http://schemas.microsoft.com/office/drawing/2014/main" id="{844092C3-5CF8-4A0B-A3FF-C5BABD41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CFBD54-4000-4164-B1B7-AC4DA21796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E19BEF5B-F7E1-47E2-BC0D-B3EBCF3A0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68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Directory-Based Example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393FF53C-728E-4AF5-9DB0-523689A35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Rectangle 4">
            <a:extLst>
              <a:ext uri="{FF2B5EF4-FFF2-40B4-BE49-F238E27FC236}">
                <a16:creationId xmlns:a16="http://schemas.microsoft.com/office/drawing/2014/main" id="{C2AA55C2-AEF3-4D45-B404-B6EF8EB90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908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3254" name="Rectangle 5">
            <a:extLst>
              <a:ext uri="{FF2B5EF4-FFF2-40B4-BE49-F238E27FC236}">
                <a16:creationId xmlns:a16="http://schemas.microsoft.com/office/drawing/2014/main" id="{BE919584-AEA4-4B9C-9399-94DA7E6FC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14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3255" name="Rectangle 6">
            <a:extLst>
              <a:ext uri="{FF2B5EF4-FFF2-40B4-BE49-F238E27FC236}">
                <a16:creationId xmlns:a16="http://schemas.microsoft.com/office/drawing/2014/main" id="{926363AA-4735-4D9B-9B71-78E93E8E1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814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3256" name="Line 7">
            <a:extLst>
              <a:ext uri="{FF2B5EF4-FFF2-40B4-BE49-F238E27FC236}">
                <a16:creationId xmlns:a16="http://schemas.microsoft.com/office/drawing/2014/main" id="{A91FB1C1-B501-4912-9378-1BB8CD5B30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429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7" name="Line 8">
            <a:extLst>
              <a:ext uri="{FF2B5EF4-FFF2-40B4-BE49-F238E27FC236}">
                <a16:creationId xmlns:a16="http://schemas.microsoft.com/office/drawing/2014/main" id="{FEF889AC-16C7-408F-9255-EC333C2F1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8" name="Rectangle 9">
            <a:extLst>
              <a:ext uri="{FF2B5EF4-FFF2-40B4-BE49-F238E27FC236}">
                <a16:creationId xmlns:a16="http://schemas.microsoft.com/office/drawing/2014/main" id="{57F91A59-4004-4D04-AB53-4AF2BC0AA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5908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3259" name="Rectangle 10">
            <a:extLst>
              <a:ext uri="{FF2B5EF4-FFF2-40B4-BE49-F238E27FC236}">
                <a16:creationId xmlns:a16="http://schemas.microsoft.com/office/drawing/2014/main" id="{7FFB3C05-5614-4031-AA2A-394030B2A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5814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3260" name="Rectangle 11">
            <a:extLst>
              <a:ext uri="{FF2B5EF4-FFF2-40B4-BE49-F238E27FC236}">
                <a16:creationId xmlns:a16="http://schemas.microsoft.com/office/drawing/2014/main" id="{67D108A1-151F-4049-9831-0131EE3F6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814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EF6D012B-2132-4EA8-B6CE-C34C90E72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429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C85C00B6-70F6-4246-B43D-0BBA93239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3" name="Rectangle 14">
            <a:extLst>
              <a:ext uri="{FF2B5EF4-FFF2-40B4-BE49-F238E27FC236}">
                <a16:creationId xmlns:a16="http://schemas.microsoft.com/office/drawing/2014/main" id="{FA7CAEAD-C8AA-48BF-92D5-0A05A261F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5908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&amp; Caches</a:t>
            </a:r>
          </a:p>
        </p:txBody>
      </p:sp>
      <p:sp>
        <p:nvSpPr>
          <p:cNvPr id="53264" name="Rectangle 15">
            <a:extLst>
              <a:ext uri="{FF2B5EF4-FFF2-40B4-BE49-F238E27FC236}">
                <a16:creationId xmlns:a16="http://schemas.microsoft.com/office/drawing/2014/main" id="{628609CF-1EC4-4674-B829-F1DE52B27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814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53265" name="Rectangle 16">
            <a:extLst>
              <a:ext uri="{FF2B5EF4-FFF2-40B4-BE49-F238E27FC236}">
                <a16:creationId xmlns:a16="http://schemas.microsoft.com/office/drawing/2014/main" id="{30CE2BB8-3432-4AE4-AED9-6A5E8D0EC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581400"/>
            <a:ext cx="762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</a:t>
            </a:r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A4B4920A-609B-4916-96D8-0394342AD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429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7" name="Line 18">
            <a:extLst>
              <a:ext uri="{FF2B5EF4-FFF2-40B4-BE49-F238E27FC236}">
                <a16:creationId xmlns:a16="http://schemas.microsoft.com/office/drawing/2014/main" id="{DD4BB5E2-DA06-4596-AE53-5AB4C5DF9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8" name="Rectangle 19">
            <a:extLst>
              <a:ext uri="{FF2B5EF4-FFF2-40B4-BE49-F238E27FC236}">
                <a16:creationId xmlns:a16="http://schemas.microsoft.com/office/drawing/2014/main" id="{D80006B9-29B7-4770-8B70-3A15BE404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10200"/>
            <a:ext cx="7239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Interconnection network</a:t>
            </a:r>
          </a:p>
        </p:txBody>
      </p:sp>
      <p:sp>
        <p:nvSpPr>
          <p:cNvPr id="53269" name="Rectangle 20">
            <a:extLst>
              <a:ext uri="{FF2B5EF4-FFF2-40B4-BE49-F238E27FC236}">
                <a16:creationId xmlns:a16="http://schemas.microsoft.com/office/drawing/2014/main" id="{E7242A69-A9AA-472D-B805-A256224ED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196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</p:txBody>
      </p:sp>
      <p:sp>
        <p:nvSpPr>
          <p:cNvPr id="53270" name="Line 21">
            <a:extLst>
              <a:ext uri="{FF2B5EF4-FFF2-40B4-BE49-F238E27FC236}">
                <a16:creationId xmlns:a16="http://schemas.microsoft.com/office/drawing/2014/main" id="{250AB694-171A-4F71-97A8-4E9B8B54F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71" name="Rectangle 22">
            <a:extLst>
              <a:ext uri="{FF2B5EF4-FFF2-40B4-BE49-F238E27FC236}">
                <a16:creationId xmlns:a16="http://schemas.microsoft.com/office/drawing/2014/main" id="{A799C1A6-5504-41A8-B379-950EEE424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4196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X           </a:t>
            </a:r>
          </a:p>
        </p:txBody>
      </p:sp>
      <p:sp>
        <p:nvSpPr>
          <p:cNvPr id="53272" name="Line 23">
            <a:extLst>
              <a:ext uri="{FF2B5EF4-FFF2-40B4-BE49-F238E27FC236}">
                <a16:creationId xmlns:a16="http://schemas.microsoft.com/office/drawing/2014/main" id="{E358E529-B6B3-43BB-BB52-D4A04ED10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73" name="Rectangle 24">
            <a:extLst>
              <a:ext uri="{FF2B5EF4-FFF2-40B4-BE49-F238E27FC236}">
                <a16:creationId xmlns:a16="http://schemas.microsoft.com/office/drawing/2014/main" id="{6DA90E17-3BCA-4D93-81CB-317EF1531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19600"/>
            <a:ext cx="990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Y           </a:t>
            </a:r>
          </a:p>
        </p:txBody>
      </p:sp>
      <p:sp>
        <p:nvSpPr>
          <p:cNvPr id="53274" name="Line 25">
            <a:extLst>
              <a:ext uri="{FF2B5EF4-FFF2-40B4-BE49-F238E27FC236}">
                <a16:creationId xmlns:a16="http://schemas.microsoft.com/office/drawing/2014/main" id="{3DEE011E-EEEE-4123-AE0E-EEFF3FE45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75" name="Text Box 26">
            <a:extLst>
              <a:ext uri="{FF2B5EF4-FFF2-40B4-BE49-F238E27FC236}">
                <a16:creationId xmlns:a16="http://schemas.microsoft.com/office/drawing/2014/main" id="{4B76CE05-283C-4CE2-B002-C83FDD263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295400"/>
            <a:ext cx="101874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Wr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Wr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C: Wr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Wr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Wr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Wr  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C5855E-12AE-480A-B032-1B7D7E4F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1538" y="6454775"/>
            <a:ext cx="1905000" cy="457200"/>
          </a:xfrm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8F39DF-2F27-487A-9E69-BF5A2761FCE9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38C8C15C-FEE1-4313-91D2-0420A543D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1450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5EA334D6-5659-4A99-83EC-8D4B623A9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8382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51B6B7A-BC90-415D-88F3-71B4F4B30C58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006475"/>
          <a:ext cx="8850313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67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54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Cache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Hit/Miss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Messages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Dir</a:t>
                      </a:r>
                    </a:p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State in C1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State in C2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State in C3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State in C4</a:t>
                      </a: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55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45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Rd-</a:t>
                      </a:r>
                      <a:r>
                        <a:rPr lang="en-US" dirty="0" err="1">
                          <a:latin typeface="Calibri" panose="020F0502020204030204" pitchFamily="34" charset="0"/>
                        </a:rPr>
                        <a:t>req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to Dir. Dir responds.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X: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S: 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45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Rd-</a:t>
                      </a:r>
                      <a:r>
                        <a:rPr lang="en-US" dirty="0" err="1">
                          <a:latin typeface="Calibri" panose="020F0502020204030204" pitchFamily="34" charset="0"/>
                        </a:rPr>
                        <a:t>req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to Dir. Dir responds.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X: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S: 1, 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6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Upgr-req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to Dir. Dir sends INV to P1. P1 sends ACK to Dir. Dir grants perms to P2.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X: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M: 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Wr-req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to Dir. Dir </a:t>
                      </a:r>
                      <a:r>
                        <a:rPr lang="en-US" baseline="0" dirty="0" err="1">
                          <a:latin typeface="Calibri" panose="020F0502020204030204" pitchFamily="34" charset="0"/>
                        </a:rPr>
                        <a:t>fwds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request to P2. P2 sends data to Dir. Dir sends data to P3.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X: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M: 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1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Rd-</a:t>
                      </a:r>
                      <a:r>
                        <a:rPr lang="en-US" dirty="0" err="1">
                          <a:latin typeface="Calibri" panose="020F0502020204030204" pitchFamily="34" charset="0"/>
                        </a:rPr>
                        <a:t>req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to Dir. Dir </a:t>
                      </a:r>
                      <a:r>
                        <a:rPr lang="en-US" baseline="0" dirty="0" err="1">
                          <a:latin typeface="Calibri" panose="020F0502020204030204" pitchFamily="34" charset="0"/>
                        </a:rPr>
                        <a:t>fwds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request to P3. P3 sends data to Dir. Memory </a:t>
                      </a:r>
                      <a:r>
                        <a:rPr lang="en-US" baseline="0" dirty="0" err="1">
                          <a:latin typeface="Calibri" panose="020F0502020204030204" pitchFamily="34" charset="0"/>
                        </a:rPr>
                        <a:t>wrtbk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. Dir sends data to P4.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X:</a:t>
                      </a:r>
                      <a:r>
                        <a:rPr lang="en-US" baseline="0" dirty="0">
                          <a:latin typeface="Calibri" panose="020F0502020204030204" pitchFamily="34" charset="0"/>
                        </a:rPr>
                        <a:t> S: 3, 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>
            <a:extLst>
              <a:ext uri="{FF2B5EF4-FFF2-40B4-BE49-F238E27FC236}">
                <a16:creationId xmlns:a16="http://schemas.microsoft.com/office/drawing/2014/main" id="{4B1DE856-705F-431B-BB7E-32C01DBCA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DEFBDE-63FB-434D-9F26-C603418479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59395" name="Text Box 2">
            <a:extLst>
              <a:ext uri="{FF2B5EF4-FFF2-40B4-BE49-F238E27FC236}">
                <a16:creationId xmlns:a16="http://schemas.microsoft.com/office/drawing/2014/main" id="{D71D8A49-E31E-4030-9F07-9C9748764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60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Block States</a:t>
            </a:r>
          </a:p>
        </p:txBody>
      </p:sp>
      <p:sp>
        <p:nvSpPr>
          <p:cNvPr id="59396" name="Line 3">
            <a:extLst>
              <a:ext uri="{FF2B5EF4-FFF2-40B4-BE49-F238E27FC236}">
                <a16:creationId xmlns:a16="http://schemas.microsoft.com/office/drawing/2014/main" id="{D08C7C63-576F-4DDD-9BC8-B7236ECC4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A4755572-B3DD-4AB9-AEE8-EB600DCA3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374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different states a block of memory can have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within the directory?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we need information for each cache so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invalidate messages can be 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block state is also stored in the cache for efficiency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directory now serves as the arbitrator: if multiple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write attempts happen simultaneously, the directory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the ordering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>
            <a:extLst>
              <a:ext uri="{FF2B5EF4-FFF2-40B4-BE49-F238E27FC236}">
                <a16:creationId xmlns:a16="http://schemas.microsoft.com/office/drawing/2014/main" id="{7F46EC6B-8564-4958-8037-1D0AAABF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56C4D0-2861-434E-A676-881C64806B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05EEC6E3-FEA7-4CBA-8F31-5A580B0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6CB490-2971-4A93-834C-6048F9BE8EC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834B451-FA70-46E5-BC10-71E527764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4736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Multiprocs -- Memory Organization - I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EDE22CC-F208-46FC-8159-CB1677841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866181E1-BF38-46C8-80C1-50311C7F9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714625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>
            <a:extLst>
              <a:ext uri="{FF2B5EF4-FFF2-40B4-BE49-F238E27FC236}">
                <a16:creationId xmlns:a16="http://schemas.microsoft.com/office/drawing/2014/main" id="{0D683C32-251B-4244-9993-C05069FE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33DE1B-7B08-4D76-8B7F-4095A3B19E7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A200E-43C7-406F-A4F8-76E35603B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3105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SMPs or Centralized Shared-Memory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C8A46F4-9FD8-49A0-A96A-2BC0E43E4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1C90D12F-0C07-4512-8847-B91445865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83115A6C-DB9B-439A-890D-0C1801892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4343" name="Line 8">
            <a:extLst>
              <a:ext uri="{FF2B5EF4-FFF2-40B4-BE49-F238E27FC236}">
                <a16:creationId xmlns:a16="http://schemas.microsoft.com/office/drawing/2014/main" id="{02859FC6-96DE-492A-835A-605BBED5C9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4" name="Rectangle 9">
            <a:extLst>
              <a:ext uri="{FF2B5EF4-FFF2-40B4-BE49-F238E27FC236}">
                <a16:creationId xmlns:a16="http://schemas.microsoft.com/office/drawing/2014/main" id="{FA03D6D5-5883-47E2-96C5-02F8EB7AD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4345" name="Rectangle 10">
            <a:extLst>
              <a:ext uri="{FF2B5EF4-FFF2-40B4-BE49-F238E27FC236}">
                <a16:creationId xmlns:a16="http://schemas.microsoft.com/office/drawing/2014/main" id="{DAC4395B-9EEC-4DC8-9A16-2D0EC2D71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4346" name="Line 11">
            <a:extLst>
              <a:ext uri="{FF2B5EF4-FFF2-40B4-BE49-F238E27FC236}">
                <a16:creationId xmlns:a16="http://schemas.microsoft.com/office/drawing/2014/main" id="{923A7157-03F0-4B8D-95C6-A213FCE777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Rectangle 12">
            <a:extLst>
              <a:ext uri="{FF2B5EF4-FFF2-40B4-BE49-F238E27FC236}">
                <a16:creationId xmlns:a16="http://schemas.microsoft.com/office/drawing/2014/main" id="{62AFB5AC-98B3-44C2-82E1-FB72AEE2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4348" name="Rectangle 13">
            <a:extLst>
              <a:ext uri="{FF2B5EF4-FFF2-40B4-BE49-F238E27FC236}">
                <a16:creationId xmlns:a16="http://schemas.microsoft.com/office/drawing/2014/main" id="{3C69C8C9-D960-4353-BF4C-175A95813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4349" name="Line 14">
            <a:extLst>
              <a:ext uri="{FF2B5EF4-FFF2-40B4-BE49-F238E27FC236}">
                <a16:creationId xmlns:a16="http://schemas.microsoft.com/office/drawing/2014/main" id="{1D4D0BA1-E6F0-46DF-867A-5494928E6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Rectangle 15">
            <a:extLst>
              <a:ext uri="{FF2B5EF4-FFF2-40B4-BE49-F238E27FC236}">
                <a16:creationId xmlns:a16="http://schemas.microsoft.com/office/drawing/2014/main" id="{C7A80D15-FF93-454E-BFC2-14A6A73F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4351" name="Rectangle 16">
            <a:extLst>
              <a:ext uri="{FF2B5EF4-FFF2-40B4-BE49-F238E27FC236}">
                <a16:creationId xmlns:a16="http://schemas.microsoft.com/office/drawing/2014/main" id="{7956CED4-0BDC-46DA-A674-41B61B704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4352" name="Line 17">
            <a:extLst>
              <a:ext uri="{FF2B5EF4-FFF2-40B4-BE49-F238E27FC236}">
                <a16:creationId xmlns:a16="http://schemas.microsoft.com/office/drawing/2014/main" id="{EEBDC70B-B415-4375-A682-D6D83A8E8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8">
            <a:extLst>
              <a:ext uri="{FF2B5EF4-FFF2-40B4-BE49-F238E27FC236}">
                <a16:creationId xmlns:a16="http://schemas.microsoft.com/office/drawing/2014/main" id="{5A8611D6-9F4A-4769-99B4-F41C6A19C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343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9">
            <a:extLst>
              <a:ext uri="{FF2B5EF4-FFF2-40B4-BE49-F238E27FC236}">
                <a16:creationId xmlns:a16="http://schemas.microsoft.com/office/drawing/2014/main" id="{C1E88753-8CF0-479E-8478-30087A6B5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20">
            <a:extLst>
              <a:ext uri="{FF2B5EF4-FFF2-40B4-BE49-F238E27FC236}">
                <a16:creationId xmlns:a16="http://schemas.microsoft.com/office/drawing/2014/main" id="{25BBB573-5E27-4491-8C71-FF3CE76CE8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Line 21">
            <a:extLst>
              <a:ext uri="{FF2B5EF4-FFF2-40B4-BE49-F238E27FC236}">
                <a16:creationId xmlns:a16="http://schemas.microsoft.com/office/drawing/2014/main" id="{408D812D-5D39-4DE7-8235-C4A307EC3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Line 22">
            <a:extLst>
              <a:ext uri="{FF2B5EF4-FFF2-40B4-BE49-F238E27FC236}">
                <a16:creationId xmlns:a16="http://schemas.microsoft.com/office/drawing/2014/main" id="{E310691F-A0AE-48AB-ADED-E88886CB0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8" name="Rectangle 23">
            <a:extLst>
              <a:ext uri="{FF2B5EF4-FFF2-40B4-BE49-F238E27FC236}">
                <a16:creationId xmlns:a16="http://schemas.microsoft.com/office/drawing/2014/main" id="{0780A6EA-7B47-4CB2-A8EF-CEF02200F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29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4359" name="Rectangle 24">
            <a:extLst>
              <a:ext uri="{FF2B5EF4-FFF2-40B4-BE49-F238E27FC236}">
                <a16:creationId xmlns:a16="http://schemas.microsoft.com/office/drawing/2014/main" id="{8A200EA7-8E0F-436A-B35C-05D06E3D2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029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4360" name="Line 26">
            <a:extLst>
              <a:ext uri="{FF2B5EF4-FFF2-40B4-BE49-F238E27FC236}">
                <a16:creationId xmlns:a16="http://schemas.microsoft.com/office/drawing/2014/main" id="{7349C8C8-E348-4753-9B15-1E00C849B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1" name="Line 27">
            <a:extLst>
              <a:ext uri="{FF2B5EF4-FFF2-40B4-BE49-F238E27FC236}">
                <a16:creationId xmlns:a16="http://schemas.microsoft.com/office/drawing/2014/main" id="{F806D19A-614F-45BA-B64C-0524C5E80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EFA1B94F-72DC-4E57-9186-0E9DCA39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BA6AD0-9FAD-4D31-AD5B-9889FE1FA3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45CC915-AB4D-47A8-B646-F089CDCE4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577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Multiprocs -- Memory Organization - II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7F73FF28-9A96-4F32-8750-6878408E0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DF1D768-43F5-4480-9ADD-5FC6A154E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27" y="1547494"/>
            <a:ext cx="804194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higher scalability, memory is distributed among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processors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distributed memory multiprocessors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one processor can directly address the memory local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another processor, the address space is shared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distributed shared-memory (DSM) multiprocessor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memories are strictly local, we need messages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communicate data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cluster of computers 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multicomputers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Non-uniform memory architecture (NUMA) since local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has lower latency than remote memory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EBD5F9B3-4FF9-45DC-844D-9CA08211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F954EE-D742-437C-9A3F-9EB27BCFCF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42827C3-9B5B-4560-A487-83113576D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033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SMPs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A3B8278-2F22-4D62-940D-A5F6E7E7F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C386F45-0CC6-4E77-B284-181FF76C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5896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Centralized main memory and many caches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copies of the same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 system is cache coherent if a read returns the most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recently written value for that word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21DDD455-25A8-4AE1-A9C7-75F77274F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4075113"/>
            <a:ext cx="719472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       Event       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 of X in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Cache-A        Cache-B         Memory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0                                                            -                    -                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1       CPU-A reads X                           1                    -                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2       CPU-B reads X                           1                    1               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3       CPU-A stores 0 in X                  0                    1                    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CA595751-FC5A-49D1-9E12-7B343D56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6D9981-1A22-4B6D-B713-67B3E22D12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CF3EED00-B77E-4882-B118-78F962E2A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75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B8D791D-A022-45F1-97F4-2D4561DF8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B055FBEF-2018-4969-AC60-887CDF4FF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089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memory system is coherent if: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propagation: P1 writes to X, sufficient time elapses,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P2 reads X and gets the value written by P1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serialization: Two writes to the same location by two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processors are seen in the same order by all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memory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model defines “time elapsed”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before the effect of a processor is seen by others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ordering with R/W to other locations (loosely speaking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– more later)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1AF065A6-70B0-4679-86F6-E9769EEA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8D3B3-F2B1-4312-B69A-3E30B98073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E4DAA86-4C16-4F82-9D7C-8775E882E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3105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SMPs or Centralized Shared-Memory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7AEDF8F5-9A6B-4D98-89A4-4B86ECF9F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98AC7447-4513-410F-9358-2A07280F3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4822" name="Rectangle 7">
            <a:extLst>
              <a:ext uri="{FF2B5EF4-FFF2-40B4-BE49-F238E27FC236}">
                <a16:creationId xmlns:a16="http://schemas.microsoft.com/office/drawing/2014/main" id="{5A2B7DF2-BC09-420B-BA5C-4B23060B1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4823" name="Line 8">
            <a:extLst>
              <a:ext uri="{FF2B5EF4-FFF2-40B4-BE49-F238E27FC236}">
                <a16:creationId xmlns:a16="http://schemas.microsoft.com/office/drawing/2014/main" id="{99935036-B40B-4C12-9D55-25B9D394C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Rectangle 9">
            <a:extLst>
              <a:ext uri="{FF2B5EF4-FFF2-40B4-BE49-F238E27FC236}">
                <a16:creationId xmlns:a16="http://schemas.microsoft.com/office/drawing/2014/main" id="{35FEF584-611D-4A94-B1E4-EEC506810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4825" name="Rectangle 10">
            <a:extLst>
              <a:ext uri="{FF2B5EF4-FFF2-40B4-BE49-F238E27FC236}">
                <a16:creationId xmlns:a16="http://schemas.microsoft.com/office/drawing/2014/main" id="{B75EB00B-D4C1-470C-ABE4-C3C5A03D7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4826" name="Line 11">
            <a:extLst>
              <a:ext uri="{FF2B5EF4-FFF2-40B4-BE49-F238E27FC236}">
                <a16:creationId xmlns:a16="http://schemas.microsoft.com/office/drawing/2014/main" id="{F0D2B309-4B2E-47B2-8E27-E470E8813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7" name="Rectangle 12">
            <a:extLst>
              <a:ext uri="{FF2B5EF4-FFF2-40B4-BE49-F238E27FC236}">
                <a16:creationId xmlns:a16="http://schemas.microsoft.com/office/drawing/2014/main" id="{A5D811D5-A389-4F3C-861D-F4D1E0A01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4828" name="Rectangle 13">
            <a:extLst>
              <a:ext uri="{FF2B5EF4-FFF2-40B4-BE49-F238E27FC236}">
                <a16:creationId xmlns:a16="http://schemas.microsoft.com/office/drawing/2014/main" id="{0E6DCD53-1745-4CB3-8ECB-0ED64FCD5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4829" name="Line 14">
            <a:extLst>
              <a:ext uri="{FF2B5EF4-FFF2-40B4-BE49-F238E27FC236}">
                <a16:creationId xmlns:a16="http://schemas.microsoft.com/office/drawing/2014/main" id="{1A57D744-828D-4C9F-95DC-1E3B99112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Rectangle 15">
            <a:extLst>
              <a:ext uri="{FF2B5EF4-FFF2-40B4-BE49-F238E27FC236}">
                <a16:creationId xmlns:a16="http://schemas.microsoft.com/office/drawing/2014/main" id="{D2BE9CE4-B8E3-4143-84C7-E5ADA93D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4831" name="Rectangle 16">
            <a:extLst>
              <a:ext uri="{FF2B5EF4-FFF2-40B4-BE49-F238E27FC236}">
                <a16:creationId xmlns:a16="http://schemas.microsoft.com/office/drawing/2014/main" id="{FA5B2220-23F3-4472-B9B8-B257653E1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4832" name="Line 17">
            <a:extLst>
              <a:ext uri="{FF2B5EF4-FFF2-40B4-BE49-F238E27FC236}">
                <a16:creationId xmlns:a16="http://schemas.microsoft.com/office/drawing/2014/main" id="{CBF32B75-88B4-4562-963A-3E0236E57B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5C1446AD-A5AB-4F6D-A61B-D531D6A0E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343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Line 19">
            <a:extLst>
              <a:ext uri="{FF2B5EF4-FFF2-40B4-BE49-F238E27FC236}">
                <a16:creationId xmlns:a16="http://schemas.microsoft.com/office/drawing/2014/main" id="{07B3B72B-87A8-40E9-9F9C-AF1208A55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0">
            <a:extLst>
              <a:ext uri="{FF2B5EF4-FFF2-40B4-BE49-F238E27FC236}">
                <a16:creationId xmlns:a16="http://schemas.microsoft.com/office/drawing/2014/main" id="{3BCC812A-239E-4785-981F-AFBA27CF8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Line 21">
            <a:extLst>
              <a:ext uri="{FF2B5EF4-FFF2-40B4-BE49-F238E27FC236}">
                <a16:creationId xmlns:a16="http://schemas.microsoft.com/office/drawing/2014/main" id="{5897FE8C-9C32-44F9-A812-4C3C564CD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Line 22">
            <a:extLst>
              <a:ext uri="{FF2B5EF4-FFF2-40B4-BE49-F238E27FC236}">
                <a16:creationId xmlns:a16="http://schemas.microsoft.com/office/drawing/2014/main" id="{11508A9B-4E55-45E1-BB6C-0AFCEF1C9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8" name="Rectangle 23">
            <a:extLst>
              <a:ext uri="{FF2B5EF4-FFF2-40B4-BE49-F238E27FC236}">
                <a16:creationId xmlns:a16="http://schemas.microsoft.com/office/drawing/2014/main" id="{CB881BE6-BE08-4FF9-9ABC-8A9213130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29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34839" name="Rectangle 24">
            <a:extLst>
              <a:ext uri="{FF2B5EF4-FFF2-40B4-BE49-F238E27FC236}">
                <a16:creationId xmlns:a16="http://schemas.microsoft.com/office/drawing/2014/main" id="{2B608BA0-D242-4762-ACE0-DD1B00C74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029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34840" name="Line 26">
            <a:extLst>
              <a:ext uri="{FF2B5EF4-FFF2-40B4-BE49-F238E27FC236}">
                <a16:creationId xmlns:a16="http://schemas.microsoft.com/office/drawing/2014/main" id="{58DF2D93-0638-4F3C-A77F-FC3BFC602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1" name="Line 27">
            <a:extLst>
              <a:ext uri="{FF2B5EF4-FFF2-40B4-BE49-F238E27FC236}">
                <a16:creationId xmlns:a16="http://schemas.microsoft.com/office/drawing/2014/main" id="{F30E535D-48A0-42F9-8728-CB54289ED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>
            <a:extLst>
              <a:ext uri="{FF2B5EF4-FFF2-40B4-BE49-F238E27FC236}">
                <a16:creationId xmlns:a16="http://schemas.microsoft.com/office/drawing/2014/main" id="{96F3C724-D11D-4CFD-ADE6-26EAD82E8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392AC3-EAA6-4FCA-9059-69C2E95EEDC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29A29D83-7813-473F-B603-0F611577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04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Issues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5153073C-73B5-4E3A-A0AE-AB98DF2AD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23B2E852-F361-4259-9751-5AEFF06AC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35847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Invalidate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Find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Writeback / writethrough</a:t>
            </a: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183A63AE-DE36-4F6F-9832-252710FDA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6871" name="Rectangle 6">
            <a:extLst>
              <a:ext uri="{FF2B5EF4-FFF2-40B4-BE49-F238E27FC236}">
                <a16:creationId xmlns:a16="http://schemas.microsoft.com/office/drawing/2014/main" id="{1335E9ED-CD67-4189-9185-00C7E486B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6872" name="Line 7">
            <a:extLst>
              <a:ext uri="{FF2B5EF4-FFF2-40B4-BE49-F238E27FC236}">
                <a16:creationId xmlns:a16="http://schemas.microsoft.com/office/drawing/2014/main" id="{1B0CC5F6-531E-403A-AF97-291F94011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3" name="Rectangle 8">
            <a:extLst>
              <a:ext uri="{FF2B5EF4-FFF2-40B4-BE49-F238E27FC236}">
                <a16:creationId xmlns:a16="http://schemas.microsoft.com/office/drawing/2014/main" id="{E9FE6272-AF6F-4393-87DC-13878C7C5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FFDD7082-07D4-4E10-9F86-84212A079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6875" name="Line 10">
            <a:extLst>
              <a:ext uri="{FF2B5EF4-FFF2-40B4-BE49-F238E27FC236}">
                <a16:creationId xmlns:a16="http://schemas.microsoft.com/office/drawing/2014/main" id="{AF4DF6F9-28D9-433D-B27E-8631977CC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Rectangle 11">
            <a:extLst>
              <a:ext uri="{FF2B5EF4-FFF2-40B4-BE49-F238E27FC236}">
                <a16:creationId xmlns:a16="http://schemas.microsoft.com/office/drawing/2014/main" id="{D943731D-39EE-423F-8CA2-E6C6BF79C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6877" name="Rectangle 12">
            <a:extLst>
              <a:ext uri="{FF2B5EF4-FFF2-40B4-BE49-F238E27FC236}">
                <a16:creationId xmlns:a16="http://schemas.microsoft.com/office/drawing/2014/main" id="{FE671C4D-92B6-42B9-AFA2-78A45B06B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6878" name="Line 13">
            <a:extLst>
              <a:ext uri="{FF2B5EF4-FFF2-40B4-BE49-F238E27FC236}">
                <a16:creationId xmlns:a16="http://schemas.microsoft.com/office/drawing/2014/main" id="{820B63B8-6B21-46CE-8095-5F343751C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Rectangle 14">
            <a:extLst>
              <a:ext uri="{FF2B5EF4-FFF2-40B4-BE49-F238E27FC236}">
                <a16:creationId xmlns:a16="http://schemas.microsoft.com/office/drawing/2014/main" id="{62395D11-130B-4ADA-9CE7-ABF85E1C4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36880" name="Rectangle 15">
            <a:extLst>
              <a:ext uri="{FF2B5EF4-FFF2-40B4-BE49-F238E27FC236}">
                <a16:creationId xmlns:a16="http://schemas.microsoft.com/office/drawing/2014/main" id="{0997E4C6-95C2-47AF-9E8B-F7206CBB1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6881" name="Line 16">
            <a:extLst>
              <a:ext uri="{FF2B5EF4-FFF2-40B4-BE49-F238E27FC236}">
                <a16:creationId xmlns:a16="http://schemas.microsoft.com/office/drawing/2014/main" id="{F22DF8E3-04E5-4EB1-ACF1-37C4BE45E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Line 17">
            <a:extLst>
              <a:ext uri="{FF2B5EF4-FFF2-40B4-BE49-F238E27FC236}">
                <a16:creationId xmlns:a16="http://schemas.microsoft.com/office/drawing/2014/main" id="{6272FF6C-4E5F-46A5-8C3C-6A5531723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3" name="Line 18">
            <a:extLst>
              <a:ext uri="{FF2B5EF4-FFF2-40B4-BE49-F238E27FC236}">
                <a16:creationId xmlns:a16="http://schemas.microsoft.com/office/drawing/2014/main" id="{CD331631-904F-48F1-BA67-EEB49ADBF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4" name="Line 19">
            <a:extLst>
              <a:ext uri="{FF2B5EF4-FFF2-40B4-BE49-F238E27FC236}">
                <a16:creationId xmlns:a16="http://schemas.microsoft.com/office/drawing/2014/main" id="{E2963EC5-5E2D-4E04-A3C9-FC32943AC8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5" name="Line 20">
            <a:extLst>
              <a:ext uri="{FF2B5EF4-FFF2-40B4-BE49-F238E27FC236}">
                <a16:creationId xmlns:a16="http://schemas.microsoft.com/office/drawing/2014/main" id="{BE530CB5-6FFF-4414-BA4B-6C142FBB9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Line 21">
            <a:extLst>
              <a:ext uri="{FF2B5EF4-FFF2-40B4-BE49-F238E27FC236}">
                <a16:creationId xmlns:a16="http://schemas.microsoft.com/office/drawing/2014/main" id="{1EFE8375-A16E-472D-8089-330936226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7" name="Rectangle 22">
            <a:extLst>
              <a:ext uri="{FF2B5EF4-FFF2-40B4-BE49-F238E27FC236}">
                <a16:creationId xmlns:a16="http://schemas.microsoft.com/office/drawing/2014/main" id="{B79EBF78-4EE5-4F84-8C82-AD9E57AA3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36888" name="Rectangle 23">
            <a:extLst>
              <a:ext uri="{FF2B5EF4-FFF2-40B4-BE49-F238E27FC236}">
                <a16:creationId xmlns:a16="http://schemas.microsoft.com/office/drawing/2014/main" id="{3CCE019D-1D0F-4F9F-9398-41ABC8D6F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36889" name="Line 24">
            <a:extLst>
              <a:ext uri="{FF2B5EF4-FFF2-40B4-BE49-F238E27FC236}">
                <a16:creationId xmlns:a16="http://schemas.microsoft.com/office/drawing/2014/main" id="{F19FE9A3-FA2C-416A-9EFC-DD728F06E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0" name="Line 25">
            <a:extLst>
              <a:ext uri="{FF2B5EF4-FFF2-40B4-BE49-F238E27FC236}">
                <a16:creationId xmlns:a16="http://schemas.microsoft.com/office/drawing/2014/main" id="{2309BA6F-F9B3-4AA6-A9FA-A162A4816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1" name="Text Box 26">
            <a:extLst>
              <a:ext uri="{FF2B5EF4-FFF2-40B4-BE49-F238E27FC236}">
                <a16:creationId xmlns:a16="http://schemas.microsoft.com/office/drawing/2014/main" id="{3C775C9F-8823-4F3A-945B-00EE843DB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219200"/>
            <a:ext cx="38650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Cache block states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Contention for tags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Enforcing write serialization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E598314D-33FD-4623-A7D2-644342294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3C644A-B38B-4DB8-B0A0-09992A6CF06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0AC3B4B-A786-4336-896A-EB5C6715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186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SMP Example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6E89A08E-57D1-4FD7-B785-56A8A58B3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Rectangle 4">
            <a:extLst>
              <a:ext uri="{FF2B5EF4-FFF2-40B4-BE49-F238E27FC236}">
                <a16:creationId xmlns:a16="http://schemas.microsoft.com/office/drawing/2014/main" id="{5DC2CD35-A551-4293-83AB-49984B448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D5FCFFCB-704B-4B63-AC06-CB8C9468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3BD886E6-FC35-416C-BBFC-74BB70A94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AC8CCFB3-6C8E-4EE0-801F-5E8C7C9A7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38921" name="Rectangle 8">
            <a:extLst>
              <a:ext uri="{FF2B5EF4-FFF2-40B4-BE49-F238E27FC236}">
                <a16:creationId xmlns:a16="http://schemas.microsoft.com/office/drawing/2014/main" id="{7DC2CF9A-8877-4C7D-9047-1C8B1301C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00B95468-19AD-4A79-A58C-020EA2A08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3" name="Rectangle 10">
            <a:extLst>
              <a:ext uri="{FF2B5EF4-FFF2-40B4-BE49-F238E27FC236}">
                <a16:creationId xmlns:a16="http://schemas.microsoft.com/office/drawing/2014/main" id="{6B4C4F2B-C3CF-4065-946F-3C0BF2215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38924" name="Rectangle 11">
            <a:extLst>
              <a:ext uri="{FF2B5EF4-FFF2-40B4-BE49-F238E27FC236}">
                <a16:creationId xmlns:a16="http://schemas.microsoft.com/office/drawing/2014/main" id="{C06BF92E-D4D9-421E-9309-DCB59CA34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8925" name="Line 12">
            <a:extLst>
              <a:ext uri="{FF2B5EF4-FFF2-40B4-BE49-F238E27FC236}">
                <a16:creationId xmlns:a16="http://schemas.microsoft.com/office/drawing/2014/main" id="{5369FA50-D210-4096-9914-F28A39488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6" name="Rectangle 13">
            <a:extLst>
              <a:ext uri="{FF2B5EF4-FFF2-40B4-BE49-F238E27FC236}">
                <a16:creationId xmlns:a16="http://schemas.microsoft.com/office/drawing/2014/main" id="{5692B0E6-1A4A-4613-98C1-FD0BF1124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981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38927" name="Rectangle 14">
            <a:extLst>
              <a:ext uri="{FF2B5EF4-FFF2-40B4-BE49-F238E27FC236}">
                <a16:creationId xmlns:a16="http://schemas.microsoft.com/office/drawing/2014/main" id="{C9410F05-C8BB-4ABC-B535-6BDD8AAE9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38928" name="Line 15">
            <a:extLst>
              <a:ext uri="{FF2B5EF4-FFF2-40B4-BE49-F238E27FC236}">
                <a16:creationId xmlns:a16="http://schemas.microsoft.com/office/drawing/2014/main" id="{D89092EE-E448-4428-9CAB-1F34F0738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819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9" name="Line 16">
            <a:extLst>
              <a:ext uri="{FF2B5EF4-FFF2-40B4-BE49-F238E27FC236}">
                <a16:creationId xmlns:a16="http://schemas.microsoft.com/office/drawing/2014/main" id="{5DB98E18-E0BE-462E-80A2-23D4F80FF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343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0" name="Line 17">
            <a:extLst>
              <a:ext uri="{FF2B5EF4-FFF2-40B4-BE49-F238E27FC236}">
                <a16:creationId xmlns:a16="http://schemas.microsoft.com/office/drawing/2014/main" id="{99F14317-6B4F-49D6-84F4-666F3B63C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1" name="Line 18">
            <a:extLst>
              <a:ext uri="{FF2B5EF4-FFF2-40B4-BE49-F238E27FC236}">
                <a16:creationId xmlns:a16="http://schemas.microsoft.com/office/drawing/2014/main" id="{10EAC7DA-AD15-40F5-A8A5-AEB434C2B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2" name="Line 19">
            <a:extLst>
              <a:ext uri="{FF2B5EF4-FFF2-40B4-BE49-F238E27FC236}">
                <a16:creationId xmlns:a16="http://schemas.microsoft.com/office/drawing/2014/main" id="{E398DE58-3C96-4420-B126-5CEAB0832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3" name="Line 20">
            <a:extLst>
              <a:ext uri="{FF2B5EF4-FFF2-40B4-BE49-F238E27FC236}">
                <a16:creationId xmlns:a16="http://schemas.microsoft.com/office/drawing/2014/main" id="{EA5E17E4-0501-4877-99BF-B69744E85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886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4" name="Rectangle 21">
            <a:extLst>
              <a:ext uri="{FF2B5EF4-FFF2-40B4-BE49-F238E27FC236}">
                <a16:creationId xmlns:a16="http://schemas.microsoft.com/office/drawing/2014/main" id="{67C7BF9B-26C9-453B-A754-51EE90448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029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38935" name="Rectangle 22">
            <a:extLst>
              <a:ext uri="{FF2B5EF4-FFF2-40B4-BE49-F238E27FC236}">
                <a16:creationId xmlns:a16="http://schemas.microsoft.com/office/drawing/2014/main" id="{BAB27B8C-DEA5-4020-8F17-508569216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029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38936" name="Line 23">
            <a:extLst>
              <a:ext uri="{FF2B5EF4-FFF2-40B4-BE49-F238E27FC236}">
                <a16:creationId xmlns:a16="http://schemas.microsoft.com/office/drawing/2014/main" id="{9EF01BDD-FCDE-4058-B186-B10886085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7" name="Line 24">
            <a:extLst>
              <a:ext uri="{FF2B5EF4-FFF2-40B4-BE49-F238E27FC236}">
                <a16:creationId xmlns:a16="http://schemas.microsoft.com/office/drawing/2014/main" id="{C51538DC-054D-433B-81B4-1667801B2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343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4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8" name="Text Box 25">
            <a:extLst>
              <a:ext uri="{FF2B5EF4-FFF2-40B4-BE49-F238E27FC236}">
                <a16:creationId xmlns:a16="http://schemas.microsoft.com/office/drawing/2014/main" id="{9A721D1F-2C45-4ABC-A30B-E2A1EEE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583353"/>
            <a:ext cx="118391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Rd 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Rd 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B: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48997</TotalTime>
  <Words>1414</Words>
  <Application>Microsoft Office PowerPoint</Application>
  <PresentationFormat>On-screen Show (4:3)</PresentationFormat>
  <Paragraphs>399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298</cp:revision>
  <dcterms:created xsi:type="dcterms:W3CDTF">2002-09-20T18:19:18Z</dcterms:created>
  <dcterms:modified xsi:type="dcterms:W3CDTF">2022-11-16T04:06:50Z</dcterms:modified>
</cp:coreProperties>
</file>