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3" r:id="rId2"/>
    <p:sldId id="556" r:id="rId3"/>
    <p:sldId id="561" r:id="rId4"/>
    <p:sldId id="562" r:id="rId5"/>
    <p:sldId id="442" r:id="rId6"/>
    <p:sldId id="443" r:id="rId7"/>
    <p:sldId id="444" r:id="rId8"/>
    <p:sldId id="448" r:id="rId9"/>
    <p:sldId id="564" r:id="rId10"/>
    <p:sldId id="565" r:id="rId11"/>
    <p:sldId id="566" r:id="rId12"/>
    <p:sldId id="425" r:id="rId13"/>
    <p:sldId id="426" r:id="rId14"/>
    <p:sldId id="429" r:id="rId15"/>
    <p:sldId id="430" r:id="rId16"/>
    <p:sldId id="412" r:id="rId17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6" autoAdjust="0"/>
  </p:normalViewPr>
  <p:slideViewPr>
    <p:cSldViewPr>
      <p:cViewPr varScale="1">
        <p:scale>
          <a:sx n="60" d="100"/>
          <a:sy n="60" d="100"/>
        </p:scale>
        <p:origin x="1458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A55F602D-62AA-4283-8622-CE81C3C6B6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02C49077-9A47-4219-9171-892013964F2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4156E793-23C9-421F-88D5-BC94963F6F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09152861-651C-4A3B-AEE1-EFD73C32A41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83D84AB-801F-4152-92E9-F74DF1837B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73A8A87-5E58-49FC-9738-DEDB05C6DD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619BC29-04ED-4F58-9D54-857BEE8FF2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CA4BE47-768C-436D-8277-8A62E65DED8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7EB78636-74CE-4B80-AEDF-6E7296DD31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BE40EBA-B0AE-4393-B873-29328966BB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5C00C89-8F73-4906-B494-71C428743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CF67CF4-1106-47E2-9E42-D2FA06BA9F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18ECDB4-43A2-494F-87EF-50EA02F9C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2ECDC0-4D8A-462B-A564-26F8A292E3D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192BEE8-5149-4B2E-B9A4-BBAACA6C07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1420F2D-76CB-42E2-9D91-481503A12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71D22E12-7580-46BF-8009-8FEB223AEA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9B8FBC0-CE2F-4AAC-9387-6013A24B55C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BA4CB47-DDCB-41A7-AFF2-62245F7717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941216A-C56A-4EC8-9679-CF1DA5A63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3B97ED0-3691-4116-98E4-54E7A25410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A1A85AB-3F94-4F02-976D-331EDD8DF89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D0F9E93-ED6B-4179-9A53-3908F6744B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B7D3AF66-26B5-4B40-BC77-2CE707813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229DE0B8-F8CD-4399-95D3-1AA98E0CA9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6E43BB-E75B-4DB6-96A9-BDC2F3A357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DF29ADD-5FFE-4E8F-A50E-6498D649D6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9F130A5-8A19-4C51-8D6D-284745D7E5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174DF53-7BF1-42DF-BE6A-17E43CD396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AF60DB2-D2C0-4728-BBED-1FF29B5C97A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B1D512E-052A-4D4D-9C10-45058D7085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4CA99439-FC97-42DC-9EC7-726F45A5A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660FF89-194E-4FB8-96A2-41ADC4DFFD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FE469D-1ADC-4D88-A2A9-4AF084BF59B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AEB06E6-1F96-4267-B466-3683796B9D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98E0F4-4C33-4C79-A89F-D9D16ABB1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166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9E796A2-AC89-45F8-BECA-123E27284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0AA1C7-08B5-48BA-A805-36BA91952ED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D08454D-95C7-458B-92AF-BF4BE461CF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4F89EB9-B0B7-448C-9C82-B2B0097D0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3D8BEFE-87D0-45EC-ACDD-82DCF418AD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26EC51-9485-4AC8-8DA0-EC157F87E95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6A0F33B-004C-40D2-BE7B-EE37965BB8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D619A9E4-C20D-4A4A-BBB0-0AB11016B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C3D8617-8A8C-4A90-B8F4-31B7570D7D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E8FC6D-F5D2-4E19-BBEF-392044FD2E6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5C27252-2F43-426C-B399-FBEE490046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C725B0F-CDC5-47DE-9066-B8B38FE76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0BBBE58-8B4B-4CC4-BE43-CD835E4C56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9C44B0-C685-4DF5-AA0B-2DDF4404C57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95BD8EB-7A0F-40E2-8AB3-1A70E8C5C1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4BF8D66-7FF6-401B-A57E-B10A4D450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78E72F9-40E7-45D4-BD17-FA4AF04A3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0099B3-6375-42E8-86D7-AFA2F34542E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79ABDB5-372F-42DD-868D-A3A01CAC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C482214-8292-4EA8-B9B7-849779040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36E1152-CDFE-4326-839D-9407F874E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BD6154F-AF51-4E66-85C3-A62D1FFAC6F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F6FC8E7-E699-4F27-9819-1F08398A4E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77ED561-1ABB-4E99-8388-9D8C33EB0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CBDB2921-CA18-4C28-AA47-21E917272F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9B290F-025B-494A-B56E-1D77F157CA1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159A9FE-4016-44DC-B56D-65B69516C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8BAF135-3F45-424E-AE6E-B25CAC31F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38AE31F-0E06-4C65-86A6-02A0F1569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E829A8-C5A1-4E5D-B75F-51841EFAFB0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4388760-295B-42A6-BF3D-F10ABE473E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E6AA38C-7B16-4316-ABA4-926F1F47F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55D1869-2F76-4A67-A9B9-38860DCA54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5F9596-527D-4C05-A95F-7A462CDCDD1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2C21A7B-FFA6-4D05-8A58-82D7265328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B2E24CE-FD4D-4DC2-8E8A-D80F81703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E233F53B-B1D6-4418-B1E4-15DC59E2C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31065B-F0AE-46AA-80D3-C27F380FA65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F4497BA-F9BD-4B64-A7FA-3562428075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5E9B9C9B-A883-4348-8C62-25BC41945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87F7C1-8101-439A-AA96-9F0A358A1A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1CFA47-2AA6-452A-B769-E2A09F0BD3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D8FE07-F405-436C-A800-AFCE757BB5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31B3A9-A710-4C9C-988B-7C1524204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72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0E0568-E953-4895-BB24-95C47AD210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579FB8-07A3-4D0B-B908-C728F0D14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F5235D-3140-4341-976F-5BDA13808F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AC5B4C-9EE3-4235-9994-8134046EF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11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806590-0341-4543-93FE-EE9F8DC589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27212A-FD1C-49E4-A50A-B20C3F68E5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B0AF15-2ADF-477E-BCDE-E0B25E5FC7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E215E-6D1B-444E-BDCF-B35EC7563F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84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44BE59-5ECC-406E-84A9-3186CE63C3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DBC20A-5791-4DC1-BE14-CE2F70E6BC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DBE5F4-221D-47DD-8D13-0014AF4A5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90BC5-EB59-4B47-AE54-53341E301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9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75E3C1-B8D8-418F-86B8-58CD8F3A84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1DEB2C-C7D5-4358-BE4F-49200E3142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BC5D52-6412-46AA-A9A7-BE67DC609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5CF92-41D3-408A-B5E3-D36780E594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1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B6E2AE-521D-454E-B01D-2B69B8C07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9F862E-33D0-41BF-8445-57CD03CF5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42CED2-D429-4C38-99BA-B335EF87C4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A27377-0C97-4157-A594-684748B616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48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E5C3CD-B5EE-4DFE-8884-759927BAD3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9F563D-4BA1-48D2-B08D-32942207E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6977277-8E56-4092-852B-BAEEAD899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0E2C3-6B61-400F-BBDE-FEE46F450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34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C7711B4-79A8-41DB-885D-298F8C2F9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034E95-9B91-4AC2-9455-D116944720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DB61BE-D3B0-4D75-B7AA-2B95E65D78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C4C41-BB3B-4DE9-ACB6-EEC7B59CD3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18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7BAA05-F90E-4ACE-8899-422923A02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58039A-E525-402F-888C-B7A7FA354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E3277E-CDEC-4515-846C-BD84B76DB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0B899-E4AA-4625-BB2B-77E695301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90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73FD85-CB96-40B9-B31B-577D8338B0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D290F-FC3A-43DA-8143-069CE1443E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4451F5-FA78-4137-83DF-BA1FFEB1B4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ACE60-3FB7-42B9-A7B5-0F94C2574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ACD00A-9799-4775-BCAF-73E594181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B66B9F-AD48-48E2-A97A-22056F5A8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C8A04B-FFB1-49B7-B9FC-653B1C46E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91C48-57DC-44A7-8099-4A907324D7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61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3DF159-6EDB-44C4-A278-AFBA6CB0B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DA50D40-E226-4C2E-9D0C-79861BBB2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59234E-DE00-433F-BD1D-8AEF44FAE2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1225A5-8E64-4BEA-8BCE-A9B5BDF1AF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C3FE1E8-ECDF-4CAE-A787-AA5099F75F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FFCBB70-830B-4619-9E34-D29F8BF559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E13F44C0-0E14-4A7E-BCF9-4D57A7FD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AA89C7-291E-435F-9FFC-7B40BE59C0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A49CCE5-2A7F-41CE-A468-D733E63DC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43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Memory Systems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1A8685E4-EDE0-44EC-8296-31153C1B1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3278D4-1514-43F3-874A-B84587AFE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68975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memory scheduling, refresh, memory trends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>
            <a:extLst>
              <a:ext uri="{FF2B5EF4-FFF2-40B4-BE49-F238E27FC236}">
                <a16:creationId xmlns:a16="http://schemas.microsoft.com/office/drawing/2014/main" id="{BBF5BAEF-A1BF-4AFD-A41B-6BED9982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14435A-F612-4D76-BEDC-D4CDD74633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E6E3E08C-6936-4F21-B312-383C6EBCE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5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7F9AA996-37F9-435A-8375-C444DFC5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F5A52E40-2E9F-4082-8914-199075DF4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6971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Consider a single 4 GB memory rank that has 8 banks.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Each row in a bank has a capacity of 8KB.  On average,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it takes 40ns to refresh one row.  Assume that all 8 banks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can be refreshed in parallel.  For what fraction of time will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this rank be unavailable because of refresh?  How many rows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are refreshed with every refresh command?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>
            <a:extLst>
              <a:ext uri="{FF2B5EF4-FFF2-40B4-BE49-F238E27FC236}">
                <a16:creationId xmlns:a16="http://schemas.microsoft.com/office/drawing/2014/main" id="{ED22AFA4-98EC-4160-AD0F-F5970CDA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CE2C5C-B8A4-49BC-8890-DC6D99DBFD5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F0226922-BD3A-4C8A-961C-7F88C1FC2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5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FF9F61EF-7FD2-4D0B-BF7A-AE35E91954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7DC9D226-2CD5-48AC-97FC-9D078A535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6971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Consider a single 4 GB memory rank that has 8 banks.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Each row in a bank has a capacity of 8KB.  On average,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it takes 40ns to refresh one row.  Assume that all 8 banks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can be refreshed in parallel.  For what fraction of time will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this rank be unavailable because of refresh?  How many rows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are refreshed with every refresh command?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memory has 4GB/8KB = 512K rows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There are 8K refresh operations in one 64ms interval.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refresh operation must handle 512K/8K = 64 rows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bank must handle 8 rows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One refresh operation is issued every 7.8us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is unavailable for 320ns, i.e., for 4% of time.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0B091EBA-A463-41A6-8EB0-3B4DFAE81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02EF2C-3B72-4F85-B0B6-63CE4F5AC25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64895A5-ECB4-47A0-A52B-BB1722056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25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 Memory Systems I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9EBF4B28-A72C-4386-8D5D-58B0D7218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7C0635-B24C-48BC-8FA8-067DFA22CE4C}"/>
              </a:ext>
            </a:extLst>
          </p:cNvPr>
          <p:cNvSpPr/>
          <p:nvPr/>
        </p:nvSpPr>
        <p:spPr>
          <a:xfrm>
            <a:off x="3962400" y="32004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PROC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507F9B-9E70-4619-A40F-39801459F337}"/>
              </a:ext>
            </a:extLst>
          </p:cNvPr>
          <p:cNvCxnSpPr/>
          <p:nvPr/>
        </p:nvCxnSpPr>
        <p:spPr>
          <a:xfrm>
            <a:off x="4953000" y="3657600"/>
            <a:ext cx="1760538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E149E25-DF54-406E-887E-F774351C4D88}"/>
              </a:ext>
            </a:extLst>
          </p:cNvPr>
          <p:cNvCxnSpPr/>
          <p:nvPr/>
        </p:nvCxnSpPr>
        <p:spPr>
          <a:xfrm>
            <a:off x="2154238" y="3649663"/>
            <a:ext cx="1808162" cy="7937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978D82-AF1C-420F-80BA-D4F998E90058}"/>
              </a:ext>
            </a:extLst>
          </p:cNvPr>
          <p:cNvCxnSpPr/>
          <p:nvPr/>
        </p:nvCxnSpPr>
        <p:spPr>
          <a:xfrm>
            <a:off x="4498975" y="4114800"/>
            <a:ext cx="0" cy="1044575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0F1E68-AD54-435A-B2EC-5982EEB871B5}"/>
              </a:ext>
            </a:extLst>
          </p:cNvPr>
          <p:cNvCxnSpPr/>
          <p:nvPr/>
        </p:nvCxnSpPr>
        <p:spPr>
          <a:xfrm>
            <a:off x="4470400" y="2155825"/>
            <a:ext cx="0" cy="1044575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C26778C0-5973-4911-8237-BB97AA62B318}"/>
              </a:ext>
            </a:extLst>
          </p:cNvPr>
          <p:cNvSpPr/>
          <p:nvPr/>
        </p:nvSpPr>
        <p:spPr>
          <a:xfrm>
            <a:off x="5397500" y="2647950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A8EEBAA6-7B81-464B-A3A0-2DDE9A461061}"/>
              </a:ext>
            </a:extLst>
          </p:cNvPr>
          <p:cNvSpPr/>
          <p:nvPr/>
        </p:nvSpPr>
        <p:spPr>
          <a:xfrm>
            <a:off x="5549900" y="27241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F4D30BAB-C31C-4F2C-BAF4-FDBA57419DC4}"/>
              </a:ext>
            </a:extLst>
          </p:cNvPr>
          <p:cNvSpPr/>
          <p:nvPr/>
        </p:nvSpPr>
        <p:spPr>
          <a:xfrm>
            <a:off x="6561138" y="27241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3" name="TextBox 7">
            <a:extLst>
              <a:ext uri="{FF2B5EF4-FFF2-40B4-BE49-F238E27FC236}">
                <a16:creationId xmlns:a16="http://schemas.microsoft.com/office/drawing/2014/main" id="{11A8D57E-4C7F-4E33-B02D-C53EEE64F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25" y="2438400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57D36B07-C344-44F5-B48E-83D08BBDC513}"/>
              </a:ext>
            </a:extLst>
          </p:cNvPr>
          <p:cNvSpPr/>
          <p:nvPr/>
        </p:nvSpPr>
        <p:spPr>
          <a:xfrm>
            <a:off x="5549900" y="2800350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EA54AC4D-4BD0-4A78-8364-FA202674645A}"/>
              </a:ext>
            </a:extLst>
          </p:cNvPr>
          <p:cNvSpPr/>
          <p:nvPr/>
        </p:nvSpPr>
        <p:spPr>
          <a:xfrm>
            <a:off x="5702300" y="28765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74A96780-5743-4CB7-AC9D-0A85B4674D1C}"/>
              </a:ext>
            </a:extLst>
          </p:cNvPr>
          <p:cNvSpPr/>
          <p:nvPr/>
        </p:nvSpPr>
        <p:spPr>
          <a:xfrm>
            <a:off x="6713538" y="28765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5340479-92F1-4ADE-BD39-3E2DBB82FE10}"/>
              </a:ext>
            </a:extLst>
          </p:cNvPr>
          <p:cNvCxnSpPr/>
          <p:nvPr/>
        </p:nvCxnSpPr>
        <p:spPr>
          <a:xfrm>
            <a:off x="6713538" y="3505200"/>
            <a:ext cx="0" cy="15240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8" name="TextBox 23">
            <a:extLst>
              <a:ext uri="{FF2B5EF4-FFF2-40B4-BE49-F238E27FC236}">
                <a16:creationId xmlns:a16="http://schemas.microsoft.com/office/drawing/2014/main" id="{BF9E4E6D-93E5-4C08-89F8-17495CB56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2470150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49E3C85A-F3C9-4305-A5A2-B77185CB9DD6}"/>
              </a:ext>
            </a:extLst>
          </p:cNvPr>
          <p:cNvSpPr/>
          <p:nvPr/>
        </p:nvSpPr>
        <p:spPr>
          <a:xfrm>
            <a:off x="838200" y="2638425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Parallelogram 25">
            <a:extLst>
              <a:ext uri="{FF2B5EF4-FFF2-40B4-BE49-F238E27FC236}">
                <a16:creationId xmlns:a16="http://schemas.microsoft.com/office/drawing/2014/main" id="{06B9BFF9-6E04-49FB-B99F-ED01FEBCEC57}"/>
              </a:ext>
            </a:extLst>
          </p:cNvPr>
          <p:cNvSpPr/>
          <p:nvPr/>
        </p:nvSpPr>
        <p:spPr>
          <a:xfrm>
            <a:off x="990600" y="27146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9986A3C9-14C9-4589-B00C-68171E2C303E}"/>
              </a:ext>
            </a:extLst>
          </p:cNvPr>
          <p:cNvSpPr/>
          <p:nvPr/>
        </p:nvSpPr>
        <p:spPr>
          <a:xfrm>
            <a:off x="2001838" y="27146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2" name="TextBox 27">
            <a:extLst>
              <a:ext uri="{FF2B5EF4-FFF2-40B4-BE49-F238E27FC236}">
                <a16:creationId xmlns:a16="http://schemas.microsoft.com/office/drawing/2014/main" id="{24FDF474-2162-49BA-A84C-9E54711A1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2430463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29" name="Parallelogram 28">
            <a:extLst>
              <a:ext uri="{FF2B5EF4-FFF2-40B4-BE49-F238E27FC236}">
                <a16:creationId xmlns:a16="http://schemas.microsoft.com/office/drawing/2014/main" id="{DCAEB5B9-849E-4C3F-995E-1FE7383D2DF0}"/>
              </a:ext>
            </a:extLst>
          </p:cNvPr>
          <p:cNvSpPr/>
          <p:nvPr/>
        </p:nvSpPr>
        <p:spPr>
          <a:xfrm>
            <a:off x="990600" y="2790825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A1A04F94-FD3A-4880-AAC4-861A93E06AB6}"/>
              </a:ext>
            </a:extLst>
          </p:cNvPr>
          <p:cNvSpPr/>
          <p:nvPr/>
        </p:nvSpPr>
        <p:spPr>
          <a:xfrm>
            <a:off x="1143000" y="28670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228A6600-296A-4E1A-B2A8-E84CDE9221A3}"/>
              </a:ext>
            </a:extLst>
          </p:cNvPr>
          <p:cNvSpPr/>
          <p:nvPr/>
        </p:nvSpPr>
        <p:spPr>
          <a:xfrm>
            <a:off x="2154238" y="28670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AF2306A-6C64-4DA6-AEFE-0EA7341B3A10}"/>
              </a:ext>
            </a:extLst>
          </p:cNvPr>
          <p:cNvCxnSpPr/>
          <p:nvPr/>
        </p:nvCxnSpPr>
        <p:spPr>
          <a:xfrm>
            <a:off x="2154238" y="3497263"/>
            <a:ext cx="0" cy="15240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7" name="TextBox 32">
            <a:extLst>
              <a:ext uri="{FF2B5EF4-FFF2-40B4-BE49-F238E27FC236}">
                <a16:creationId xmlns:a16="http://schemas.microsoft.com/office/drawing/2014/main" id="{D7F885E1-D5EA-43C9-BDC8-B4F2E9627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460625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44" name="Parallelogram 43">
            <a:extLst>
              <a:ext uri="{FF2B5EF4-FFF2-40B4-BE49-F238E27FC236}">
                <a16:creationId xmlns:a16="http://schemas.microsoft.com/office/drawing/2014/main" id="{8D66B9BF-DA32-43ED-BC1A-A61ECA803B67}"/>
              </a:ext>
            </a:extLst>
          </p:cNvPr>
          <p:cNvSpPr/>
          <p:nvPr/>
        </p:nvSpPr>
        <p:spPr>
          <a:xfrm>
            <a:off x="3251200" y="1317625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Parallelogram 44">
            <a:extLst>
              <a:ext uri="{FF2B5EF4-FFF2-40B4-BE49-F238E27FC236}">
                <a16:creationId xmlns:a16="http://schemas.microsoft.com/office/drawing/2014/main" id="{F8668200-E598-4C1D-8CFA-A0A72E7EE8FD}"/>
              </a:ext>
            </a:extLst>
          </p:cNvPr>
          <p:cNvSpPr/>
          <p:nvPr/>
        </p:nvSpPr>
        <p:spPr>
          <a:xfrm>
            <a:off x="3403600" y="13938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4128A00C-CCC0-4C97-A534-4021BEC8D255}"/>
              </a:ext>
            </a:extLst>
          </p:cNvPr>
          <p:cNvSpPr/>
          <p:nvPr/>
        </p:nvSpPr>
        <p:spPr>
          <a:xfrm>
            <a:off x="4413250" y="13938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1" name="TextBox 46">
            <a:extLst>
              <a:ext uri="{FF2B5EF4-FFF2-40B4-BE49-F238E27FC236}">
                <a16:creationId xmlns:a16="http://schemas.microsoft.com/office/drawing/2014/main" id="{944B854B-3E8B-4344-9994-0019EFB91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138" y="1108075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48" name="Parallelogram 47">
            <a:extLst>
              <a:ext uri="{FF2B5EF4-FFF2-40B4-BE49-F238E27FC236}">
                <a16:creationId xmlns:a16="http://schemas.microsoft.com/office/drawing/2014/main" id="{C6519273-15A0-470C-9D98-87BA607A6058}"/>
              </a:ext>
            </a:extLst>
          </p:cNvPr>
          <p:cNvSpPr/>
          <p:nvPr/>
        </p:nvSpPr>
        <p:spPr>
          <a:xfrm>
            <a:off x="3403600" y="1470025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Parallelogram 48">
            <a:extLst>
              <a:ext uri="{FF2B5EF4-FFF2-40B4-BE49-F238E27FC236}">
                <a16:creationId xmlns:a16="http://schemas.microsoft.com/office/drawing/2014/main" id="{51647C05-EA22-4D9F-A79A-71D7172C8739}"/>
              </a:ext>
            </a:extLst>
          </p:cNvPr>
          <p:cNvSpPr/>
          <p:nvPr/>
        </p:nvSpPr>
        <p:spPr>
          <a:xfrm>
            <a:off x="3556000" y="15462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Parallelogram 49">
            <a:extLst>
              <a:ext uri="{FF2B5EF4-FFF2-40B4-BE49-F238E27FC236}">
                <a16:creationId xmlns:a16="http://schemas.microsoft.com/office/drawing/2014/main" id="{7F1C9FCC-37C2-4BD5-94B7-4AE8355FA75B}"/>
              </a:ext>
            </a:extLst>
          </p:cNvPr>
          <p:cNvSpPr/>
          <p:nvPr/>
        </p:nvSpPr>
        <p:spPr>
          <a:xfrm>
            <a:off x="4565650" y="1546225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5" name="TextBox 50">
            <a:extLst>
              <a:ext uri="{FF2B5EF4-FFF2-40B4-BE49-F238E27FC236}">
                <a16:creationId xmlns:a16="http://schemas.microsoft.com/office/drawing/2014/main" id="{E31F516C-5B59-4AC9-BF6D-B0207B655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4013" y="1139825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52" name="Parallelogram 51">
            <a:extLst>
              <a:ext uri="{FF2B5EF4-FFF2-40B4-BE49-F238E27FC236}">
                <a16:creationId xmlns:a16="http://schemas.microsoft.com/office/drawing/2014/main" id="{793D2357-A076-4316-8EA7-19A812A424DF}"/>
              </a:ext>
            </a:extLst>
          </p:cNvPr>
          <p:cNvSpPr/>
          <p:nvPr/>
        </p:nvSpPr>
        <p:spPr>
          <a:xfrm>
            <a:off x="3308350" y="5181600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Parallelogram 52">
            <a:extLst>
              <a:ext uri="{FF2B5EF4-FFF2-40B4-BE49-F238E27FC236}">
                <a16:creationId xmlns:a16="http://schemas.microsoft.com/office/drawing/2014/main" id="{2B327F67-EED4-4010-BC4B-0F28D84F404B}"/>
              </a:ext>
            </a:extLst>
          </p:cNvPr>
          <p:cNvSpPr/>
          <p:nvPr/>
        </p:nvSpPr>
        <p:spPr>
          <a:xfrm>
            <a:off x="3460750" y="525780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Parallelogram 53">
            <a:extLst>
              <a:ext uri="{FF2B5EF4-FFF2-40B4-BE49-F238E27FC236}">
                <a16:creationId xmlns:a16="http://schemas.microsoft.com/office/drawing/2014/main" id="{033752E9-2C45-4819-9526-1B0EAC138A70}"/>
              </a:ext>
            </a:extLst>
          </p:cNvPr>
          <p:cNvSpPr/>
          <p:nvPr/>
        </p:nvSpPr>
        <p:spPr>
          <a:xfrm>
            <a:off x="4471988" y="525780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9" name="TextBox 54">
            <a:extLst>
              <a:ext uri="{FF2B5EF4-FFF2-40B4-BE49-F238E27FC236}">
                <a16:creationId xmlns:a16="http://schemas.microsoft.com/office/drawing/2014/main" id="{EFA4C47B-BA06-4B0D-96B7-930D3825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5" y="4972050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56" name="Parallelogram 55">
            <a:extLst>
              <a:ext uri="{FF2B5EF4-FFF2-40B4-BE49-F238E27FC236}">
                <a16:creationId xmlns:a16="http://schemas.microsoft.com/office/drawing/2014/main" id="{984C512D-5DD9-4B42-8E6C-DEF6857CCD29}"/>
              </a:ext>
            </a:extLst>
          </p:cNvPr>
          <p:cNvSpPr/>
          <p:nvPr/>
        </p:nvSpPr>
        <p:spPr>
          <a:xfrm>
            <a:off x="3460750" y="5334000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Parallelogram 56">
            <a:extLst>
              <a:ext uri="{FF2B5EF4-FFF2-40B4-BE49-F238E27FC236}">
                <a16:creationId xmlns:a16="http://schemas.microsoft.com/office/drawing/2014/main" id="{349D0498-FA9E-4290-B29A-A07A8D434EA0}"/>
              </a:ext>
            </a:extLst>
          </p:cNvPr>
          <p:cNvSpPr/>
          <p:nvPr/>
        </p:nvSpPr>
        <p:spPr>
          <a:xfrm>
            <a:off x="3613150" y="541020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Parallelogram 57">
            <a:extLst>
              <a:ext uri="{FF2B5EF4-FFF2-40B4-BE49-F238E27FC236}">
                <a16:creationId xmlns:a16="http://schemas.microsoft.com/office/drawing/2014/main" id="{143F5548-57FA-4F4D-AE4D-0DCAD6709B8A}"/>
              </a:ext>
            </a:extLst>
          </p:cNvPr>
          <p:cNvSpPr/>
          <p:nvPr/>
        </p:nvSpPr>
        <p:spPr>
          <a:xfrm>
            <a:off x="4624388" y="541020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3" name="TextBox 58">
            <a:extLst>
              <a:ext uri="{FF2B5EF4-FFF2-40B4-BE49-F238E27FC236}">
                <a16:creationId xmlns:a16="http://schemas.microsoft.com/office/drawing/2014/main" id="{D486CBCB-F5DA-47A9-8EDC-2A0B7B6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5003800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20524" name="Text Box 4">
            <a:extLst>
              <a:ext uri="{FF2B5EF4-FFF2-40B4-BE49-F238E27FC236}">
                <a16:creationId xmlns:a16="http://schemas.microsoft.com/office/drawing/2014/main" id="{8823DA03-6FF2-4D55-B2A4-17A27FB7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238" y="4371975"/>
            <a:ext cx="29463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4 DDR4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72-bit data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1200 MHz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1-2 DIMMs/channel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1-4 ranks/channel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C009281F-A94A-4159-A1AA-047AAA59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A9E0A1-EE1C-484B-AB75-F60D47F6977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3A4317C9-6FA6-4E79-A19A-0F6E6A7F4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966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 Memory Systems II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4AB9A167-7F22-49BA-9754-9C25DDBC4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165F82-6970-469C-81EA-5EED334E3A07}"/>
              </a:ext>
            </a:extLst>
          </p:cNvPr>
          <p:cNvSpPr/>
          <p:nvPr/>
        </p:nvSpPr>
        <p:spPr>
          <a:xfrm>
            <a:off x="1447800" y="25908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PROC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19736B-C462-4667-9324-EF395D131E5F}"/>
              </a:ext>
            </a:extLst>
          </p:cNvPr>
          <p:cNvCxnSpPr/>
          <p:nvPr/>
        </p:nvCxnSpPr>
        <p:spPr>
          <a:xfrm>
            <a:off x="2438400" y="2825750"/>
            <a:ext cx="762000" cy="0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D4B7AC1-21AF-4E43-ACB9-837A418F126C}"/>
              </a:ext>
            </a:extLst>
          </p:cNvPr>
          <p:cNvCxnSpPr/>
          <p:nvPr/>
        </p:nvCxnSpPr>
        <p:spPr>
          <a:xfrm>
            <a:off x="2438400" y="2673350"/>
            <a:ext cx="762000" cy="0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A490424-FC8B-4C7D-80F0-6CCDD97E5971}"/>
              </a:ext>
            </a:extLst>
          </p:cNvPr>
          <p:cNvSpPr/>
          <p:nvPr/>
        </p:nvSpPr>
        <p:spPr>
          <a:xfrm>
            <a:off x="3200400" y="2444750"/>
            <a:ext cx="838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SMB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BD5C3A-6969-4C14-9E36-E53D5A483149}"/>
              </a:ext>
            </a:extLst>
          </p:cNvPr>
          <p:cNvCxnSpPr/>
          <p:nvPr/>
        </p:nvCxnSpPr>
        <p:spPr>
          <a:xfrm>
            <a:off x="4038600" y="2655888"/>
            <a:ext cx="1760538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457AE8F3-39D4-4F07-9590-95612E249429}"/>
              </a:ext>
            </a:extLst>
          </p:cNvPr>
          <p:cNvSpPr/>
          <p:nvPr/>
        </p:nvSpPr>
        <p:spPr>
          <a:xfrm>
            <a:off x="4483100" y="1646238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051E49A0-6DA7-43DB-802B-71C17A317B36}"/>
              </a:ext>
            </a:extLst>
          </p:cNvPr>
          <p:cNvSpPr/>
          <p:nvPr/>
        </p:nvSpPr>
        <p:spPr>
          <a:xfrm>
            <a:off x="4635500" y="1722438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568FB871-9A0F-4E64-B677-24925EF7ABD3}"/>
              </a:ext>
            </a:extLst>
          </p:cNvPr>
          <p:cNvSpPr/>
          <p:nvPr/>
        </p:nvSpPr>
        <p:spPr>
          <a:xfrm>
            <a:off x="5646738" y="1722438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1" name="TextBox 16">
            <a:extLst>
              <a:ext uri="{FF2B5EF4-FFF2-40B4-BE49-F238E27FC236}">
                <a16:creationId xmlns:a16="http://schemas.microsoft.com/office/drawing/2014/main" id="{9A6DA63E-535D-4096-9104-65C7FA79C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1436688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2DADF774-E4AE-43A9-8E41-CEAA66202236}"/>
              </a:ext>
            </a:extLst>
          </p:cNvPr>
          <p:cNvSpPr/>
          <p:nvPr/>
        </p:nvSpPr>
        <p:spPr>
          <a:xfrm>
            <a:off x="4635500" y="1798638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41E8DD4A-7251-461A-B9C2-591AEE597D7E}"/>
              </a:ext>
            </a:extLst>
          </p:cNvPr>
          <p:cNvSpPr/>
          <p:nvPr/>
        </p:nvSpPr>
        <p:spPr>
          <a:xfrm>
            <a:off x="4787900" y="1874838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46724545-4DA0-45B2-AB26-AB3C2EF7D73B}"/>
              </a:ext>
            </a:extLst>
          </p:cNvPr>
          <p:cNvSpPr/>
          <p:nvPr/>
        </p:nvSpPr>
        <p:spPr>
          <a:xfrm>
            <a:off x="5799138" y="1874838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16786C-9807-40A4-8108-334CDB2EE583}"/>
              </a:ext>
            </a:extLst>
          </p:cNvPr>
          <p:cNvCxnSpPr/>
          <p:nvPr/>
        </p:nvCxnSpPr>
        <p:spPr>
          <a:xfrm>
            <a:off x="5799138" y="2503488"/>
            <a:ext cx="0" cy="15240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6" name="TextBox 21">
            <a:extLst>
              <a:ext uri="{FF2B5EF4-FFF2-40B4-BE49-F238E27FC236}">
                <a16:creationId xmlns:a16="http://schemas.microsoft.com/office/drawing/2014/main" id="{69206921-ED8A-4330-A7C8-D22D0ED27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1468438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B2EA560-66AA-4023-AFD1-D06B77952B56}"/>
              </a:ext>
            </a:extLst>
          </p:cNvPr>
          <p:cNvCxnSpPr/>
          <p:nvPr/>
        </p:nvCxnSpPr>
        <p:spPr>
          <a:xfrm>
            <a:off x="4054475" y="2952750"/>
            <a:ext cx="1760538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6704C30C-76EB-4C67-A3B8-E2C14157A6EF}"/>
              </a:ext>
            </a:extLst>
          </p:cNvPr>
          <p:cNvSpPr/>
          <p:nvPr/>
        </p:nvSpPr>
        <p:spPr>
          <a:xfrm>
            <a:off x="4483100" y="3130550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FE41EFE-87E3-4DA9-9957-9B857B23020F}"/>
              </a:ext>
            </a:extLst>
          </p:cNvPr>
          <p:cNvSpPr/>
          <p:nvPr/>
        </p:nvSpPr>
        <p:spPr>
          <a:xfrm>
            <a:off x="4635500" y="32067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Parallelogram 25">
            <a:extLst>
              <a:ext uri="{FF2B5EF4-FFF2-40B4-BE49-F238E27FC236}">
                <a16:creationId xmlns:a16="http://schemas.microsoft.com/office/drawing/2014/main" id="{9AAAB54A-5BD2-48ED-AA53-7B7759ACDA75}"/>
              </a:ext>
            </a:extLst>
          </p:cNvPr>
          <p:cNvSpPr/>
          <p:nvPr/>
        </p:nvSpPr>
        <p:spPr>
          <a:xfrm>
            <a:off x="5646738" y="32067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1" name="TextBox 26">
            <a:extLst>
              <a:ext uri="{FF2B5EF4-FFF2-40B4-BE49-F238E27FC236}">
                <a16:creationId xmlns:a16="http://schemas.microsoft.com/office/drawing/2014/main" id="{CC7AEB0E-745A-4669-8D8C-4366952B0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2921000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28" name="Parallelogram 27">
            <a:extLst>
              <a:ext uri="{FF2B5EF4-FFF2-40B4-BE49-F238E27FC236}">
                <a16:creationId xmlns:a16="http://schemas.microsoft.com/office/drawing/2014/main" id="{CC230AC1-79C2-4A1E-AAC4-9ACD36383F8A}"/>
              </a:ext>
            </a:extLst>
          </p:cNvPr>
          <p:cNvSpPr/>
          <p:nvPr/>
        </p:nvSpPr>
        <p:spPr>
          <a:xfrm>
            <a:off x="4635500" y="3282950"/>
            <a:ext cx="2133600" cy="685800"/>
          </a:xfrm>
          <a:prstGeom prst="parallelogram">
            <a:avLst>
              <a:gd name="adj" fmla="val 49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Parallelogram 28">
            <a:extLst>
              <a:ext uri="{FF2B5EF4-FFF2-40B4-BE49-F238E27FC236}">
                <a16:creationId xmlns:a16="http://schemas.microsoft.com/office/drawing/2014/main" id="{B3FC588B-DC6E-4560-9AEE-0CFE94C33071}"/>
              </a:ext>
            </a:extLst>
          </p:cNvPr>
          <p:cNvSpPr/>
          <p:nvPr/>
        </p:nvSpPr>
        <p:spPr>
          <a:xfrm>
            <a:off x="4787900" y="33591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5D58CAE8-808E-4077-BDC0-1B5B28BE6610}"/>
              </a:ext>
            </a:extLst>
          </p:cNvPr>
          <p:cNvSpPr/>
          <p:nvPr/>
        </p:nvSpPr>
        <p:spPr>
          <a:xfrm>
            <a:off x="5799138" y="3359150"/>
            <a:ext cx="800100" cy="533400"/>
          </a:xfrm>
          <a:prstGeom prst="parallelogram">
            <a:avLst>
              <a:gd name="adj" fmla="val 49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19CA4E2-5F04-4EFF-BA67-6930E81D539D}"/>
              </a:ext>
            </a:extLst>
          </p:cNvPr>
          <p:cNvCxnSpPr/>
          <p:nvPr/>
        </p:nvCxnSpPr>
        <p:spPr>
          <a:xfrm>
            <a:off x="5827713" y="2952750"/>
            <a:ext cx="0" cy="15240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6" name="TextBox 31">
            <a:extLst>
              <a:ext uri="{FF2B5EF4-FFF2-40B4-BE49-F238E27FC236}">
                <a16:creationId xmlns:a16="http://schemas.microsoft.com/office/drawing/2014/main" id="{C441DEF2-FEF6-47B6-905A-0F0C032CD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2952750"/>
            <a:ext cx="5725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</a:p>
        </p:txBody>
      </p:sp>
      <p:sp>
        <p:nvSpPr>
          <p:cNvPr id="22557" name="Text Box 4">
            <a:extLst>
              <a:ext uri="{FF2B5EF4-FFF2-40B4-BE49-F238E27FC236}">
                <a16:creationId xmlns:a16="http://schemas.microsoft.com/office/drawing/2014/main" id="{573FE180-A274-40C6-ABFE-8AED112AA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371975"/>
            <a:ext cx="790569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link into the processor is narrow and high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Scalable Memory Buffer chip is a “router” that connects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multiple DDR channels (wide and slow)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Boosts processor pin bandwidth and memory capacity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expensive, high power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56B88AC-8157-4032-9238-CC871C2E9364}"/>
              </a:ext>
            </a:extLst>
          </p:cNvPr>
          <p:cNvCxnSpPr/>
          <p:nvPr/>
        </p:nvCxnSpPr>
        <p:spPr>
          <a:xfrm>
            <a:off x="2438400" y="3460750"/>
            <a:ext cx="762000" cy="0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4A25392-0BE0-4A7B-AC29-C971C1721FEB}"/>
              </a:ext>
            </a:extLst>
          </p:cNvPr>
          <p:cNvCxnSpPr/>
          <p:nvPr/>
        </p:nvCxnSpPr>
        <p:spPr>
          <a:xfrm>
            <a:off x="2438400" y="3308350"/>
            <a:ext cx="762000" cy="0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7D8AE38-0CB2-4D98-8D13-775B218336B9}"/>
              </a:ext>
            </a:extLst>
          </p:cNvPr>
          <p:cNvCxnSpPr/>
          <p:nvPr/>
        </p:nvCxnSpPr>
        <p:spPr>
          <a:xfrm>
            <a:off x="2192338" y="3505200"/>
            <a:ext cx="0" cy="463550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B808D0E-9518-4172-A94F-820EB06D63D3}"/>
              </a:ext>
            </a:extLst>
          </p:cNvPr>
          <p:cNvCxnSpPr/>
          <p:nvPr/>
        </p:nvCxnSpPr>
        <p:spPr>
          <a:xfrm>
            <a:off x="2057400" y="3525838"/>
            <a:ext cx="0" cy="442912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A4C50FE-F89A-40EC-98FB-AB7BAC23FAB2}"/>
              </a:ext>
            </a:extLst>
          </p:cNvPr>
          <p:cNvCxnSpPr/>
          <p:nvPr/>
        </p:nvCxnSpPr>
        <p:spPr>
          <a:xfrm>
            <a:off x="1752600" y="3489325"/>
            <a:ext cx="0" cy="465138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EF916E1-DC4C-4C43-A7D2-00E097BBAA4A}"/>
              </a:ext>
            </a:extLst>
          </p:cNvPr>
          <p:cNvCxnSpPr/>
          <p:nvPr/>
        </p:nvCxnSpPr>
        <p:spPr>
          <a:xfrm>
            <a:off x="1617663" y="3511550"/>
            <a:ext cx="0" cy="442913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68A25AD-A4E5-40E1-BF90-69B474730600}"/>
              </a:ext>
            </a:extLst>
          </p:cNvPr>
          <p:cNvCxnSpPr/>
          <p:nvPr/>
        </p:nvCxnSpPr>
        <p:spPr>
          <a:xfrm flipV="1">
            <a:off x="2209800" y="2141538"/>
            <a:ext cx="0" cy="449262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35F93FC-2A25-41CA-A280-145A39B0C4D5}"/>
              </a:ext>
            </a:extLst>
          </p:cNvPr>
          <p:cNvCxnSpPr/>
          <p:nvPr/>
        </p:nvCxnSpPr>
        <p:spPr>
          <a:xfrm flipV="1">
            <a:off x="2057400" y="2141538"/>
            <a:ext cx="0" cy="438150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860079C-0262-45A5-91D8-C5573671B1A7}"/>
              </a:ext>
            </a:extLst>
          </p:cNvPr>
          <p:cNvCxnSpPr/>
          <p:nvPr/>
        </p:nvCxnSpPr>
        <p:spPr>
          <a:xfrm flipV="1">
            <a:off x="1790700" y="2141538"/>
            <a:ext cx="0" cy="449262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4BA1C65-7258-49D5-942F-C5902E98AB03}"/>
              </a:ext>
            </a:extLst>
          </p:cNvPr>
          <p:cNvCxnSpPr/>
          <p:nvPr/>
        </p:nvCxnSpPr>
        <p:spPr>
          <a:xfrm flipV="1">
            <a:off x="1636713" y="2141538"/>
            <a:ext cx="0" cy="438150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BE7A134-F231-401F-B2BB-A4FEF8D27B19}"/>
              </a:ext>
            </a:extLst>
          </p:cNvPr>
          <p:cNvCxnSpPr/>
          <p:nvPr/>
        </p:nvCxnSpPr>
        <p:spPr>
          <a:xfrm flipH="1">
            <a:off x="685800" y="3367088"/>
            <a:ext cx="762000" cy="0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689B144-DA6D-4AEE-BC32-3F4E791147EE}"/>
              </a:ext>
            </a:extLst>
          </p:cNvPr>
          <p:cNvCxnSpPr/>
          <p:nvPr/>
        </p:nvCxnSpPr>
        <p:spPr>
          <a:xfrm flipH="1">
            <a:off x="685800" y="3214688"/>
            <a:ext cx="762000" cy="0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5E6B8B1-A5F2-4F15-8F5D-2A14DC8CD170}"/>
              </a:ext>
            </a:extLst>
          </p:cNvPr>
          <p:cNvCxnSpPr/>
          <p:nvPr/>
        </p:nvCxnSpPr>
        <p:spPr>
          <a:xfrm flipH="1">
            <a:off x="685800" y="2825750"/>
            <a:ext cx="762000" cy="0"/>
          </a:xfrm>
          <a:prstGeom prst="line">
            <a:avLst/>
          </a:prstGeom>
          <a:ln w="38100">
            <a:solidFill>
              <a:schemeClr val="accent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4C8BE5B-BDB1-48F9-97C5-0433CAC56A52}"/>
              </a:ext>
            </a:extLst>
          </p:cNvPr>
          <p:cNvCxnSpPr/>
          <p:nvPr/>
        </p:nvCxnSpPr>
        <p:spPr>
          <a:xfrm flipH="1">
            <a:off x="685800" y="2673350"/>
            <a:ext cx="762000" cy="0"/>
          </a:xfrm>
          <a:prstGeom prst="line">
            <a:avLst/>
          </a:prstGeom>
          <a:ln w="50800">
            <a:solidFill>
              <a:schemeClr val="accent2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C4838AD9-8105-48D3-826E-7EAAB4E8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2C75EB-2E58-4421-9BBA-CBA7DD4E49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E7384DE2-ED1C-4D29-A3D2-C517A507B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04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Future Memory Trends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00CF4BB-338C-4FE1-8D41-A3C774489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A43E7916-3C53-479C-84D9-9E4CFAD19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70" y="1447800"/>
            <a:ext cx="792582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Processor pin count is not increasing; can’t add much load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 wire; SMB-like approaches help address the capacity/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trade-off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High Bandwidth Memory uses wiring on a silicon substrate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(interposer) to achieve high bandwidth; uses 3D-stacked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chips to increase capacity on the substrate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6049326-6AC7-4BCE-931E-B8B433915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4170832"/>
            <a:ext cx="7696712" cy="268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2EBA98-39CB-42DD-AF8A-4FBDCC9BE5E4}"/>
              </a:ext>
            </a:extLst>
          </p:cNvPr>
          <p:cNvSpPr txBox="1"/>
          <p:nvPr/>
        </p:nvSpPr>
        <p:spPr>
          <a:xfrm>
            <a:off x="577252" y="6477000"/>
            <a:ext cx="3592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Source: Natalie Enright Jerger, sigarch.org/blog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A7FD93A7-5A20-44C0-BC08-AFFA4049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9D2FFF-3E12-477E-AAA4-466AB149235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EA2CBB8-2F84-4C72-9AEB-1EE0637A8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742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Future Memory Cells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C465C224-40F2-4D8E-BD8F-16C14D600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1D64EBD-FC2D-4D43-84C9-0F458B329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42621"/>
            <a:ext cx="8132739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 scaling is expected to slow down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Emerging memory cells are expected to have better scaling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properties and eventually higher density: phase change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(PCM), spin torque transfer (STT-RAM), etc. – see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Intel Optane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PCM: heat and cool a material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elec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pulses – the rate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heat/cool determines if the material is crystalline/amorphous;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amorphous has higher resistance (i.e., no longer using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capacitive charge to store a bit)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Advantages: non-volatile, high density, faster than Flash/disk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Disadvantages: poor write latency/energy, low endurance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>
            <a:extLst>
              <a:ext uri="{FF2B5EF4-FFF2-40B4-BE49-F238E27FC236}">
                <a16:creationId xmlns:a16="http://schemas.microsoft.com/office/drawing/2014/main" id="{A3361C15-5BDA-41FF-A3FA-7B13C373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27A3FA-740F-49C0-B193-AA3892439E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8AF972A7-6BB4-4860-8D3C-887F8723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7B0060-9D38-4647-B7D5-9866BDCC57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E7B6FB-85C2-4398-89AF-3CCCF6C28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6BA8F27B-D792-4EDD-BA07-795FCA92E7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AF217F00-8435-4882-8760-D193E1E1B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295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access stream, estimate the finish times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access with the following scheduling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Req       Time of arrival                Open    Closed      Oracular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              0 ns                                40          40             40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              10 ns                              100        100           100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X+1        100 ns                              160        160           160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X+2        200 ns                              220        240           220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Y+1        250 ns                              310        300           290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X+3        300 ns                              370        360           350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 that X, X+1, X+2, X+3 map to the same row and Y, Y+1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map to a different row in the same bank.  Ignore bus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queuing latencies.  The bank is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the start.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F2F4AFB8-C2AE-43DE-9B86-159D2EA6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218EF-DF65-409E-B02D-3047EA1863D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F092454-F188-48D6-B368-263A3A421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A5F372D-1C6E-4584-A20C-4A8FC91DBB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95451299-D99C-4FFE-A3B6-58EE8D8D8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295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access stream, estimate the finish times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access with the following scheduling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Req       Time of arrival           Open    Closed      Oracular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          10 ns     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X+1        15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          100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Y+1      180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X+2      190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Y+2      205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 that X, X+1, X+2, X+3 map to the same row and Y, Y+1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map to a different row in the same bank.  Ignore bus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queuing latencies.  The bank is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the start.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>
            <a:extLst>
              <a:ext uri="{FF2B5EF4-FFF2-40B4-BE49-F238E27FC236}">
                <a16:creationId xmlns:a16="http://schemas.microsoft.com/office/drawing/2014/main" id="{D7EBDCF7-728A-4D91-9782-79CC8035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1A5098-A50D-45DF-88EE-62F8814BC60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17F57867-62F2-4602-87CB-2A2A1C41D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CE419358-C972-41A1-8AA0-0BE745ED9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D3EF6D27-3282-4A5D-85D2-65A4EAA97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295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access stream, estimate the finish times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access with the following scheduling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Req       Time of arrival       Open    Closed     Oracular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          10 ns                         50           50              50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X+1        15 ns                         70           70              70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          100 ns                        160         140           140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Y+1      180 ns                        200         220           200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X+2      190 ns                        260         300           260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Y+2      205 ns		          320         240           320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 that X, X+1, X+2, X+3 map to the same row and Y, Y+1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map to a different row in the same bank.  Ignore bus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queuing latencies.  The bank is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the start.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** A more sophisticated oracle can do even better.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DB48754F-07C1-4650-AAAE-970FBF80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0FE890-2B60-4612-8380-9517A47588C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267181B-AA73-4489-B7C2-162396E71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86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Mapping Policies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E6FEAA2-C3C6-45EC-83EE-62157E03FC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EB5F57A6-BDEC-4845-97A5-D0AAC0E9A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3438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Consecutive cache lines can be placed in the same row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boost row buffer hit rates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Consecutive cache lines can be placed in different ranks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boost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address mapping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row:rank:bank:channel:column:blkoffset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row:column:rank:bank:channel:blkoffset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86487F8C-E58A-45CF-8B66-8F55C675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0B4D6-14A1-4B51-B5C2-C8EDC5DC45C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D0E87C3-8A24-4333-9281-17FEA24AC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16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Reads and Writes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82103A6-3AF2-4E41-A3A9-C5D719B02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ACA0FE76-4F77-48B7-9B84-F62860180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923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bus is used for reads and writes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bus direction must be reversed when switching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reads and writes; this takes time and leads to bus idling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writes are performed in bursts; a write buffer 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pending writes until a high water mark is reached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Writes are drained until a low water mark is reached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2ECAACCA-7A80-42F5-9299-6160332B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EDAEAF-8E4D-4E5A-9B66-8B06023D01D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ADEBF858-6843-48B8-AE7F-4D4818E23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327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Scheduling Policies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49F1D98E-5EB1-4E57-8C9E-83F3F1106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CFD0257-6CC1-491B-A33F-A26162566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60016"/>
            <a:ext cx="7141699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FCFS: Issue the first read or write in the queue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ready for issue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First Ready - FCFS: First issue row buffer hits if you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Close page -- early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Alternate between reads and writes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Squeeze in refreshes where possible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Stall Time Fair: First issue row buffer hits, unless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threads are being neglected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96165858-972B-4A3C-9137-11899C4EB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C7D2B7-8C04-4B12-807A-581D0B57793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E642EDD-09CD-407B-8580-7158E9117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37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 Correction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C8FE408B-2905-46A3-B595-8F45C9F8E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9F5E1CEA-3F51-4BCC-986B-C7305BD25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5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64-bit word, can add an 8-bit code that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detect two errors and correct one error; referred to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SECDED – single error correct double error detect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rank is now made up of 9 x8 chips, instead of 8 x8 chips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Stronger forms of error protection exist: a system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chipkill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correct if it can handle an entire DRAM chip failure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>
            <a:extLst>
              <a:ext uri="{FF2B5EF4-FFF2-40B4-BE49-F238E27FC236}">
                <a16:creationId xmlns:a16="http://schemas.microsoft.com/office/drawing/2014/main" id="{2AF2A645-D163-4849-821A-B72CD49B9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7D0E83-0007-49BE-84FF-EF06F3FF705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38BFC9D-7563-4FF2-8362-BAAF2241E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428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Refresh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CD5B5B9-B9E7-4B3E-A90A-0383EFF8EB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DF646C28-9E60-4570-AB45-0AD016F4C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522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Every DRAM cell must be refreshed within a 64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window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row read/write automatically refreshes the row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Every refresh command performs refresh on a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rows, the memory rank is unavailable during that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refresh command is issued by the memory controller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once every 7.8us on average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56229</TotalTime>
  <Words>1288</Words>
  <Application>Microsoft Office PowerPoint</Application>
  <PresentationFormat>On-screen Show (4:3)</PresentationFormat>
  <Paragraphs>206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310</cp:revision>
  <dcterms:created xsi:type="dcterms:W3CDTF">2002-09-20T18:19:18Z</dcterms:created>
  <dcterms:modified xsi:type="dcterms:W3CDTF">2022-11-09T06:31:30Z</dcterms:modified>
</cp:coreProperties>
</file>