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552" r:id="rId3"/>
    <p:sldId id="575" r:id="rId4"/>
    <p:sldId id="576" r:id="rId5"/>
    <p:sldId id="550" r:id="rId6"/>
    <p:sldId id="527" r:id="rId7"/>
    <p:sldId id="568" r:id="rId8"/>
    <p:sldId id="569" r:id="rId9"/>
    <p:sldId id="570" r:id="rId10"/>
    <p:sldId id="571" r:id="rId11"/>
    <p:sldId id="572" r:id="rId12"/>
    <p:sldId id="573" r:id="rId13"/>
    <p:sldId id="574" r:id="rId14"/>
    <p:sldId id="553" r:id="rId15"/>
    <p:sldId id="554" r:id="rId16"/>
    <p:sldId id="555" r:id="rId17"/>
    <p:sldId id="556" r:id="rId18"/>
    <p:sldId id="561" r:id="rId19"/>
    <p:sldId id="562" r:id="rId20"/>
    <p:sldId id="412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6" autoAdjust="0"/>
  </p:normalViewPr>
  <p:slideViewPr>
    <p:cSldViewPr>
      <p:cViewPr varScale="1">
        <p:scale>
          <a:sx n="60" d="100"/>
          <a:sy n="60" d="100"/>
        </p:scale>
        <p:origin x="1458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A55F602D-62AA-4283-8622-CE81C3C6B6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02C49077-9A47-4219-9171-892013964F2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4156E793-23C9-421F-88D5-BC94963F6FD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09152861-651C-4A3B-AEE1-EFD73C32A41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83D84AB-801F-4152-92E9-F74DF1837B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73A8A87-5E58-49FC-9738-DEDB05C6DD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619BC29-04ED-4F58-9D54-857BEE8FF2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CA4BE47-768C-436D-8277-8A62E65DED8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7EB78636-74CE-4B80-AEDF-6E7296DD31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BE40EBA-B0AE-4393-B873-29328966BB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5C00C89-8F73-4906-B494-71C428743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CF67CF4-1106-47E2-9E42-D2FA06BA9F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18ECDB4-43A2-494F-87EF-50EA02F9C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2ECDC0-4D8A-462B-A564-26F8A292E3D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192BEE8-5149-4B2E-B9A4-BBAACA6C07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1420F2D-76CB-42E2-9D91-481503A12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6092A6A-5BD5-43FD-821D-1B27EC735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40E3851-62D2-44F9-919E-4BF43CF364E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4344BB6-6035-4E88-BB19-B39068471C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DF494C0D-4899-4656-A765-B1E3DE70C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DCC4B04-B9D0-42B3-A110-94895768E1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0323271-45D6-4649-A5DE-EFF3CC63149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4615047-2A23-484F-9446-ABCA360BD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4173ECC-F2C1-4502-9E6F-455F78F50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0358272-3F61-420E-954D-FFF351DF49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DCD549-E07E-4550-BCAD-110298FB6B3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5E67C7E-FC9E-4763-A31F-225A23D9F0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7ED9AD69-FCB6-40F4-BE4A-554EE3DD4B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DF7C02E-4DF9-4404-B7FE-CC5196FF7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D92F76-FAB7-475E-8A53-D7BF7256DE9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215704B-7775-44A6-9180-4D45B9BBB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8459692-833E-404E-A942-0A789EE2C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56CBC514-B8D7-4AFC-937D-46F30D5D72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9883EF6-5984-4CB7-9D9A-9360F4229D9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9E4144B-20BC-4698-BFB1-592B1C46B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0D11FE0-53D3-4393-8DA5-7DF23F223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6EFD65C-FA12-4381-982D-B0CCDA2AB9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A3C4FF-3B3F-43DD-82BC-01874E18F19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2D32296-3F87-4D35-BFDE-113FDDEEA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C3BEC03D-E6DD-4920-811A-D4D9A3EE0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3B82F95-7972-4D97-B2FB-DC5D2851CE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2429BD-063E-48EC-8FF0-2ABD94ABB6C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43CD9B54-251F-449E-A4AB-954202AC68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98723A7-6D67-4A22-BE71-6DEC8D0D49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5C3D8617-8A8C-4A90-B8F4-31B7570D7D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E8FC6D-F5D2-4E19-BBEF-392044FD2E6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5C27252-2F43-426C-B399-FBEE490046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C725B0F-CDC5-47DE-9066-B8B38FE76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0BBBE58-8B4B-4CC4-BE43-CD835E4C56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9C44B0-C685-4DF5-AA0B-2DDF4404C57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295BD8EB-7A0F-40E2-8AB3-1A70E8C5C1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4BF8D66-7FF6-401B-A57E-B10A4D450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78E72F9-40E7-45D4-BD17-FA4AF04A3D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0099B3-6375-42E8-86D7-AFA2F34542E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79ABDB5-372F-42DD-868D-A3A01CAC7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C482214-8292-4EA8-B9B7-849779040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F7A9CEE-D344-42C2-9785-FDD2089009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88BF7BF-41C6-4F83-A0B0-4B79AB9B864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15990AE-F6C4-4886-9DFA-A86458E9E6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8F7C2D2-2360-4A31-8190-7F8660D70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3D8BEFE-87D0-45EC-ACDD-82DCF418AD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26EC51-9485-4AC8-8DA0-EC157F87E95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6A0F33B-004C-40D2-BE7B-EE37965BB8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D619A9E4-C20D-4A4A-BBB0-0AB11016B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615A413-4EDC-417B-8FE0-3562E15775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579F54-A488-4DD6-AF4F-9323ED02B0A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927242B-3BDE-4617-99CA-1D24F33AF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4B67A5E4-114B-4487-9406-AC3AF9A6D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A5B8112-5187-4F16-98B7-0DD61E93D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18FE91-304F-4B17-AB19-85FB7F994EF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A4E2DF6-4E69-413B-AEBF-925613C08F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4D91373-5F6A-4FD9-B1AD-E658E132D7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8E903E-79A0-425D-B816-B73AAB82F1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523020-D196-4880-89C1-86CA096DF33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3945340-B231-4110-8906-E79B6EE017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7FDFE622-8DD2-4D81-9D1A-D5ACA4ACC7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895E2517-4DA5-4B8B-A975-5B893F93B3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53DE75C-C931-4CE9-A56D-BCA608C3383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BF3FF8D8-64B8-4664-821A-43EF5BA184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D7CB37FF-43A8-413A-8D37-F892443FB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C2A1A69-D7C7-421E-83A4-405697FFC5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8F6FEB-49E4-4BDF-B6F5-C82F5EB3C9D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687210B-3C8F-4A4A-829E-A3B7B7E842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7456AB0-1BD9-40B3-B208-31315A1AA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29DD91B-1597-463F-85C7-DEC8AD33C2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3FF2E7-1F75-4FCB-A24A-C81A30585D5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3BE4DB7-2694-4ACB-80BD-5C33E6657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3AC63123-058D-4910-A34F-659F91BF5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2FAB222-423A-4549-8CC0-0E91CA449C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DB302C-5B22-4315-8103-1C597CFD28C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FAC4736-A4E8-4342-82F7-A5F53658E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C428E7C6-188A-4C5E-AE36-62634AE52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87F7C1-8101-439A-AA96-9F0A358A1A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1CFA47-2AA6-452A-B769-E2A09F0BD3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D8FE07-F405-436C-A800-AFCE757BB5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31B3A9-A710-4C9C-988B-7C1524204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72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0E0568-E953-4895-BB24-95C47AD210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579FB8-07A3-4D0B-B908-C728F0D14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F5235D-3140-4341-976F-5BDA13808F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AC5B4C-9EE3-4235-9994-8134046EF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11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806590-0341-4543-93FE-EE9F8DC589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27212A-FD1C-49E4-A50A-B20C3F68E5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B0AF15-2ADF-477E-BCDE-E0B25E5FC7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E215E-6D1B-444E-BDCF-B35EC7563F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84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44BE59-5ECC-406E-84A9-3186CE63C3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DBC20A-5791-4DC1-BE14-CE2F70E6BC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DBE5F4-221D-47DD-8D13-0014AF4A5A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90BC5-EB59-4B47-AE54-53341E3014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9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75E3C1-B8D8-418F-86B8-58CD8F3A84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1DEB2C-C7D5-4358-BE4F-49200E3142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BC5D52-6412-46AA-A9A7-BE67DC609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5CF92-41D3-408A-B5E3-D36780E594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1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B6E2AE-521D-454E-B01D-2B69B8C07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9F862E-33D0-41BF-8445-57CD03CF5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42CED2-D429-4C38-99BA-B335EF87C4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A27377-0C97-4157-A594-684748B616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48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E5C3CD-B5EE-4DFE-8884-759927BAD3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19F563D-4BA1-48D2-B08D-32942207E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6977277-8E56-4092-852B-BAEEAD8990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0E2C3-6B61-400F-BBDE-FEE46F450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34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C7711B4-79A8-41DB-885D-298F8C2F9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034E95-9B91-4AC2-9455-D116944720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DDB61BE-D3B0-4D75-B7AA-2B95E65D78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C4C41-BB3B-4DE9-ACB6-EEC7B59CD3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18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7BAA05-F90E-4ACE-8899-422923A029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A58039A-E525-402F-888C-B7A7FA354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2E3277E-CDEC-4515-846C-BD84B76DB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0B899-E4AA-4625-BB2B-77E695301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990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73FD85-CB96-40B9-B31B-577D8338B0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D290F-FC3A-43DA-8143-069CE1443E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4451F5-FA78-4137-83DF-BA1FFEB1B4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ACE60-3FB7-42B9-A7B5-0F94C25749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ACD00A-9799-4775-BCAF-73E594181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B66B9F-AD48-48E2-A97A-22056F5A8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C8A04B-FFB1-49B7-B9FC-653B1C46EB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91C48-57DC-44A7-8099-4A907324D7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61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3DF159-6EDB-44C4-A278-AFBA6CB0B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DA50D40-E226-4C2E-9D0C-79861BBB2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559234E-DE00-433F-BD1D-8AEF44FAE2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1225A5-8E64-4BEA-8BCE-A9B5BDF1AF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C3FE1E8-ECDF-4CAE-A787-AA5099F75F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FFCBB70-830B-4619-9E34-D29F8BF559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E13F44C0-0E14-4A7E-BCF9-4D57A7FD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AA89C7-291E-435F-9FFC-7B40BE59C0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A49CCE5-2A7F-41CE-A468-D733E63DC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31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Memory Basics and Innovations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1A8685E4-EDE0-44EC-8296-31153C1B1C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5A3278D4-1514-43F3-874A-B84587AFE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771179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VM wrap-up, memory organization basics,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scheduling policies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id="{112932B4-8A3C-4509-97DB-0CFFB5F1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CF0127-3FC6-4409-A51D-325EA234918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B8C245F2-A6D3-458A-AA2F-824B0FBA6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05B6A4D-5594-4222-B443-AB805A89A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0CE991E-802D-41AA-8810-90C47402C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59502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What is the maximum memory capacity supported by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following server: 2 processor sockets, each socket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4 memory channels, each channel supports 2 dual-ranked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DIMMs, and x4 4Gb DRAM chips?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What is the memory bandwidth available to the server if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each memory channel runs at 800 MHz?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4DBBCB63-AE45-44C0-8559-B8BF10FE6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118735-E53D-476D-822A-36A4E2DB26E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CEEEB7-75C0-4C31-A178-125F1A81A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0F08A35-A018-4A89-B8D0-D7759488E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3375A812-5A57-403B-A726-54546BCAF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65344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What is the maximum memory capacity supported by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following server: 2 processor sockets, each socket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4 memory channels, each channel supports 2 dual-ranked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DIMMs, and x4 4Gb DRAM chips?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2 sockets x 4 channels x 2 DIMMs x 2 ranks 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16 chips x 4Gb capacity = 256 GB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What is the memory bandwidth available to the server if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each memory channel runs at 800 MHz?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2 sockets x 4 channels x 800M (cycles per second) 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2 (DDR, hence 2 transfers per cycle) x 64 (bits per transfer)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= 102.4 GB/s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F0B812AD-B7EA-4E25-B9CA-9AE6FB7F1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E0BE01-73DB-4495-B2A3-E548BB9A00C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0B2E938C-CB0E-4363-A90F-E947DBB8B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39723AB-CDF1-417C-BA80-6E1F74F5BB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5EF380D-E647-4838-ADA8-59377816F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76398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A basic memory mat has 512 rows and 512 columns.  What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is the memory chip capacity if there are 512 mats in a bank,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and 8 banks in a chip?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A657EAD6-3B10-4FE9-B03C-D2E4BC11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7A0B66-0F26-4340-B1DA-F80517221CC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95086CFD-BEA1-49E0-ABCC-6CB0301BD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01703154-8822-439C-9965-8BD00C772F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2B84B85-F0F3-4A00-A0C0-434780529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76398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A basic memory mat has 512 rows and 512 columns.  What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is the memory chip capacity if there are 512 mats in a bank,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and 8 banks in a chip?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Memory chip capacity = 512 rows x 512 cols 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              512 mats x 8 banks = 1 Gb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AB6E47D7-6704-47C2-B1B4-88ADF647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67FD10-ACFD-431C-AA6E-26F72EF0EFE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85C8BDFD-221B-4F01-A168-FBA21C30A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4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2934AFAE-FBE1-408D-80FA-FEBA8818D7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C632FB33-FD30-4D46-A487-C538B1E4C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7027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Each bank has a single row buffer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Row buffers act as a cache within DRAM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Row buffer hit: ~20 ns access time (must only move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data from row buffer to pins)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Empty row buffer access: ~40 ns  (must first read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arrays, then move data from row buffer to pins)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Row buffer conflict: ~60 ns  (must first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precharge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bitlines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 then read new row, then move data to pins)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In addition, must wait in the queue (tens of nano-seconds)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and incur address/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cmd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/data transfer delays (~10 ns)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>
            <a:extLst>
              <a:ext uri="{FF2B5EF4-FFF2-40B4-BE49-F238E27FC236}">
                <a16:creationId xmlns:a16="http://schemas.microsoft.com/office/drawing/2014/main" id="{A4CFB455-DEC6-400B-B920-BBE5893AF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7488BC-C60B-402F-BEDF-2F43E965F1A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6AE9128F-2FD5-4038-A511-2E829CC1B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36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Open/Closed Page Policies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2A1331C-0BD2-460E-B38E-AA655D054C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46C00B4D-F212-48CE-A72C-C67842D4F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1319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an access stream has locality, a row buffer is kept open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Row buffer hits are cheap (open-page policy)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Row buffer miss is a bank conflict and expensive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because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on the critical path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an access stream has little locality,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bitlines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precharged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immediately after access (close-page policy)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Nearly every access is a row buffer miss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usually not on the critical path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Modern memory controller policies lie somewhere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these two extremes (usually proprietary)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7EA0AF14-092F-4709-BECC-37FE8310D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37A8BA-A5D0-416D-BCD6-0B780473ADB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6D831D4-7460-4ABC-AFAA-4089A4FE6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4734209-459D-4E54-8951-DD1C09116C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2232C98D-CE71-46A1-8BA5-FBC1AD474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8295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access stream, estimate the finish times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access with the following scheduling policies: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Req       Time of arrival                Open    Closed      Oracular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              0 ns     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              10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X+1        100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X+2        200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Y+1        250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X+3        300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Note that X, X+1, X+2, X+3 map to the same row and Y, Y+1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map to a different row in the same bank.  Ignore bus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queuing latencies.  The bank is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 the start.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8AF972A7-6BB4-4860-8D3C-887F8723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7B0060-9D38-4647-B7D5-9866BDCC57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E7B6FB-85C2-4398-89AF-3CCCF6C28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6BA8F27B-D792-4EDD-BA07-795FCA92E7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AF217F00-8435-4882-8760-D193E1E1B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8295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access stream, estimate the finish times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access with the following scheduling policies: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Req       Time of arrival                Open    Closed      Oracular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              0 ns                                40          40             40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              10 ns                              100        100           100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X+1        100 ns                              160        160           160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X+2        200 ns                              220        240           220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Y+1        250 ns                              310        300           290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X+3        300 ns                              370        360           350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Note that X, X+1, X+2, X+3 map to the same row and Y, Y+1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map to a different row in the same bank.  Ignore bus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queuing latencies.  The bank is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 the start.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F2F4AFB8-C2AE-43DE-9B86-159D2EA6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218EF-DF65-409E-B02D-3047EA1863D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F092454-F188-48D6-B368-263A3A421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A5F372D-1C6E-4584-A20C-4A8FC91DBB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95451299-D99C-4FFE-A3B6-58EE8D8D8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8295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access stream, estimate the finish times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access with the following scheduling policies: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Req       Time of arrival           Open    Closed      Oracular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          10 ns     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X+1        15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          100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Y+1      180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X+2      190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Y+2      205 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Note that X, X+1, X+2, X+3 map to the same row and Y, Y+1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map to a different row in the same bank.  Ignore bus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queuing latencies.  The bank is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 the start.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>
            <a:extLst>
              <a:ext uri="{FF2B5EF4-FFF2-40B4-BE49-F238E27FC236}">
                <a16:creationId xmlns:a16="http://schemas.microsoft.com/office/drawing/2014/main" id="{D7EBDCF7-728A-4D91-9782-79CC8035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1A5098-A50D-45DF-88EE-62F8814BC60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17F57867-62F2-4602-87CB-2A2A1C41D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CE419358-C972-41A1-8AA0-0BE745ED9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D3EF6D27-3282-4A5D-85D2-65A4EAA97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60513"/>
            <a:ext cx="798295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access stream, estimate the finish times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access with the following scheduling policies: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Req       Time of arrival       Open    Closed     Oracular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          10 ns                         50           50              50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X+1        15 ns                         70           70              70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          100 ns                        160         140           140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Y+1      180 ns                        200         220           200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X+2      190 ns                        260         300           260 (or 285)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Y+2      205 ns		          320         240           320  (or 225)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Note that X, X+1, X+2, X+3 map to the same row and Y, Y+1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map to a different row in the same bank.  Ignore bus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queuing latencies.  The bank is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precharged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 the start.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** A more sophisticated oracle can do even better.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357E4B9B-1E39-4109-8059-BA3992A0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E2317A-CB72-4B97-A5D6-5B24C5A0E4C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76D3AA59-C1DA-4A8A-B4B5-A480A0CC8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Superpages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54E3A9A3-96B3-43B6-A7E0-2ABA989CB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75F6751D-16C5-40BF-90F1-58DA230AE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6412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a program’s working set size is 16 MB and page size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8KB, there are 2K frequently accessed pages – a 128-entry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TLB will not suffice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By increasing page size to 128KB, TLB misses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eliminated – disadvantage: memory waste, increase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page fault penalty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Can we change page size at run-time?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a single page has to be contiguous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>
            <a:extLst>
              <a:ext uri="{FF2B5EF4-FFF2-40B4-BE49-F238E27FC236}">
                <a16:creationId xmlns:a16="http://schemas.microsoft.com/office/drawing/2014/main" id="{A3361C15-5BDA-41FF-A3FA-7B13C373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27A3FA-740F-49C0-B193-AA3892439E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18D074B2-7E13-4E84-AF6E-F3457DBC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97BD59-5F56-460A-AB49-8020BAACD93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36B917D-C1A8-4E47-B7BD-107453BA7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975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Superpages Implementation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831A8E2D-DCE8-400C-9635-1526000B7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C4D8839-1EFD-48EA-87DD-8A8B22401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4608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At run-time, build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superpages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you find that contiguous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virtual pages are being accessed at the same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example, virtual pages 64-79 may be frequently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accessed – coalesce these pages into a single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superpage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size 128KB that has a single entry in the TLB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physical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superpage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has to be in contiguous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– the 16 physical pages have to be moved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they are contiguous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2F350FD3-0DDD-4296-AAC0-F364AB5C8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486400"/>
            <a:ext cx="762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0177A188-CEE2-4BE4-BF07-119173D87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38800"/>
            <a:ext cx="762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6" name="Rectangle 7">
            <a:extLst>
              <a:ext uri="{FF2B5EF4-FFF2-40B4-BE49-F238E27FC236}">
                <a16:creationId xmlns:a16="http://schemas.microsoft.com/office/drawing/2014/main" id="{83D3CFF5-53E6-4AF5-9F2A-0E739984A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248400"/>
            <a:ext cx="762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7" name="Rectangle 8">
            <a:extLst>
              <a:ext uri="{FF2B5EF4-FFF2-40B4-BE49-F238E27FC236}">
                <a16:creationId xmlns:a16="http://schemas.microsoft.com/office/drawing/2014/main" id="{CDDCF88B-77CB-435F-9DC0-7135B34E7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400800"/>
            <a:ext cx="762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Rectangle 9">
            <a:extLst>
              <a:ext uri="{FF2B5EF4-FFF2-40B4-BE49-F238E27FC236}">
                <a16:creationId xmlns:a16="http://schemas.microsoft.com/office/drawing/2014/main" id="{B6D8F708-5755-464E-A23F-9B9FAEAA0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4864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Rectangle 10">
            <a:extLst>
              <a:ext uri="{FF2B5EF4-FFF2-40B4-BE49-F238E27FC236}">
                <a16:creationId xmlns:a16="http://schemas.microsoft.com/office/drawing/2014/main" id="{215B0241-7BA9-4911-B090-DC938283E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4864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Rectangle 11">
            <a:extLst>
              <a:ext uri="{FF2B5EF4-FFF2-40B4-BE49-F238E27FC236}">
                <a16:creationId xmlns:a16="http://schemas.microsoft.com/office/drawing/2014/main" id="{F7890A2F-0F0D-4649-8F53-4E949FA8F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6388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1" name="Rectangle 12">
            <a:extLst>
              <a:ext uri="{FF2B5EF4-FFF2-40B4-BE49-F238E27FC236}">
                <a16:creationId xmlns:a16="http://schemas.microsoft.com/office/drawing/2014/main" id="{627850AB-7F89-4CA0-901F-8D62F17B9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6388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2" name="Rectangle 13">
            <a:extLst>
              <a:ext uri="{FF2B5EF4-FFF2-40B4-BE49-F238E27FC236}">
                <a16:creationId xmlns:a16="http://schemas.microsoft.com/office/drawing/2014/main" id="{C5FDA1B5-D818-4C00-B630-4F68238FD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7912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Rectangle 14">
            <a:extLst>
              <a:ext uri="{FF2B5EF4-FFF2-40B4-BE49-F238E27FC236}">
                <a16:creationId xmlns:a16="http://schemas.microsoft.com/office/drawing/2014/main" id="{CE14A4E4-C7B1-4185-AF1B-6002D39BA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7912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Rectangle 15">
            <a:extLst>
              <a:ext uri="{FF2B5EF4-FFF2-40B4-BE49-F238E27FC236}">
                <a16:creationId xmlns:a16="http://schemas.microsoft.com/office/drawing/2014/main" id="{9F3FB699-8A61-4239-8D3B-78E7A8FEE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9436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5" name="Rectangle 16">
            <a:extLst>
              <a:ext uri="{FF2B5EF4-FFF2-40B4-BE49-F238E27FC236}">
                <a16:creationId xmlns:a16="http://schemas.microsoft.com/office/drawing/2014/main" id="{9982C3E2-7F7D-42C4-81CC-10B9277C2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9436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6" name="Rectangle 17">
            <a:extLst>
              <a:ext uri="{FF2B5EF4-FFF2-40B4-BE49-F238E27FC236}">
                <a16:creationId xmlns:a16="http://schemas.microsoft.com/office/drawing/2014/main" id="{8523EFF6-8A71-40B5-909D-D5525F309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0960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7" name="Rectangle 18">
            <a:extLst>
              <a:ext uri="{FF2B5EF4-FFF2-40B4-BE49-F238E27FC236}">
                <a16:creationId xmlns:a16="http://schemas.microsoft.com/office/drawing/2014/main" id="{4EFBEF5F-8F33-47C2-AD4F-FD46263B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0960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8" name="Rectangle 19">
            <a:extLst>
              <a:ext uri="{FF2B5EF4-FFF2-40B4-BE49-F238E27FC236}">
                <a16:creationId xmlns:a16="http://schemas.microsoft.com/office/drawing/2014/main" id="{27F6361A-50F5-4797-A7C6-6A8BD76FB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2484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9" name="Rectangle 20">
            <a:extLst>
              <a:ext uri="{FF2B5EF4-FFF2-40B4-BE49-F238E27FC236}">
                <a16:creationId xmlns:a16="http://schemas.microsoft.com/office/drawing/2014/main" id="{A8ECCC0A-4597-4995-8441-DD47F253D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2484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0" name="Rectangle 21">
            <a:extLst>
              <a:ext uri="{FF2B5EF4-FFF2-40B4-BE49-F238E27FC236}">
                <a16:creationId xmlns:a16="http://schemas.microsoft.com/office/drawing/2014/main" id="{778AD77D-1EF8-48C9-9229-CB611742E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4008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1" name="Rectangle 22">
            <a:extLst>
              <a:ext uri="{FF2B5EF4-FFF2-40B4-BE49-F238E27FC236}">
                <a16:creationId xmlns:a16="http://schemas.microsoft.com/office/drawing/2014/main" id="{DB80E27C-FE1C-4FA7-BB82-1F8255C0D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4008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2" name="Text Box 23">
            <a:extLst>
              <a:ext uri="{FF2B5EF4-FFF2-40B4-BE49-F238E27FC236}">
                <a16:creationId xmlns:a16="http://schemas.microsoft.com/office/drawing/2014/main" id="{F66B9CEE-74D2-4128-A40E-79D278441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562600"/>
            <a:ext cx="5036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22553" name="Line 24">
            <a:extLst>
              <a:ext uri="{FF2B5EF4-FFF2-40B4-BE49-F238E27FC236}">
                <a16:creationId xmlns:a16="http://schemas.microsoft.com/office/drawing/2014/main" id="{70758251-2963-414F-81B6-11720A5E5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562600"/>
            <a:ext cx="762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BA87FD1B-2482-4F9B-9DD2-4AE05BEA76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5562600"/>
            <a:ext cx="1600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5" name="Line 26">
            <a:extLst>
              <a:ext uri="{FF2B5EF4-FFF2-40B4-BE49-F238E27FC236}">
                <a16:creationId xmlns:a16="http://schemas.microsoft.com/office/drawing/2014/main" id="{6AC4E3E1-0A13-45F2-820A-7EB59E7933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6172200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6" name="Line 27">
            <a:extLst>
              <a:ext uri="{FF2B5EF4-FFF2-40B4-BE49-F238E27FC236}">
                <a16:creationId xmlns:a16="http://schemas.microsoft.com/office/drawing/2014/main" id="{A5C02539-E9DA-4A2F-8DAD-2C6BAF42D6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6324600"/>
            <a:ext cx="1447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7" name="Rectangle 28">
            <a:extLst>
              <a:ext uri="{FF2B5EF4-FFF2-40B4-BE49-F238E27FC236}">
                <a16:creationId xmlns:a16="http://schemas.microsoft.com/office/drawing/2014/main" id="{13D54A05-8413-40C6-8EDC-2D9283537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486400"/>
            <a:ext cx="762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8" name="Rectangle 29">
            <a:extLst>
              <a:ext uri="{FF2B5EF4-FFF2-40B4-BE49-F238E27FC236}">
                <a16:creationId xmlns:a16="http://schemas.microsoft.com/office/drawing/2014/main" id="{6C5C842C-C0B6-4C18-9DF9-A5B5C4317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486400"/>
            <a:ext cx="7620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9" name="Rectangle 30">
            <a:extLst>
              <a:ext uri="{FF2B5EF4-FFF2-40B4-BE49-F238E27FC236}">
                <a16:creationId xmlns:a16="http://schemas.microsoft.com/office/drawing/2014/main" id="{3BC4F617-3515-4614-9A96-4A4BC86EB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4864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60" name="Rectangle 31">
            <a:extLst>
              <a:ext uri="{FF2B5EF4-FFF2-40B4-BE49-F238E27FC236}">
                <a16:creationId xmlns:a16="http://schemas.microsoft.com/office/drawing/2014/main" id="{3EAB612C-E26A-4DA2-9B21-8AB4D699C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6388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61" name="Rectangle 32">
            <a:extLst>
              <a:ext uri="{FF2B5EF4-FFF2-40B4-BE49-F238E27FC236}">
                <a16:creationId xmlns:a16="http://schemas.microsoft.com/office/drawing/2014/main" id="{5E2EC33E-1688-4DD8-B959-5A320402D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7912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62" name="Rectangle 33">
            <a:extLst>
              <a:ext uri="{FF2B5EF4-FFF2-40B4-BE49-F238E27FC236}">
                <a16:creationId xmlns:a16="http://schemas.microsoft.com/office/drawing/2014/main" id="{51E349D9-EAC6-4A2F-84A2-B10C8A283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9436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63" name="Rectangle 34">
            <a:extLst>
              <a:ext uri="{FF2B5EF4-FFF2-40B4-BE49-F238E27FC236}">
                <a16:creationId xmlns:a16="http://schemas.microsoft.com/office/drawing/2014/main" id="{55CD0DB0-B857-4569-B1B4-4B7507FCF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60960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64" name="Rectangle 35">
            <a:extLst>
              <a:ext uri="{FF2B5EF4-FFF2-40B4-BE49-F238E27FC236}">
                <a16:creationId xmlns:a16="http://schemas.microsoft.com/office/drawing/2014/main" id="{5B5CB0A4-1ABA-425E-B5C6-C55A909C1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62484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65" name="Rectangle 36">
            <a:extLst>
              <a:ext uri="{FF2B5EF4-FFF2-40B4-BE49-F238E27FC236}">
                <a16:creationId xmlns:a16="http://schemas.microsoft.com/office/drawing/2014/main" id="{B1A57255-1792-4763-B1CC-26F8C7C27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6400800"/>
            <a:ext cx="762000" cy="152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66" name="Line 37">
            <a:extLst>
              <a:ext uri="{FF2B5EF4-FFF2-40B4-BE49-F238E27FC236}">
                <a16:creationId xmlns:a16="http://schemas.microsoft.com/office/drawing/2014/main" id="{EB94A193-4304-4CB9-BFBC-99AD30B42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562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67" name="Text Box 38">
            <a:extLst>
              <a:ext uri="{FF2B5EF4-FFF2-40B4-BE49-F238E27FC236}">
                <a16:creationId xmlns:a16="http://schemas.microsoft.com/office/drawing/2014/main" id="{8BA26D0B-A235-409B-9087-139FFD4C8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</a:t>
            </a:r>
          </a:p>
        </p:txBody>
      </p:sp>
      <p:sp>
        <p:nvSpPr>
          <p:cNvPr id="22568" name="Text Box 39">
            <a:extLst>
              <a:ext uri="{FF2B5EF4-FFF2-40B4-BE49-F238E27FC236}">
                <a16:creationId xmlns:a16="http://schemas.microsoft.com/office/drawing/2014/main" id="{54C2D483-3070-442F-8C24-CBD35567C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9281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22569" name="Text Box 40">
            <a:extLst>
              <a:ext uri="{FF2B5EF4-FFF2-40B4-BE49-F238E27FC236}">
                <a16:creationId xmlns:a16="http://schemas.microsoft.com/office/drawing/2014/main" id="{D6358139-2E07-4931-87F6-6BF81BCB7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1054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</a:t>
            </a:r>
          </a:p>
        </p:txBody>
      </p:sp>
      <p:sp>
        <p:nvSpPr>
          <p:cNvPr id="22570" name="Text Box 41">
            <a:extLst>
              <a:ext uri="{FF2B5EF4-FFF2-40B4-BE49-F238E27FC236}">
                <a16:creationId xmlns:a16="http://schemas.microsoft.com/office/drawing/2014/main" id="{A34E3B23-D385-4B3E-9743-0714EE9EB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9281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>
            <a:extLst>
              <a:ext uri="{FF2B5EF4-FFF2-40B4-BE49-F238E27FC236}">
                <a16:creationId xmlns:a16="http://schemas.microsoft.com/office/drawing/2014/main" id="{D1E58018-3E87-4010-94E2-99B4BD73A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6FFFD4-E122-4766-BF27-CFEF652329C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B21C1A7E-3BFF-4DB1-94A0-2FA764735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039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 Rental Problem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A1E17FF-4374-4788-9E2F-9D9C724A3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65FFE14-56A2-4B9F-BAE9-51BCF1BAF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615867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Promoting a series of contiguous virtual pages into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superpage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reduces TLB misses, but has a cost: copying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physical memory into contiguous locations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Page usage statistics can determine if pages are good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candidates for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superpage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promotion, but if cost of a TLB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 is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cost of copying pages is </a:t>
            </a:r>
            <a:r>
              <a:rPr lang="en-US" altLang="en-US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Nx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do you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decide to form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superpage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ski rentals cost $50 and new skis cost $500, when do 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decide to buy new skis?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 rent 10 times and then buy skis, I’m guaranteed to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not spend more than twice the optimal amount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4048996F-F417-4247-A8CB-4A72FF1F5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50736F-F5C5-485E-BC37-298071D007D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B9996F07-6CE6-4F4E-AF65-DA4A8FF7C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244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DRAM Main Memory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0AE80D8-541F-4186-BA66-01416BE511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6B0BE794-D93D-4ADC-8A47-CB3A20B6C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</p:spTree>
    <p:extLst>
      <p:ext uri="{BB962C8B-B14F-4D97-AF65-F5344CB8AC3E}">
        <p14:creationId xmlns:p14="http://schemas.microsoft.com/office/powerpoint/2010/main" val="209467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DAE01A37-ACB0-4707-92D5-549AC4DA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933241-5B20-48AF-B896-FD838243F5A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6981ACA-8641-4208-9172-7E459E4E1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3F70E01-9EC1-4570-A78C-0CD25DBBEC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605F95-74D0-4B30-8A2B-537717EA571C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EC0B33-3CAB-47D4-A516-21610E8A65D0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2F91998-6CCC-4094-BBF5-B03D0049EAA9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B09B29-C460-4CCD-878B-F8B2D1E591B0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017D08-EC05-4201-91F9-F6C8E57714EB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6E2793E-A570-4B94-AB9C-BF01D181A8E0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634868-F912-4571-B217-98811320B45C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A9284B-6701-488F-B266-65BF8C0724F9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C5ED67-B9FE-4207-B9EF-A9BCF22E7010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DFA9AFB-BB9C-4661-A975-4264CE19FFDA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A5C4B8-F4D2-4BA6-8609-CB8B8D249A31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99526E-D48C-4737-883A-ECA32CA43A59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99959B9-3340-4211-95B5-395488FEDE2D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F298D7-5E99-4126-A789-E7606AC534B0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CDCDC74-1282-4490-B584-7ABBF6767BAE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3" name="Text Box 4">
            <a:extLst>
              <a:ext uri="{FF2B5EF4-FFF2-40B4-BE49-F238E27FC236}">
                <a16:creationId xmlns:a16="http://schemas.microsoft.com/office/drawing/2014/main" id="{A454B78D-7C20-42AD-8030-79642789A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28694" name="Text Box 4">
            <a:extLst>
              <a:ext uri="{FF2B5EF4-FFF2-40B4-BE49-F238E27FC236}">
                <a16:creationId xmlns:a16="http://schemas.microsoft.com/office/drawing/2014/main" id="{940D1217-C5C3-48E6-B23E-838C87C59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28695" name="Text Box 4">
            <a:extLst>
              <a:ext uri="{FF2B5EF4-FFF2-40B4-BE49-F238E27FC236}">
                <a16:creationId xmlns:a16="http://schemas.microsoft.com/office/drawing/2014/main" id="{52596D61-AC1B-45E7-8196-EA6E9B348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BD8BC7B-5FA6-4B84-B4AE-13C7A9DFA5BD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C93018F-EEB0-4ABE-831D-88E53FF1F62F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28698" name="Text Box 4">
            <a:extLst>
              <a:ext uri="{FF2B5EF4-FFF2-40B4-BE49-F238E27FC236}">
                <a16:creationId xmlns:a16="http://schemas.microsoft.com/office/drawing/2014/main" id="{797BF14C-CD97-42C6-AEB3-CE42BCB43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52" y="4343399"/>
            <a:ext cx="766568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Rank: a collection of DRAM chips that work together to respond to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request and keep the data bus full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64-bit data bus will need 8  x8 DRAM chips or 4  x16 DRAM chips or..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Bank: a subset of a rank that is busy during one request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Row buffer: the last row (say, 8 KB) read from a bank, acts like a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DDR standards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>
            <a:extLst>
              <a:ext uri="{FF2B5EF4-FFF2-40B4-BE49-F238E27FC236}">
                <a16:creationId xmlns:a16="http://schemas.microsoft.com/office/drawing/2014/main" id="{B0CC4905-3D6D-4729-960B-A6406C73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00C250-E17F-470B-85DD-78F78376D1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A68830BC-6D3D-4771-93FF-49BDD30E3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2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DRAM Array Access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939F70AF-A713-4EC1-AA30-F2538DD65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D3F8D74F-6C8A-4761-8CB9-EEA867D24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600200"/>
            <a:ext cx="3276600" cy="312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8478BC5F-167F-4717-8494-2B9F45CB1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219200"/>
            <a:ext cx="44498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16Mb DRAM array = 4096 x 4096 array of bits</a:t>
            </a:r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B240AE59-C9D5-47AE-A842-E9C0E2B31D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124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5B29314A-272E-4272-8E03-B7E999216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42" y="2438400"/>
            <a:ext cx="20076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12 row address bits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arrive first</a:t>
            </a: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2939FF54-84B4-46F0-8FB8-73C9569A0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638800"/>
            <a:ext cx="3276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Column decoder</a:t>
            </a:r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7784D81A-C7A8-4A98-BEBE-B69F9E2B7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019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3" name="Text Box 12">
            <a:extLst>
              <a:ext uri="{FF2B5EF4-FFF2-40B4-BE49-F238E27FC236}">
                <a16:creationId xmlns:a16="http://schemas.microsoft.com/office/drawing/2014/main" id="{E868DB4A-16BE-4CC2-B48A-C3DD25EBD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4" y="5334000"/>
            <a:ext cx="23437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12 column address bits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arrive next</a:t>
            </a:r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E6FB47BA-6B83-4A28-B193-0C9520CEDF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1150" y="58674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5" name="Text Box 14">
            <a:extLst>
              <a:ext uri="{FF2B5EF4-FFF2-40B4-BE49-F238E27FC236}">
                <a16:creationId xmlns:a16="http://schemas.microsoft.com/office/drawing/2014/main" id="{48EE3DD6-3170-4FA8-A57C-C5073B180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111" y="5181600"/>
            <a:ext cx="17058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Some bits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returned to CPU</a:t>
            </a:r>
          </a:p>
        </p:txBody>
      </p:sp>
      <p:sp>
        <p:nvSpPr>
          <p:cNvPr id="8206" name="Line 15">
            <a:extLst>
              <a:ext uri="{FF2B5EF4-FFF2-40B4-BE49-F238E27FC236}">
                <a16:creationId xmlns:a16="http://schemas.microsoft.com/office/drawing/2014/main" id="{F3C5077E-FA3F-4C0C-85AB-F6F4ED1F5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724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7" name="Text Box 16">
            <a:extLst>
              <a:ext uri="{FF2B5EF4-FFF2-40B4-BE49-F238E27FC236}">
                <a16:creationId xmlns:a16="http://schemas.microsoft.com/office/drawing/2014/main" id="{309A3CF1-02D1-42D7-A604-A38A8A4C6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618" y="4800600"/>
            <a:ext cx="13392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4096 bits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read out</a:t>
            </a:r>
          </a:p>
        </p:txBody>
      </p:sp>
      <p:sp>
        <p:nvSpPr>
          <p:cNvPr id="8208" name="Text Box 17">
            <a:extLst>
              <a:ext uri="{FF2B5EF4-FFF2-40B4-BE49-F238E27FC236}">
                <a16:creationId xmlns:a16="http://schemas.microsoft.com/office/drawing/2014/main" id="{C43B59D7-3A59-491C-9D9C-6E4A7AE22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98" y="3276600"/>
            <a:ext cx="24964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Access Strobe (RAS)</a:t>
            </a:r>
          </a:p>
        </p:txBody>
      </p:sp>
      <p:sp>
        <p:nvSpPr>
          <p:cNvPr id="8209" name="Text Box 18">
            <a:extLst>
              <a:ext uri="{FF2B5EF4-FFF2-40B4-BE49-F238E27FC236}">
                <a16:creationId xmlns:a16="http://schemas.microsoft.com/office/drawing/2014/main" id="{3B0AD652-B748-4472-84E2-CA5E3F7BA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85" y="6172200"/>
            <a:ext cx="28146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Column Access Strobe (CAS)</a:t>
            </a:r>
          </a:p>
        </p:txBody>
      </p:sp>
      <p:sp>
        <p:nvSpPr>
          <p:cNvPr id="8210" name="Text Box 16">
            <a:extLst>
              <a:ext uri="{FF2B5EF4-FFF2-40B4-BE49-F238E27FC236}">
                <a16:creationId xmlns:a16="http://schemas.microsoft.com/office/drawing/2014/main" id="{D763E267-99BF-4E69-939B-4DD241C64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107" y="6172200"/>
            <a:ext cx="12193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>
            <a:extLst>
              <a:ext uri="{FF2B5EF4-FFF2-40B4-BE49-F238E27FC236}">
                <a16:creationId xmlns:a16="http://schemas.microsoft.com/office/drawing/2014/main" id="{906222AD-E0E9-4753-8701-A6AC288F1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2DB5F5-9C08-4D6F-9D82-10B9FB924FD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8EFCA6B6-3407-4B94-9B10-BDF6646B6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09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Organizing a Rank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9671C68B-B412-44ED-AC88-E47F28AC3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4BBBFBD2-C9B7-4DDE-AF99-40ACEA30C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809" y="1296731"/>
            <a:ext cx="7985391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DIMM, rank, bank, array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form a hierarchy in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storage organization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of electrical constraints, only a few DIMMs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be attached to a bus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One DIMM can have 1-4 ranks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For energy efficiency, use wide-output DRAM chips – better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to activate only 4 x16 chips per request than 16 x4 chips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For high capacity, use narrow-output DRAM chips – since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ranks on a channel are limited, capacity per rank is boosted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by having 16 x4 2Gb chips than 4 x16 2Gb chips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6153E99F-DE56-4C1F-BB3C-023571B8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7DEF92-2511-49E0-9F79-531DFB77E4D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DF31EF2-27BE-4605-A441-AA859176A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894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Organizing Banks and Arrays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32B71D5C-28E5-406F-BB80-2C00667C5B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F7248E-134C-4172-AF07-28ED62D95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90498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A rank is split into many banks (8-16) to boost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within a rank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Ranks and banks offer memory-level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A bank is made up of multiple arrays (subarrays, tiles, mats)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To maximize density, arrays within a bank are made large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 rows are wide  row buffers are wide (e.g., 8KB read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 64B request, called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overfetch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46239</TotalTime>
  <Words>1753</Words>
  <Application>Microsoft Office PowerPoint</Application>
  <PresentationFormat>On-screen Show (4:3)</PresentationFormat>
  <Paragraphs>275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308</cp:revision>
  <dcterms:created xsi:type="dcterms:W3CDTF">2002-09-20T18:19:18Z</dcterms:created>
  <dcterms:modified xsi:type="dcterms:W3CDTF">2022-11-07T13:17:27Z</dcterms:modified>
</cp:coreProperties>
</file>