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3" r:id="rId2"/>
    <p:sldId id="557" r:id="rId3"/>
    <p:sldId id="493" r:id="rId4"/>
    <p:sldId id="494" r:id="rId5"/>
    <p:sldId id="485" r:id="rId6"/>
    <p:sldId id="495" r:id="rId7"/>
    <p:sldId id="496" r:id="rId8"/>
    <p:sldId id="497" r:id="rId9"/>
    <p:sldId id="524" r:id="rId10"/>
    <p:sldId id="525" r:id="rId11"/>
    <p:sldId id="526" r:id="rId12"/>
    <p:sldId id="552" r:id="rId13"/>
    <p:sldId id="553" r:id="rId14"/>
    <p:sldId id="554" r:id="rId15"/>
    <p:sldId id="555" r:id="rId16"/>
    <p:sldId id="541" r:id="rId17"/>
    <p:sldId id="542" r:id="rId18"/>
    <p:sldId id="556" r:id="rId19"/>
    <p:sldId id="543" r:id="rId20"/>
    <p:sldId id="546" r:id="rId21"/>
    <p:sldId id="547" r:id="rId22"/>
    <p:sldId id="544" r:id="rId23"/>
    <p:sldId id="412" r:id="rId2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36" autoAdjust="0"/>
  </p:normalViewPr>
  <p:slideViewPr>
    <p:cSldViewPr>
      <p:cViewPr varScale="1">
        <p:scale>
          <a:sx n="60" d="100"/>
          <a:sy n="60" d="100"/>
        </p:scale>
        <p:origin x="1458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C829F58-8631-46E3-BB97-3B54BFD17D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3F724D7-0D31-4BFC-95D0-4954717E4C0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AA170475-AF45-48DC-B2EF-AAF61397F95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8CFFD298-2206-4677-92F2-BB79F9F0CEB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E28984-8137-4D25-9AF8-99972980B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21F4B0F-41B9-4301-9D36-4D58E60F7F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9270C4B3-AFD1-4227-AAD6-F40383D366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C24483-DA62-49B2-8EA4-A0614271CE0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764EF18-432E-4433-BB77-427FCCF14E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3AEB5D9-CA4A-4300-B024-B3F8542BFEA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06CC4B3-9BF8-47A5-87A3-635FD4A46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0C76FC-FCC8-4645-8BE8-991E7E4AC0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7F45A33-20E3-49B9-9DC0-F5374FD18B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10D8B7-4067-4EAF-A50D-F4B2401316E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A96C6D4-0AB5-47D1-8CF3-667F60D6D7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29AFB3B-EA4F-43EE-9293-CE1C2862C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C88F3811-D0BC-4996-A03C-973BDFBFA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690EF4B-9667-4CDF-A793-F2AEC325A15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BB47223F-5A75-48A4-A400-2C76070596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82B2BEC1-6DA5-4C17-93BE-936E897BE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62979E78-B14C-4C93-9FCD-D1AD5902AD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8BCEA4-2F03-4B5B-B890-D465B89A939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7FB3E21B-6B62-499C-BF55-89743E2E29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1B41CFA-7390-4E66-B975-A36F2DB42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FDB20C2-B60B-45E5-AECD-90020F9B2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254E74-FA84-45A6-A379-FE42B681316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7AC0127-D8D2-4B19-AF12-0E1ED25C8E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734AEC6-C383-4394-8A98-E9903FB33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B356992-A43C-4B1D-9AF5-5AB9CCE253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87C3C3-8206-4408-B666-1966DD19C15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139A17D-F593-44FF-B71C-018C603FB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5D8D5FE-243B-4767-A41B-D12D63B87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4B743954-0657-4C77-8C7B-71767AEAE0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A7297DC-53DB-47A3-A974-A5021000521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1CCBC53-657A-4BC0-B704-9F6AD16B30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E7DB425-3D61-423F-ADC0-95F234C76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2E108C5-4035-4214-9B94-C15F12021E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3833041-6A05-4AA1-BB1C-CFFCA1D85BD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859E651-A0C1-4C28-AD35-67277AE119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B26BC7F-ADE0-4C52-AB4F-0F6ADDF90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4DCDFEC4-B899-4DA8-8309-92A1EC0D25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21AF9E74-565C-462D-A77B-9804AD50A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FDAA424B-567F-4332-889B-A65B6FD9B5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078814-1EFA-426F-B3E6-EF76571D0834}" type="slidenum">
              <a:rPr lang="en-US" altLang="en-US" sz="1200"/>
              <a:pPr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C29D3F89-51B6-48E5-B912-15F1C99F61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09E466-2397-4340-A94B-6096CDB0E09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FE06330-B22B-430D-B259-8D40A5D462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B768ED5-0A6C-443A-94BE-FCB3061EF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C29D3F89-51B6-48E5-B912-15F1C99F61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09E466-2397-4340-A94B-6096CDB0E09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FE06330-B22B-430D-B259-8D40A5D462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B768ED5-0A6C-443A-94BE-FCB3061EF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6424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15EA122D-9FE3-4945-A3B1-525B6F65E8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2A47228-E4E9-454F-9145-DAF62BD9BD2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23A632B-FE2B-4B50-A904-4C872784EA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C2100D50-DAFC-4FE2-B89C-87E6A526E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B35A9EF2-14A2-4D25-ADD2-7FDAE79C34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786E98-0F77-4BD4-962D-5ADD80C52FE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3677AFB-FF42-49AA-AC45-533B7E3F6B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DA5F5AD-9706-40F7-894B-BB9385FBC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8BC75A9B-2C66-449C-9CCF-0F9370751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B0D8D1-C633-47EB-85EF-FA9B9DF2821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CB6951C-ED16-49B8-A483-50745A19C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7C3E65A-2047-4FB3-A7E5-0DD173317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056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C11AF32-16FC-4C0D-B960-06EC7F15FC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37B752B-337D-4F7D-B45A-5A7578D8243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9D4028C-BBBC-4F89-958F-1E4DA440D5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EBB5369-544C-4187-8190-C80AAB91E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3462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131A898E-9B25-46EB-BD41-8FD27B9755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AD51C6-3C72-474A-B332-A2CBDA2912F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C37C055-73C0-46B8-BA9E-1640C79EAA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273B9BC-ACBC-49A4-AC34-D9B70C831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D9762E7-83E6-4467-B139-E090C0A816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FDEB68D-C661-4272-BC04-7F55F60BD63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E23B260-B21C-434F-94BE-0BFDEFFE2E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EEEA5DD-53AF-4DA1-BF25-5C798EF8F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36E79242-4017-4903-9C91-BBCDC12893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BE8957-83F9-4102-8C91-667E358A0C2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2EC8620-83D5-4A84-BA99-A295CF3A4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9C1139C7-26AF-4945-B588-A0505DC89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F2275C7F-6FC7-45FC-80A7-3B60441837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31B640-D260-4D9A-8E07-96EBE5AC8C1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2291E5E-D4C9-4675-88A8-2523C48B62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A804D6B-6D1A-443C-8767-4AF3937B81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5B166A9-F3F9-496F-861A-BA278D22D2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6AB76CE-FB65-4B92-A684-CB9A18259B1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BCCF7641-C627-422C-85A3-654A620B30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02A82247-C597-43AE-9BD1-BAB53D27B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691578FE-8E2A-4213-840A-86649FF329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8F6358-6825-4F47-9612-D2917445CF7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526D70C-9864-486F-86BF-41D309C870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9EE866F-DF1E-4E7C-9BF4-CAAAC81A1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E40B6DD2-0914-448C-9A4B-69EC92CFA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95935B3-0464-4573-B710-801D25B238A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F8369EF-008F-4D9B-9EC2-8F3A081BF2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0E79E60C-301C-4B6B-A6FA-F9FE293A6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246041AC-7492-4B04-82CC-F83ADABC91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33D038-A6AA-44E8-976C-517484EFF78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81F2DB0A-57D3-4DDA-8669-6C2FD1FA29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D54E8DED-BCD7-45CB-B183-C71267D0A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536B051B-B18F-4C2D-8673-74DCC6804F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B9AA3E-06AE-4482-A4AD-08411898D79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FC64FBB-0C1B-4D74-85C1-8627E8A409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8976145E-7480-4D97-B761-78B0ECCAA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C45961-C1A3-419A-A584-B8F1C6B276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C8C33E-662C-46B2-813B-B6E4BE5E1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683C78-E667-4830-B206-58DDD8831B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B0188-A4DC-45F1-882B-0E528840F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894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6ECD74-83DB-4223-A40D-5D9B0BDBC4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407A9F-FB90-4E21-AF9C-E7167B4FD7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BC700D-E93D-41C7-963B-BF2E99574B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33623-1280-4257-BDD6-3FA7DCFDDB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1427C9-1325-4660-B216-9191356B4A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541E5F-D5D0-4D88-A01C-9816DF8E5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3AE63F-1419-4025-A0EC-25652AD14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6E419-C00F-47C5-BDD9-04BACE8E9C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22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B17EB4-1DB5-4100-99A6-A6D16D1E43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79E104-7526-4EE2-9F0B-42D0F7408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807DE6-5ABB-4355-96C0-1C43077149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2ACD06-34C4-4AFA-B05D-A446EA6BB8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98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644649-3D88-46D0-B121-9FA165A174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E1F99A-02FB-4835-8FEE-A30E1E54A0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F8F52-340D-409B-9674-050272D96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2FC20F-2F88-4B78-9C8C-DE6596F0EA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28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F7ADA5-8C1F-4DEB-A3D2-8509B709B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F1D17F-DD4E-48EA-B670-BA33F9393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FA7AF7-957B-4E2C-BF80-5F8B0A2D91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D6085-0053-408E-9C46-CD511F3525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2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E6D72F-62BF-4A05-AF74-18A7BB7221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40E04FC-4EB2-492B-80D1-C66510549B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CEA288F-58EF-4E87-AF4C-0BF9E322DA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EB897C-75A5-4A3E-84DB-B78A5EC955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84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AC5EA2F-58FF-4A7E-8632-BA741D6AFB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59B3DE-3BA8-4E11-ADB0-BE7994928D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AA5FD2-2C4B-4C65-93E3-4AD127617C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31F7F-64AC-45FD-98E2-3B34E9E2E0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97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3077A9-3739-40D5-B1E9-37FE1D0ED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028DAF-421C-4E4D-90F1-99C7D72A2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026E1B-E4A1-4094-95B8-19C84FD759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4B6C81-A938-4C06-ACE5-FD03C7D216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63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2FAC3F-A376-483E-9565-22D36A5D87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5F3750-251B-4BE6-B848-2F103B84A0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BD34BB-2338-4970-A9D8-D875B1BD1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81E8E4-A4F2-40E0-B126-A472554DAE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55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F26EC8-F70B-44AA-ADAE-C6D7548D60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BE1B8B-9977-41CA-B5F7-136FA0CDD4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B08169-2833-49BC-B865-E1BBA37A2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FB3A2-76F1-44DF-947E-469011BEA1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65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FE66DB-C4DF-4999-9BCA-E2B4B13D8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9B1619C-4FA2-445F-B997-93E3B9646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C2AE93B-4346-4CF2-B8BB-D0DF74913C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4A410AE-1626-4940-8C63-088425F343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3E69ED8-1036-42DC-9A54-63B4FA3C0B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4498BCC2-95C6-4C26-8EEB-9B64FDFD2D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959C8865-EB9A-4312-A71C-0F0A0C9F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457015-45A6-4EB1-BA85-CE44B7414E2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C3B59B1-4717-4D9D-A6C0-2B91539BF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323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Large Caches, Virtual Memory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1BB6090F-507C-422D-8F9E-78A49DDF40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10E3C7B6-6FBE-41EA-964E-409841DF9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80427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cache innovations, large caches, virtual memory intro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>
            <a:extLst>
              <a:ext uri="{FF2B5EF4-FFF2-40B4-BE49-F238E27FC236}">
                <a16:creationId xmlns:a16="http://schemas.microsoft.com/office/drawing/2014/main" id="{D4E5529D-DE5F-4C65-91FC-20C9A598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071D2B-A860-4690-A15A-5A21E980036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07CF4C10-3622-4605-A833-B685528D5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459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Stream Buffers</a:t>
            </a:r>
          </a:p>
        </p:txBody>
      </p:sp>
      <p:sp>
        <p:nvSpPr>
          <p:cNvPr id="49156" name="Line 3">
            <a:extLst>
              <a:ext uri="{FF2B5EF4-FFF2-40B4-BE49-F238E27FC236}">
                <a16:creationId xmlns:a16="http://schemas.microsoft.com/office/drawing/2014/main" id="{178C8913-1195-4A1A-85C0-B5B0C89A13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7" name="Text Box 4">
            <a:extLst>
              <a:ext uri="{FF2B5EF4-FFF2-40B4-BE49-F238E27FC236}">
                <a16:creationId xmlns:a16="http://schemas.microsoft.com/office/drawing/2014/main" id="{6B793E23-DCB7-45AE-B76E-96CC332A4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114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Simplest form of prefetch: on every miss, bring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multiple cache lines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When you read the top of the queue, bring in the next line</a:t>
            </a:r>
          </a:p>
        </p:txBody>
      </p:sp>
      <p:sp>
        <p:nvSpPr>
          <p:cNvPr id="49158" name="Rectangle 5">
            <a:extLst>
              <a:ext uri="{FF2B5EF4-FFF2-40B4-BE49-F238E27FC236}">
                <a16:creationId xmlns:a16="http://schemas.microsoft.com/office/drawing/2014/main" id="{B0EBA5D8-CE41-443F-A9E5-57F551A6F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495800"/>
            <a:ext cx="1752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</a:p>
        </p:txBody>
      </p:sp>
      <p:sp>
        <p:nvSpPr>
          <p:cNvPr id="49159" name="Rectangle 6">
            <a:extLst>
              <a:ext uri="{FF2B5EF4-FFF2-40B4-BE49-F238E27FC236}">
                <a16:creationId xmlns:a16="http://schemas.microsoft.com/office/drawing/2014/main" id="{726F39A5-5E5D-4EB0-8FA6-5277EF032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4958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0" name="Rectangle 7">
            <a:extLst>
              <a:ext uri="{FF2B5EF4-FFF2-40B4-BE49-F238E27FC236}">
                <a16:creationId xmlns:a16="http://schemas.microsoft.com/office/drawing/2014/main" id="{FEFE4831-1943-400A-94E1-BA726D86B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495800"/>
            <a:ext cx="3048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1" name="Rectangle 8">
            <a:extLst>
              <a:ext uri="{FF2B5EF4-FFF2-40B4-BE49-F238E27FC236}">
                <a16:creationId xmlns:a16="http://schemas.microsoft.com/office/drawing/2014/main" id="{3F5514A6-78D6-436A-BC35-CD95D0748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6482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2" name="Rectangle 9">
            <a:extLst>
              <a:ext uri="{FF2B5EF4-FFF2-40B4-BE49-F238E27FC236}">
                <a16:creationId xmlns:a16="http://schemas.microsoft.com/office/drawing/2014/main" id="{3C2B1D04-4BB0-4AE4-AAD3-F426D3A7D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648200"/>
            <a:ext cx="3048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3" name="Rectangle 10">
            <a:extLst>
              <a:ext uri="{FF2B5EF4-FFF2-40B4-BE49-F238E27FC236}">
                <a16:creationId xmlns:a16="http://schemas.microsoft.com/office/drawing/2014/main" id="{5EAE82AD-A008-4D22-9F32-61B5DBF5F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006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4" name="Rectangle 11">
            <a:extLst>
              <a:ext uri="{FF2B5EF4-FFF2-40B4-BE49-F238E27FC236}">
                <a16:creationId xmlns:a16="http://schemas.microsoft.com/office/drawing/2014/main" id="{A96B8E4F-5DAD-44D5-AB5C-2B9150EB8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00600"/>
            <a:ext cx="3048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5" name="Rectangle 12">
            <a:extLst>
              <a:ext uri="{FF2B5EF4-FFF2-40B4-BE49-F238E27FC236}">
                <a16:creationId xmlns:a16="http://schemas.microsoft.com/office/drawing/2014/main" id="{0F6F4E94-6C46-474F-8C58-FC5ABECF8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9530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6" name="Rectangle 13">
            <a:extLst>
              <a:ext uri="{FF2B5EF4-FFF2-40B4-BE49-F238E27FC236}">
                <a16:creationId xmlns:a16="http://schemas.microsoft.com/office/drawing/2014/main" id="{47BDEC57-38C2-4AD2-B6EF-AFBA4DB7B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953000"/>
            <a:ext cx="3048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7" name="Line 14">
            <a:extLst>
              <a:ext uri="{FF2B5EF4-FFF2-40B4-BE49-F238E27FC236}">
                <a16:creationId xmlns:a16="http://schemas.microsoft.com/office/drawing/2014/main" id="{0C468AFC-2BE9-4F70-8AAE-44FD1E088A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114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8" name="Line 15">
            <a:extLst>
              <a:ext uri="{FF2B5EF4-FFF2-40B4-BE49-F238E27FC236}">
                <a16:creationId xmlns:a16="http://schemas.microsoft.com/office/drawing/2014/main" id="{3813B78B-D295-41C0-8B21-22830D0720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114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9" name="Line 16">
            <a:extLst>
              <a:ext uri="{FF2B5EF4-FFF2-40B4-BE49-F238E27FC236}">
                <a16:creationId xmlns:a16="http://schemas.microsoft.com/office/drawing/2014/main" id="{ABFCDCFF-4381-4085-8BC1-A716B02CD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1148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70" name="Line 17">
            <a:extLst>
              <a:ext uri="{FF2B5EF4-FFF2-40B4-BE49-F238E27FC236}">
                <a16:creationId xmlns:a16="http://schemas.microsoft.com/office/drawing/2014/main" id="{EEDC4C61-4A0B-4837-A6CB-F51CEDDEC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886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71" name="Text Box 18">
            <a:extLst>
              <a:ext uri="{FF2B5EF4-FFF2-40B4-BE49-F238E27FC236}">
                <a16:creationId xmlns:a16="http://schemas.microsoft.com/office/drawing/2014/main" id="{57DFBBD3-C939-41CF-82EA-F74B6C55B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029200"/>
            <a:ext cx="16262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Stream buffer</a:t>
            </a:r>
          </a:p>
        </p:txBody>
      </p:sp>
      <p:sp>
        <p:nvSpPr>
          <p:cNvPr id="49172" name="Text Box 19">
            <a:extLst>
              <a:ext uri="{FF2B5EF4-FFF2-40B4-BE49-F238E27FC236}">
                <a16:creationId xmlns:a16="http://schemas.microsoft.com/office/drawing/2014/main" id="{63F96EB5-42D7-4260-A2A2-B5223DC80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572000"/>
            <a:ext cx="18301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Sequential lines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>
            <a:extLst>
              <a:ext uri="{FF2B5EF4-FFF2-40B4-BE49-F238E27FC236}">
                <a16:creationId xmlns:a16="http://schemas.microsoft.com/office/drawing/2014/main" id="{82DEA704-E704-4D43-A3F8-42B459E10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5D34B0-6A15-498D-9B27-F4AE3E628C1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2D8D949E-2FFE-4B43-B65C-D2C53C956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796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Stride-Based Prefetching</a:t>
            </a:r>
          </a:p>
        </p:txBody>
      </p:sp>
      <p:sp>
        <p:nvSpPr>
          <p:cNvPr id="51204" name="Line 3">
            <a:extLst>
              <a:ext uri="{FF2B5EF4-FFF2-40B4-BE49-F238E27FC236}">
                <a16:creationId xmlns:a16="http://schemas.microsoft.com/office/drawing/2014/main" id="{DF92DE7F-4B90-44EE-9C54-D1B8D25704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5" name="Text Box 4">
            <a:extLst>
              <a:ext uri="{FF2B5EF4-FFF2-40B4-BE49-F238E27FC236}">
                <a16:creationId xmlns:a16="http://schemas.microsoft.com/office/drawing/2014/main" id="{5151F526-7E64-47B8-8432-F6AB74ADA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0640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each load, keep track of the last address accessed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the load and a possibly consistent stride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FSM detects consistent stride and issues prefetches</a:t>
            </a:r>
          </a:p>
        </p:txBody>
      </p:sp>
      <p:sp>
        <p:nvSpPr>
          <p:cNvPr id="51206" name="Oval 38">
            <a:extLst>
              <a:ext uri="{FF2B5EF4-FFF2-40B4-BE49-F238E27FC236}">
                <a16:creationId xmlns:a16="http://schemas.microsoft.com/office/drawing/2014/main" id="{D2556C65-14D4-4D49-86E9-476F8BB0A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276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init</a:t>
            </a:r>
          </a:p>
        </p:txBody>
      </p:sp>
      <p:sp>
        <p:nvSpPr>
          <p:cNvPr id="51207" name="Oval 39">
            <a:extLst>
              <a:ext uri="{FF2B5EF4-FFF2-40B4-BE49-F238E27FC236}">
                <a16:creationId xmlns:a16="http://schemas.microsoft.com/office/drawing/2014/main" id="{72A0EE7A-2DD6-47AF-A721-A59BEFA17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86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trans</a:t>
            </a:r>
          </a:p>
        </p:txBody>
      </p:sp>
      <p:sp>
        <p:nvSpPr>
          <p:cNvPr id="51208" name="Oval 40">
            <a:extLst>
              <a:ext uri="{FF2B5EF4-FFF2-40B4-BE49-F238E27FC236}">
                <a16:creationId xmlns:a16="http://schemas.microsoft.com/office/drawing/2014/main" id="{9F2D563F-AD43-4407-8D8B-3B38D44B2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276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steady</a:t>
            </a:r>
          </a:p>
        </p:txBody>
      </p:sp>
      <p:sp>
        <p:nvSpPr>
          <p:cNvPr id="51209" name="Oval 41">
            <a:extLst>
              <a:ext uri="{FF2B5EF4-FFF2-40B4-BE49-F238E27FC236}">
                <a16:creationId xmlns:a16="http://schemas.microsoft.com/office/drawing/2014/main" id="{E609FA7C-4B3F-4D4D-9BD1-CC47673BE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486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no-pred</a:t>
            </a:r>
          </a:p>
        </p:txBody>
      </p:sp>
      <p:sp>
        <p:nvSpPr>
          <p:cNvPr id="51210" name="Line 42">
            <a:extLst>
              <a:ext uri="{FF2B5EF4-FFF2-40B4-BE49-F238E27FC236}">
                <a16:creationId xmlns:a16="http://schemas.microsoft.com/office/drawing/2014/main" id="{1610D140-4FFF-4262-8889-511E61955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1" name="Line 43">
            <a:extLst>
              <a:ext uri="{FF2B5EF4-FFF2-40B4-BE49-F238E27FC236}">
                <a16:creationId xmlns:a16="http://schemas.microsoft.com/office/drawing/2014/main" id="{B39058B7-7240-4D14-987C-F5C53EFFED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5052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2" name="Line 44">
            <a:extLst>
              <a:ext uri="{FF2B5EF4-FFF2-40B4-BE49-F238E27FC236}">
                <a16:creationId xmlns:a16="http://schemas.microsoft.com/office/drawing/2014/main" id="{1125D844-83DF-449B-91EF-2B9C499EDE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1148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3" name="Line 45">
            <a:extLst>
              <a:ext uri="{FF2B5EF4-FFF2-40B4-BE49-F238E27FC236}">
                <a16:creationId xmlns:a16="http://schemas.microsoft.com/office/drawing/2014/main" id="{B4EC85B4-7FB8-4BD2-A7FE-EAEE4F6B4F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3962400"/>
            <a:ext cx="16002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4" name="Line 46">
            <a:extLst>
              <a:ext uri="{FF2B5EF4-FFF2-40B4-BE49-F238E27FC236}">
                <a16:creationId xmlns:a16="http://schemas.microsoft.com/office/drawing/2014/main" id="{59D21BE0-3A51-4B5F-9E29-CDA1461A1F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019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5" name="Line 47">
            <a:extLst>
              <a:ext uri="{FF2B5EF4-FFF2-40B4-BE49-F238E27FC236}">
                <a16:creationId xmlns:a16="http://schemas.microsoft.com/office/drawing/2014/main" id="{1C97363A-7B70-4945-8F6A-CB9AFC6F50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5715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6" name="Freeform 48">
            <a:extLst>
              <a:ext uri="{FF2B5EF4-FFF2-40B4-BE49-F238E27FC236}">
                <a16:creationId xmlns:a16="http://schemas.microsoft.com/office/drawing/2014/main" id="{F4173C42-D1D4-465E-B273-4A368267087D}"/>
              </a:ext>
            </a:extLst>
          </p:cNvPr>
          <p:cNvSpPr>
            <a:spLocks/>
          </p:cNvSpPr>
          <p:nvPr/>
        </p:nvSpPr>
        <p:spPr bwMode="auto">
          <a:xfrm>
            <a:off x="3962400" y="3429000"/>
            <a:ext cx="393700" cy="482600"/>
          </a:xfrm>
          <a:custGeom>
            <a:avLst/>
            <a:gdLst>
              <a:gd name="T0" fmla="*/ 2147483646 w 248"/>
              <a:gd name="T1" fmla="*/ 0 h 304"/>
              <a:gd name="T2" fmla="*/ 2147483646 w 248"/>
              <a:gd name="T3" fmla="*/ 2147483646 h 304"/>
              <a:gd name="T4" fmla="*/ 2147483646 w 248"/>
              <a:gd name="T5" fmla="*/ 2147483646 h 304"/>
              <a:gd name="T6" fmla="*/ 2147483646 w 248"/>
              <a:gd name="T7" fmla="*/ 2147483646 h 304"/>
              <a:gd name="T8" fmla="*/ 0 w 248"/>
              <a:gd name="T9" fmla="*/ 2147483646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8"/>
              <a:gd name="T16" fmla="*/ 0 h 304"/>
              <a:gd name="T17" fmla="*/ 248 w 248"/>
              <a:gd name="T18" fmla="*/ 304 h 3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8" h="304">
                <a:moveTo>
                  <a:pt x="48" y="0"/>
                </a:moveTo>
                <a:cubicBezTo>
                  <a:pt x="104" y="8"/>
                  <a:pt x="160" y="16"/>
                  <a:pt x="192" y="48"/>
                </a:cubicBezTo>
                <a:cubicBezTo>
                  <a:pt x="224" y="80"/>
                  <a:pt x="248" y="152"/>
                  <a:pt x="240" y="192"/>
                </a:cubicBezTo>
                <a:cubicBezTo>
                  <a:pt x="232" y="232"/>
                  <a:pt x="184" y="272"/>
                  <a:pt x="144" y="288"/>
                </a:cubicBezTo>
                <a:cubicBezTo>
                  <a:pt x="104" y="304"/>
                  <a:pt x="52" y="296"/>
                  <a:pt x="0" y="28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7" name="Freeform 49">
            <a:extLst>
              <a:ext uri="{FF2B5EF4-FFF2-40B4-BE49-F238E27FC236}">
                <a16:creationId xmlns:a16="http://schemas.microsoft.com/office/drawing/2014/main" id="{D3DAFEC2-77D7-4152-B19F-B91665ADDF92}"/>
              </a:ext>
            </a:extLst>
          </p:cNvPr>
          <p:cNvSpPr>
            <a:spLocks/>
          </p:cNvSpPr>
          <p:nvPr/>
        </p:nvSpPr>
        <p:spPr bwMode="auto">
          <a:xfrm>
            <a:off x="3962400" y="5638800"/>
            <a:ext cx="393700" cy="482600"/>
          </a:xfrm>
          <a:custGeom>
            <a:avLst/>
            <a:gdLst>
              <a:gd name="T0" fmla="*/ 2147483646 w 248"/>
              <a:gd name="T1" fmla="*/ 0 h 304"/>
              <a:gd name="T2" fmla="*/ 2147483646 w 248"/>
              <a:gd name="T3" fmla="*/ 2147483646 h 304"/>
              <a:gd name="T4" fmla="*/ 2147483646 w 248"/>
              <a:gd name="T5" fmla="*/ 2147483646 h 304"/>
              <a:gd name="T6" fmla="*/ 2147483646 w 248"/>
              <a:gd name="T7" fmla="*/ 2147483646 h 304"/>
              <a:gd name="T8" fmla="*/ 0 w 248"/>
              <a:gd name="T9" fmla="*/ 2147483646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8"/>
              <a:gd name="T16" fmla="*/ 0 h 304"/>
              <a:gd name="T17" fmla="*/ 248 w 248"/>
              <a:gd name="T18" fmla="*/ 304 h 3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8" h="304">
                <a:moveTo>
                  <a:pt x="48" y="0"/>
                </a:moveTo>
                <a:cubicBezTo>
                  <a:pt x="104" y="8"/>
                  <a:pt x="160" y="16"/>
                  <a:pt x="192" y="48"/>
                </a:cubicBezTo>
                <a:cubicBezTo>
                  <a:pt x="224" y="80"/>
                  <a:pt x="248" y="152"/>
                  <a:pt x="240" y="192"/>
                </a:cubicBezTo>
                <a:cubicBezTo>
                  <a:pt x="232" y="232"/>
                  <a:pt x="184" y="272"/>
                  <a:pt x="144" y="288"/>
                </a:cubicBezTo>
                <a:cubicBezTo>
                  <a:pt x="104" y="304"/>
                  <a:pt x="52" y="296"/>
                  <a:pt x="0" y="28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8" name="Text Box 50">
            <a:extLst>
              <a:ext uri="{FF2B5EF4-FFF2-40B4-BE49-F238E27FC236}">
                <a16:creationId xmlns:a16="http://schemas.microsoft.com/office/drawing/2014/main" id="{61153B1E-3689-41E9-B9E4-435CBD98C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00400"/>
            <a:ext cx="963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incorrect</a:t>
            </a:r>
          </a:p>
        </p:txBody>
      </p:sp>
      <p:sp>
        <p:nvSpPr>
          <p:cNvPr id="51219" name="Text Box 51">
            <a:extLst>
              <a:ext uri="{FF2B5EF4-FFF2-40B4-BE49-F238E27FC236}">
                <a16:creationId xmlns:a16="http://schemas.microsoft.com/office/drawing/2014/main" id="{CB56E63F-D03A-428C-AAEC-7FF8375C3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733800"/>
            <a:ext cx="806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correct</a:t>
            </a:r>
          </a:p>
        </p:txBody>
      </p:sp>
      <p:sp>
        <p:nvSpPr>
          <p:cNvPr id="51220" name="Text Box 52">
            <a:extLst>
              <a:ext uri="{FF2B5EF4-FFF2-40B4-BE49-F238E27FC236}">
                <a16:creationId xmlns:a16="http://schemas.microsoft.com/office/drawing/2014/main" id="{90EE61C2-B4CD-4346-B4F1-CD8D1311B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823" y="5943600"/>
            <a:ext cx="14189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incorrect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(update stride)</a:t>
            </a:r>
          </a:p>
        </p:txBody>
      </p:sp>
      <p:sp>
        <p:nvSpPr>
          <p:cNvPr id="51221" name="Text Box 53">
            <a:extLst>
              <a:ext uri="{FF2B5EF4-FFF2-40B4-BE49-F238E27FC236}">
                <a16:creationId xmlns:a16="http://schemas.microsoft.com/office/drawing/2014/main" id="{AC6B98F3-0310-4E50-862D-86C3E8A44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410200"/>
            <a:ext cx="806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correct</a:t>
            </a:r>
          </a:p>
        </p:txBody>
      </p:sp>
      <p:sp>
        <p:nvSpPr>
          <p:cNvPr id="51222" name="Text Box 54">
            <a:extLst>
              <a:ext uri="{FF2B5EF4-FFF2-40B4-BE49-F238E27FC236}">
                <a16:creationId xmlns:a16="http://schemas.microsoft.com/office/drawing/2014/main" id="{E1ADBB57-41AE-4EB6-B3F3-B1E2C1AD3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648200"/>
            <a:ext cx="806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correct</a:t>
            </a:r>
          </a:p>
        </p:txBody>
      </p:sp>
      <p:sp>
        <p:nvSpPr>
          <p:cNvPr id="51223" name="Text Box 55">
            <a:extLst>
              <a:ext uri="{FF2B5EF4-FFF2-40B4-BE49-F238E27FC236}">
                <a16:creationId xmlns:a16="http://schemas.microsoft.com/office/drawing/2014/main" id="{B97CCFCB-4425-41F6-B91C-31B719303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86200"/>
            <a:ext cx="806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correct</a:t>
            </a:r>
          </a:p>
        </p:txBody>
      </p:sp>
      <p:sp>
        <p:nvSpPr>
          <p:cNvPr id="51224" name="Text Box 56">
            <a:extLst>
              <a:ext uri="{FF2B5EF4-FFF2-40B4-BE49-F238E27FC236}">
                <a16:creationId xmlns:a16="http://schemas.microsoft.com/office/drawing/2014/main" id="{D3791322-9434-4250-B01C-6B91F11CF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423" y="4267200"/>
            <a:ext cx="14189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incorrect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(update stride)</a:t>
            </a:r>
          </a:p>
        </p:txBody>
      </p:sp>
      <p:sp>
        <p:nvSpPr>
          <p:cNvPr id="51225" name="Text Box 57">
            <a:extLst>
              <a:ext uri="{FF2B5EF4-FFF2-40B4-BE49-F238E27FC236}">
                <a16:creationId xmlns:a16="http://schemas.microsoft.com/office/drawing/2014/main" id="{FE1DB243-D522-4D37-806A-646A54B3D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223" y="6096000"/>
            <a:ext cx="14189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incorrect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(update stride)</a:t>
            </a:r>
          </a:p>
        </p:txBody>
      </p:sp>
      <p:sp>
        <p:nvSpPr>
          <p:cNvPr id="51226" name="Rectangle 71">
            <a:extLst>
              <a:ext uri="{FF2B5EF4-FFF2-40B4-BE49-F238E27FC236}">
                <a16:creationId xmlns:a16="http://schemas.microsoft.com/office/drawing/2014/main" id="{1EEEDBF6-B4B6-411D-B476-5DBC76618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958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51227" name="Rectangle 72">
            <a:extLst>
              <a:ext uri="{FF2B5EF4-FFF2-40B4-BE49-F238E27FC236}">
                <a16:creationId xmlns:a16="http://schemas.microsoft.com/office/drawing/2014/main" id="{178CDC7D-62DC-4ED3-BD54-E94010DFC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495800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prev_addr</a:t>
            </a:r>
          </a:p>
        </p:txBody>
      </p:sp>
      <p:sp>
        <p:nvSpPr>
          <p:cNvPr id="51228" name="Rectangle 73">
            <a:extLst>
              <a:ext uri="{FF2B5EF4-FFF2-40B4-BE49-F238E27FC236}">
                <a16:creationId xmlns:a16="http://schemas.microsoft.com/office/drawing/2014/main" id="{8904058F-3729-48D2-B09B-2CA9DD230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495800"/>
            <a:ext cx="990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stride</a:t>
            </a:r>
          </a:p>
        </p:txBody>
      </p:sp>
      <p:sp>
        <p:nvSpPr>
          <p:cNvPr id="51229" name="Rectangle 74">
            <a:extLst>
              <a:ext uri="{FF2B5EF4-FFF2-40B4-BE49-F238E27FC236}">
                <a16:creationId xmlns:a16="http://schemas.microsoft.com/office/drawing/2014/main" id="{CA6BFC37-D62B-4E1D-AFB5-FBF33F176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4958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51230" name="Rectangle 75">
            <a:extLst>
              <a:ext uri="{FF2B5EF4-FFF2-40B4-BE49-F238E27FC236}">
                <a16:creationId xmlns:a16="http://schemas.microsoft.com/office/drawing/2014/main" id="{EEFC70B5-099F-417A-9F6E-AEEDA54DF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00600"/>
            <a:ext cx="3581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1" name="Rectangle 76">
            <a:extLst>
              <a:ext uri="{FF2B5EF4-FFF2-40B4-BE49-F238E27FC236}">
                <a16:creationId xmlns:a16="http://schemas.microsoft.com/office/drawing/2014/main" id="{ED76D7DA-552E-4B85-9B26-9A4909458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105400"/>
            <a:ext cx="3581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2" name="Rectangle 77">
            <a:extLst>
              <a:ext uri="{FF2B5EF4-FFF2-40B4-BE49-F238E27FC236}">
                <a16:creationId xmlns:a16="http://schemas.microsoft.com/office/drawing/2014/main" id="{DE5B05AB-0BA2-4E18-8CEC-157C421F2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410200"/>
            <a:ext cx="3581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3" name="Text Box 78">
            <a:extLst>
              <a:ext uri="{FF2B5EF4-FFF2-40B4-BE49-F238E27FC236}">
                <a16:creationId xmlns:a16="http://schemas.microsoft.com/office/drawing/2014/main" id="{A11ADBCF-0D35-467F-9A24-B10D9C8DB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4430713"/>
            <a:ext cx="4539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51234" name="Line 79">
            <a:extLst>
              <a:ext uri="{FF2B5EF4-FFF2-40B4-BE49-F238E27FC236}">
                <a16:creationId xmlns:a16="http://schemas.microsoft.com/office/drawing/2014/main" id="{EC761E9E-7160-4863-B147-DDA1B966B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648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>
            <a:extLst>
              <a:ext uri="{FF2B5EF4-FFF2-40B4-BE49-F238E27FC236}">
                <a16:creationId xmlns:a16="http://schemas.microsoft.com/office/drawing/2014/main" id="{5F476509-8201-40B0-AC7D-453B876E6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73D814-42AA-4129-9EB9-A8C467FE907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E7B8A5A3-04D1-4001-BED2-97A554C09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7251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Shared Vs. Private Caches in Multi-Core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3786050D-7A68-4CEC-B17E-B20A41B7A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69AFE4C-6FD1-4955-9C2D-9331C0B43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0971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pros/cons of a shared L2 cache?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6F1CEFAB-A4E9-421F-8D59-980632092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2766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P4</a:t>
            </a:r>
          </a:p>
        </p:txBody>
      </p:sp>
      <p:sp>
        <p:nvSpPr>
          <p:cNvPr id="6151" name="Rectangle 6">
            <a:extLst>
              <a:ext uri="{FF2B5EF4-FFF2-40B4-BE49-F238E27FC236}">
                <a16:creationId xmlns:a16="http://schemas.microsoft.com/office/drawing/2014/main" id="{3D2C450D-46D8-4473-A6C4-F58965267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2766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P3</a:t>
            </a:r>
          </a:p>
        </p:txBody>
      </p:sp>
      <p:sp>
        <p:nvSpPr>
          <p:cNvPr id="6152" name="Rectangle 7">
            <a:extLst>
              <a:ext uri="{FF2B5EF4-FFF2-40B4-BE49-F238E27FC236}">
                <a16:creationId xmlns:a16="http://schemas.microsoft.com/office/drawing/2014/main" id="{125C26DC-F7C3-4B19-AD31-0104E56E9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2766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P2</a:t>
            </a:r>
          </a:p>
        </p:txBody>
      </p:sp>
      <p:sp>
        <p:nvSpPr>
          <p:cNvPr id="6153" name="Rectangle 8">
            <a:extLst>
              <a:ext uri="{FF2B5EF4-FFF2-40B4-BE49-F238E27FC236}">
                <a16:creationId xmlns:a16="http://schemas.microsoft.com/office/drawing/2014/main" id="{2F0B531B-7030-44CD-BF3C-8F0D71D55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766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P1</a:t>
            </a:r>
          </a:p>
        </p:txBody>
      </p:sp>
      <p:sp>
        <p:nvSpPr>
          <p:cNvPr id="6154" name="Rectangle 9">
            <a:extLst>
              <a:ext uri="{FF2B5EF4-FFF2-40B4-BE49-F238E27FC236}">
                <a16:creationId xmlns:a16="http://schemas.microsoft.com/office/drawing/2014/main" id="{7971DDAD-9F69-42C0-9D2A-7014BC207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1910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</a:p>
        </p:txBody>
      </p:sp>
      <p:sp>
        <p:nvSpPr>
          <p:cNvPr id="6155" name="Rectangle 10">
            <a:extLst>
              <a:ext uri="{FF2B5EF4-FFF2-40B4-BE49-F238E27FC236}">
                <a16:creationId xmlns:a16="http://schemas.microsoft.com/office/drawing/2014/main" id="{A5BCD1A3-F40B-4A17-B79B-B9FB5C2D9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1910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</a:p>
        </p:txBody>
      </p:sp>
      <p:sp>
        <p:nvSpPr>
          <p:cNvPr id="6156" name="Rectangle 11">
            <a:extLst>
              <a:ext uri="{FF2B5EF4-FFF2-40B4-BE49-F238E27FC236}">
                <a16:creationId xmlns:a16="http://schemas.microsoft.com/office/drawing/2014/main" id="{7216EF44-25A8-4326-8275-B41A760AE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910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</a:p>
        </p:txBody>
      </p:sp>
      <p:sp>
        <p:nvSpPr>
          <p:cNvPr id="6157" name="Rectangle 12">
            <a:extLst>
              <a:ext uri="{FF2B5EF4-FFF2-40B4-BE49-F238E27FC236}">
                <a16:creationId xmlns:a16="http://schemas.microsoft.com/office/drawing/2014/main" id="{679F5DA5-0CE1-4287-9011-0B8B81B90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1910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</a:p>
        </p:txBody>
      </p:sp>
      <p:sp>
        <p:nvSpPr>
          <p:cNvPr id="6158" name="Line 13">
            <a:extLst>
              <a:ext uri="{FF2B5EF4-FFF2-40B4-BE49-F238E27FC236}">
                <a16:creationId xmlns:a16="http://schemas.microsoft.com/office/drawing/2014/main" id="{34C96A91-82B5-4BDF-9736-24908E59ABF9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038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9" name="Line 14">
            <a:extLst>
              <a:ext uri="{FF2B5EF4-FFF2-40B4-BE49-F238E27FC236}">
                <a16:creationId xmlns:a16="http://schemas.microsoft.com/office/drawing/2014/main" id="{FBA91834-E69E-4DAB-984B-975E24791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038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60" name="Line 15">
            <a:extLst>
              <a:ext uri="{FF2B5EF4-FFF2-40B4-BE49-F238E27FC236}">
                <a16:creationId xmlns:a16="http://schemas.microsoft.com/office/drawing/2014/main" id="{0D7EEDE2-693B-4917-B088-66E1BD86C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038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61" name="Line 16">
            <a:extLst>
              <a:ext uri="{FF2B5EF4-FFF2-40B4-BE49-F238E27FC236}">
                <a16:creationId xmlns:a16="http://schemas.microsoft.com/office/drawing/2014/main" id="{6B9F0A90-393A-4C03-BD1B-3E8517025F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038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62" name="Rectangle 17">
            <a:extLst>
              <a:ext uri="{FF2B5EF4-FFF2-40B4-BE49-F238E27FC236}">
                <a16:creationId xmlns:a16="http://schemas.microsoft.com/office/drawing/2014/main" id="{441A62A0-D738-487A-AA57-B117A309C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1054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6163" name="Rectangle 18">
            <a:extLst>
              <a:ext uri="{FF2B5EF4-FFF2-40B4-BE49-F238E27FC236}">
                <a16:creationId xmlns:a16="http://schemas.microsoft.com/office/drawing/2014/main" id="{A6A238F8-61A6-4D6B-B08A-EA0E2B7A5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1054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6164" name="Rectangle 19">
            <a:extLst>
              <a:ext uri="{FF2B5EF4-FFF2-40B4-BE49-F238E27FC236}">
                <a16:creationId xmlns:a16="http://schemas.microsoft.com/office/drawing/2014/main" id="{C01FB883-5295-4F7C-804E-AB9791597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1054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6165" name="Rectangle 20">
            <a:extLst>
              <a:ext uri="{FF2B5EF4-FFF2-40B4-BE49-F238E27FC236}">
                <a16:creationId xmlns:a16="http://schemas.microsoft.com/office/drawing/2014/main" id="{E37F55A2-C36E-4897-A0BD-017FC14CF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054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6166" name="Line 21">
            <a:extLst>
              <a:ext uri="{FF2B5EF4-FFF2-40B4-BE49-F238E27FC236}">
                <a16:creationId xmlns:a16="http://schemas.microsoft.com/office/drawing/2014/main" id="{189F98EE-7526-4391-9470-F896E1E303CB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67" name="Line 22">
            <a:extLst>
              <a:ext uri="{FF2B5EF4-FFF2-40B4-BE49-F238E27FC236}">
                <a16:creationId xmlns:a16="http://schemas.microsoft.com/office/drawing/2014/main" id="{2A2637DF-F4AC-48ED-9CFA-5FEA865692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68" name="Line 23">
            <a:extLst>
              <a:ext uri="{FF2B5EF4-FFF2-40B4-BE49-F238E27FC236}">
                <a16:creationId xmlns:a16="http://schemas.microsoft.com/office/drawing/2014/main" id="{F184C680-B444-45B8-9926-616FE24B4C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69" name="Line 24">
            <a:extLst>
              <a:ext uri="{FF2B5EF4-FFF2-40B4-BE49-F238E27FC236}">
                <a16:creationId xmlns:a16="http://schemas.microsoft.com/office/drawing/2014/main" id="{2F9A4535-62FA-45C4-90F5-BBCB04EB51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70" name="Line 25">
            <a:extLst>
              <a:ext uri="{FF2B5EF4-FFF2-40B4-BE49-F238E27FC236}">
                <a16:creationId xmlns:a16="http://schemas.microsoft.com/office/drawing/2014/main" id="{95477979-63B2-419D-B932-55F88C2A8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5867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71" name="Line 26">
            <a:extLst>
              <a:ext uri="{FF2B5EF4-FFF2-40B4-BE49-F238E27FC236}">
                <a16:creationId xmlns:a16="http://schemas.microsoft.com/office/drawing/2014/main" id="{55114B78-8266-4E94-A173-CDC91348A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867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72" name="Line 27">
            <a:extLst>
              <a:ext uri="{FF2B5EF4-FFF2-40B4-BE49-F238E27FC236}">
                <a16:creationId xmlns:a16="http://schemas.microsoft.com/office/drawing/2014/main" id="{1A58D83D-C680-4F3A-A5A7-284D19FD0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5867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73" name="Line 28">
            <a:extLst>
              <a:ext uri="{FF2B5EF4-FFF2-40B4-BE49-F238E27FC236}">
                <a16:creationId xmlns:a16="http://schemas.microsoft.com/office/drawing/2014/main" id="{A265AD61-2C21-465C-B8A8-213622C63C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867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74" name="Line 29">
            <a:extLst>
              <a:ext uri="{FF2B5EF4-FFF2-40B4-BE49-F238E27FC236}">
                <a16:creationId xmlns:a16="http://schemas.microsoft.com/office/drawing/2014/main" id="{0B5B53E7-5EAF-4F58-84FD-6E58A8CB8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6019800"/>
            <a:ext cx="2514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75" name="Rectangle 30">
            <a:extLst>
              <a:ext uri="{FF2B5EF4-FFF2-40B4-BE49-F238E27FC236}">
                <a16:creationId xmlns:a16="http://schemas.microsoft.com/office/drawing/2014/main" id="{01EFC0C9-BACE-42F1-94D2-9F4D250D8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2766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P4</a:t>
            </a:r>
          </a:p>
        </p:txBody>
      </p:sp>
      <p:sp>
        <p:nvSpPr>
          <p:cNvPr id="6176" name="Rectangle 31">
            <a:extLst>
              <a:ext uri="{FF2B5EF4-FFF2-40B4-BE49-F238E27FC236}">
                <a16:creationId xmlns:a16="http://schemas.microsoft.com/office/drawing/2014/main" id="{BF3DC7D9-59EA-4496-B80F-3D3CEDE4F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2766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P3</a:t>
            </a:r>
          </a:p>
        </p:txBody>
      </p:sp>
      <p:sp>
        <p:nvSpPr>
          <p:cNvPr id="6177" name="Rectangle 32">
            <a:extLst>
              <a:ext uri="{FF2B5EF4-FFF2-40B4-BE49-F238E27FC236}">
                <a16:creationId xmlns:a16="http://schemas.microsoft.com/office/drawing/2014/main" id="{3076C7B1-84FB-4B61-BE3E-274FC00BF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P2</a:t>
            </a:r>
          </a:p>
        </p:txBody>
      </p:sp>
      <p:sp>
        <p:nvSpPr>
          <p:cNvPr id="6178" name="Rectangle 33">
            <a:extLst>
              <a:ext uri="{FF2B5EF4-FFF2-40B4-BE49-F238E27FC236}">
                <a16:creationId xmlns:a16="http://schemas.microsoft.com/office/drawing/2014/main" id="{38ADD464-2D01-45D3-ACE3-281E93B14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766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P1</a:t>
            </a:r>
          </a:p>
        </p:txBody>
      </p:sp>
      <p:sp>
        <p:nvSpPr>
          <p:cNvPr id="6179" name="Rectangle 34">
            <a:extLst>
              <a:ext uri="{FF2B5EF4-FFF2-40B4-BE49-F238E27FC236}">
                <a16:creationId xmlns:a16="http://schemas.microsoft.com/office/drawing/2014/main" id="{2B4B72F0-0242-4AC4-A795-FBD964440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</a:p>
        </p:txBody>
      </p:sp>
      <p:sp>
        <p:nvSpPr>
          <p:cNvPr id="6180" name="Rectangle 35">
            <a:extLst>
              <a:ext uri="{FF2B5EF4-FFF2-40B4-BE49-F238E27FC236}">
                <a16:creationId xmlns:a16="http://schemas.microsoft.com/office/drawing/2014/main" id="{A182978B-0DF8-4052-9E8A-C53A1FED4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1910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</a:p>
        </p:txBody>
      </p:sp>
      <p:sp>
        <p:nvSpPr>
          <p:cNvPr id="6181" name="Rectangle 36">
            <a:extLst>
              <a:ext uri="{FF2B5EF4-FFF2-40B4-BE49-F238E27FC236}">
                <a16:creationId xmlns:a16="http://schemas.microsoft.com/office/drawing/2014/main" id="{EE2FE5F4-7B73-485F-ABBC-9A8441B29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</a:p>
        </p:txBody>
      </p:sp>
      <p:sp>
        <p:nvSpPr>
          <p:cNvPr id="6182" name="Rectangle 37">
            <a:extLst>
              <a:ext uri="{FF2B5EF4-FFF2-40B4-BE49-F238E27FC236}">
                <a16:creationId xmlns:a16="http://schemas.microsoft.com/office/drawing/2014/main" id="{F301F3B3-2403-4296-BF33-63F93F32E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91000"/>
            <a:ext cx="762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</a:p>
        </p:txBody>
      </p:sp>
      <p:sp>
        <p:nvSpPr>
          <p:cNvPr id="6183" name="Line 38">
            <a:extLst>
              <a:ext uri="{FF2B5EF4-FFF2-40B4-BE49-F238E27FC236}">
                <a16:creationId xmlns:a16="http://schemas.microsoft.com/office/drawing/2014/main" id="{ECF5014E-BE25-42B2-95DF-F0678E762D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038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84" name="Line 39">
            <a:extLst>
              <a:ext uri="{FF2B5EF4-FFF2-40B4-BE49-F238E27FC236}">
                <a16:creationId xmlns:a16="http://schemas.microsoft.com/office/drawing/2014/main" id="{FDA8C1BB-84EC-4586-8ED1-AD7663CA7D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038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85" name="Line 40">
            <a:extLst>
              <a:ext uri="{FF2B5EF4-FFF2-40B4-BE49-F238E27FC236}">
                <a16:creationId xmlns:a16="http://schemas.microsoft.com/office/drawing/2014/main" id="{41D5C5CD-F065-4D7E-9A32-6824DDC24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4038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86" name="Line 41">
            <a:extLst>
              <a:ext uri="{FF2B5EF4-FFF2-40B4-BE49-F238E27FC236}">
                <a16:creationId xmlns:a16="http://schemas.microsoft.com/office/drawing/2014/main" id="{A9737830-0E71-4462-B4F0-CC21FC7B7E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038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87" name="Line 42">
            <a:extLst>
              <a:ext uri="{FF2B5EF4-FFF2-40B4-BE49-F238E27FC236}">
                <a16:creationId xmlns:a16="http://schemas.microsoft.com/office/drawing/2014/main" id="{4C46F85E-8C18-49F3-A2F7-8FA3C0C216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88" name="Line 43">
            <a:extLst>
              <a:ext uri="{FF2B5EF4-FFF2-40B4-BE49-F238E27FC236}">
                <a16:creationId xmlns:a16="http://schemas.microsoft.com/office/drawing/2014/main" id="{312EEF36-6910-4458-B6D9-3E7306121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89" name="Line 44">
            <a:extLst>
              <a:ext uri="{FF2B5EF4-FFF2-40B4-BE49-F238E27FC236}">
                <a16:creationId xmlns:a16="http://schemas.microsoft.com/office/drawing/2014/main" id="{77DB3B72-9F52-4F7F-9A0E-B00ECE9942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90" name="Line 45">
            <a:extLst>
              <a:ext uri="{FF2B5EF4-FFF2-40B4-BE49-F238E27FC236}">
                <a16:creationId xmlns:a16="http://schemas.microsoft.com/office/drawing/2014/main" id="{49389B17-41C2-43AA-A16C-A35F8F724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91" name="Line 46">
            <a:extLst>
              <a:ext uri="{FF2B5EF4-FFF2-40B4-BE49-F238E27FC236}">
                <a16:creationId xmlns:a16="http://schemas.microsoft.com/office/drawing/2014/main" id="{1623A6FE-885A-4CDA-8B6E-667F48A7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105400"/>
            <a:ext cx="2514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92" name="Line 47">
            <a:extLst>
              <a:ext uri="{FF2B5EF4-FFF2-40B4-BE49-F238E27FC236}">
                <a16:creationId xmlns:a16="http://schemas.microsoft.com/office/drawing/2014/main" id="{66FA6CE2-9792-4975-8E2D-6D7B88D44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105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93" name="Rectangle 48">
            <a:extLst>
              <a:ext uri="{FF2B5EF4-FFF2-40B4-BE49-F238E27FC236}">
                <a16:creationId xmlns:a16="http://schemas.microsoft.com/office/drawing/2014/main" id="{D8B6683F-4EAE-45CF-B134-3C257E218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257800"/>
            <a:ext cx="3276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6194" name="Line 49">
            <a:extLst>
              <a:ext uri="{FF2B5EF4-FFF2-40B4-BE49-F238E27FC236}">
                <a16:creationId xmlns:a16="http://schemas.microsoft.com/office/drawing/2014/main" id="{E4D38BD5-A4EB-40D5-8B0F-5FF372B0E1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0480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>
            <a:extLst>
              <a:ext uri="{FF2B5EF4-FFF2-40B4-BE49-F238E27FC236}">
                <a16:creationId xmlns:a16="http://schemas.microsoft.com/office/drawing/2014/main" id="{1BB2CE84-908B-448D-8E46-E6B4A2A1E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FA899E-0FEA-445F-9E54-E82487FEDB2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8B2F9E43-0D44-4A72-8445-20D083539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7251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Shared Vs. Private Caches in Multi-Core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BE7B1240-B021-429F-9BD8-F48B874AB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B953D96A-77FF-410F-B302-E85B9F464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1836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Advantages of a shared cache: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Space is dynamically allocated among cores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waste of space because of replication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Potentially faster cache coherence (and easier to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locate data on a miss)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Advantages of a private cache: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small L2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faster access time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private bus to L2  less contention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>
            <a:extLst>
              <a:ext uri="{FF2B5EF4-FFF2-40B4-BE49-F238E27FC236}">
                <a16:creationId xmlns:a16="http://schemas.microsoft.com/office/drawing/2014/main" id="{4C404D9C-6098-41C2-8406-FD0D0B3BC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77BAD5-5D24-4047-9A3C-43806E3B645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5994AD12-2A7C-4018-88F0-F28BA4FEB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045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UCA and NUCA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10528A78-AE36-4ADD-88C6-A71345D666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D9D15C-1E74-4E50-9967-E67FEA76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6264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small-sized caches so far have all been uniform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access: the latency for any access is a constant, no matter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where data is found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a large multi-megabyte cache, it is expensive to limit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access time by the worst case delay: hence, non-uniform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cache architecture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CF1E171E-CAB1-49F0-85B7-A0D3D03F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2B1A49-634D-4096-B2E4-BBBFE9EA87E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FCAF91A-AB2E-4196-8F33-769B1E1CC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633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NUCA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54E66215-C4DB-4EC2-8FEF-82626C72B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7A43489D-2274-4EE3-A1CC-8FF4E2954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91B736E9-7E5D-4DC4-8854-2F3DA78B4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D4FA62B9-751E-47FD-B280-7BFC2A019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FC235140-DBE0-4506-817F-2CB9EFC8C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624FBF3F-9AAD-4885-A19B-8BD4484D9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DDDB5CD0-2CF4-4041-B6A0-C2103DACB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47F40750-DE9C-4229-80D5-1536B4E32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FEC74C70-F0C4-4AFB-8E88-A71E7F1D7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F32FAA92-5A77-40C7-B39E-C1749CB6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2B8882EA-5750-4B9A-A2DC-47C58C101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A4100265-B81A-4EA9-9E6E-AC9B37373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AA952D92-0916-4F36-B19E-628C22C0F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Rectangle 17">
            <a:extLst>
              <a:ext uri="{FF2B5EF4-FFF2-40B4-BE49-F238E27FC236}">
                <a16:creationId xmlns:a16="http://schemas.microsoft.com/office/drawing/2014/main" id="{350CF5C8-5E1C-4BA7-BCFD-BB01420FE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6" name="Rectangle 18">
            <a:extLst>
              <a:ext uri="{FF2B5EF4-FFF2-40B4-BE49-F238E27FC236}">
                <a16:creationId xmlns:a16="http://schemas.microsoft.com/office/drawing/2014/main" id="{1BEF4CDC-0E1C-4D02-A46F-19BF23F70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7" name="Rectangle 19">
            <a:extLst>
              <a:ext uri="{FF2B5EF4-FFF2-40B4-BE49-F238E27FC236}">
                <a16:creationId xmlns:a16="http://schemas.microsoft.com/office/drawing/2014/main" id="{DA00F236-5A21-41D4-BBA5-C392A802B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8" name="Rectangle 20">
            <a:extLst>
              <a:ext uri="{FF2B5EF4-FFF2-40B4-BE49-F238E27FC236}">
                <a16:creationId xmlns:a16="http://schemas.microsoft.com/office/drawing/2014/main" id="{4310B9E7-4896-42EF-89B4-F47294845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9" name="Rectangle 21">
            <a:extLst>
              <a:ext uri="{FF2B5EF4-FFF2-40B4-BE49-F238E27FC236}">
                <a16:creationId xmlns:a16="http://schemas.microsoft.com/office/drawing/2014/main" id="{477EEA9C-A9B3-447A-84C8-56621417E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0" name="Rectangle 22">
            <a:extLst>
              <a:ext uri="{FF2B5EF4-FFF2-40B4-BE49-F238E27FC236}">
                <a16:creationId xmlns:a16="http://schemas.microsoft.com/office/drawing/2014/main" id="{E5045C7D-020B-41B7-B85C-AECE6BAAD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1" name="Rectangle 23">
            <a:extLst>
              <a:ext uri="{FF2B5EF4-FFF2-40B4-BE49-F238E27FC236}">
                <a16:creationId xmlns:a16="http://schemas.microsoft.com/office/drawing/2014/main" id="{5D55FE9B-B888-44ED-92B1-04359DDFF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2" name="Rectangle 24">
            <a:extLst>
              <a:ext uri="{FF2B5EF4-FFF2-40B4-BE49-F238E27FC236}">
                <a16:creationId xmlns:a16="http://schemas.microsoft.com/office/drawing/2014/main" id="{1DC27D07-CA21-4A45-A397-DE7B15B23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3" name="Rectangle 25">
            <a:extLst>
              <a:ext uri="{FF2B5EF4-FFF2-40B4-BE49-F238E27FC236}">
                <a16:creationId xmlns:a16="http://schemas.microsoft.com/office/drawing/2014/main" id="{93190EEB-A52D-42CA-97AB-A1F576AC6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4" name="Rectangle 26">
            <a:extLst>
              <a:ext uri="{FF2B5EF4-FFF2-40B4-BE49-F238E27FC236}">
                <a16:creationId xmlns:a16="http://schemas.microsoft.com/office/drawing/2014/main" id="{33CDE153-8D32-4DA0-A4DD-18305C1FD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5" name="Rectangle 27">
            <a:extLst>
              <a:ext uri="{FF2B5EF4-FFF2-40B4-BE49-F238E27FC236}">
                <a16:creationId xmlns:a16="http://schemas.microsoft.com/office/drawing/2014/main" id="{D33D6833-7059-4129-A5D2-B00377100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CCAAAC63-81D7-4766-BE24-BA03933EA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7" name="Rectangle 29">
            <a:extLst>
              <a:ext uri="{FF2B5EF4-FFF2-40B4-BE49-F238E27FC236}">
                <a16:creationId xmlns:a16="http://schemas.microsoft.com/office/drawing/2014/main" id="{1A89EB14-D7E2-4703-A967-85CBE0687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A339B5FE-B980-4DF9-B9EC-2DD843768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9" name="Rectangle 31">
            <a:extLst>
              <a:ext uri="{FF2B5EF4-FFF2-40B4-BE49-F238E27FC236}">
                <a16:creationId xmlns:a16="http://schemas.microsoft.com/office/drawing/2014/main" id="{A5467FEC-887F-4D71-A515-7960264F7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0" name="Rectangle 32">
            <a:extLst>
              <a:ext uri="{FF2B5EF4-FFF2-40B4-BE49-F238E27FC236}">
                <a16:creationId xmlns:a16="http://schemas.microsoft.com/office/drawing/2014/main" id="{89798B0A-1B37-4D12-8F12-DCD83ED5B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1" name="Rectangle 33">
            <a:extLst>
              <a:ext uri="{FF2B5EF4-FFF2-40B4-BE49-F238E27FC236}">
                <a16:creationId xmlns:a16="http://schemas.microsoft.com/office/drawing/2014/main" id="{DC362E54-377C-46A1-9120-7C192D6A1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2" name="Rectangle 34">
            <a:extLst>
              <a:ext uri="{FF2B5EF4-FFF2-40B4-BE49-F238E27FC236}">
                <a16:creationId xmlns:a16="http://schemas.microsoft.com/office/drawing/2014/main" id="{029268B2-D305-4638-9B52-584D23A57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3" name="Rectangle 35">
            <a:extLst>
              <a:ext uri="{FF2B5EF4-FFF2-40B4-BE49-F238E27FC236}">
                <a16:creationId xmlns:a16="http://schemas.microsoft.com/office/drawing/2014/main" id="{0CF67661-9C32-40B9-8E09-3019B2511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4" name="Rectangle 36">
            <a:extLst>
              <a:ext uri="{FF2B5EF4-FFF2-40B4-BE49-F238E27FC236}">
                <a16:creationId xmlns:a16="http://schemas.microsoft.com/office/drawing/2014/main" id="{DDDF9A1D-0CD9-4D4B-B946-CF16F8789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5" name="Rectangle 37">
            <a:extLst>
              <a:ext uri="{FF2B5EF4-FFF2-40B4-BE49-F238E27FC236}">
                <a16:creationId xmlns:a16="http://schemas.microsoft.com/office/drawing/2014/main" id="{7003F299-D858-4099-828A-312F7A20B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6" name="Rectangle 38">
            <a:extLst>
              <a:ext uri="{FF2B5EF4-FFF2-40B4-BE49-F238E27FC236}">
                <a16:creationId xmlns:a16="http://schemas.microsoft.com/office/drawing/2014/main" id="{6318D753-94F5-44CE-9A5F-E4C735E26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352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7" name="Rectangle 39">
            <a:extLst>
              <a:ext uri="{FF2B5EF4-FFF2-40B4-BE49-F238E27FC236}">
                <a16:creationId xmlns:a16="http://schemas.microsoft.com/office/drawing/2014/main" id="{DFF189D6-7EEA-4932-9287-F18457099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48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8" name="Rectangle 40">
            <a:extLst>
              <a:ext uri="{FF2B5EF4-FFF2-40B4-BE49-F238E27FC236}">
                <a16:creationId xmlns:a16="http://schemas.microsoft.com/office/drawing/2014/main" id="{CE139CA6-0C3B-406D-A879-69B9AE277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352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29" name="Rectangle 41">
            <a:extLst>
              <a:ext uri="{FF2B5EF4-FFF2-40B4-BE49-F238E27FC236}">
                <a16:creationId xmlns:a16="http://schemas.microsoft.com/office/drawing/2014/main" id="{3E371754-EB25-4788-A02D-B690C6A7B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048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0" name="Rectangle 42">
            <a:extLst>
              <a:ext uri="{FF2B5EF4-FFF2-40B4-BE49-F238E27FC236}">
                <a16:creationId xmlns:a16="http://schemas.microsoft.com/office/drawing/2014/main" id="{5671FB18-B2E7-47F4-913A-9172DBC82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352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1" name="Rectangle 43">
            <a:extLst>
              <a:ext uri="{FF2B5EF4-FFF2-40B4-BE49-F238E27FC236}">
                <a16:creationId xmlns:a16="http://schemas.microsoft.com/office/drawing/2014/main" id="{20BB1CD3-6E64-4B58-98BB-481E997F9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048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2" name="Rectangle 44">
            <a:extLst>
              <a:ext uri="{FF2B5EF4-FFF2-40B4-BE49-F238E27FC236}">
                <a16:creationId xmlns:a16="http://schemas.microsoft.com/office/drawing/2014/main" id="{ADA9578E-DE38-4226-9E36-6740E80A7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352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3" name="Rectangle 45">
            <a:extLst>
              <a:ext uri="{FF2B5EF4-FFF2-40B4-BE49-F238E27FC236}">
                <a16:creationId xmlns:a16="http://schemas.microsoft.com/office/drawing/2014/main" id="{9B651E0E-FA59-4ED0-9EF4-27BA911D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57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4" name="Rectangle 46">
            <a:extLst>
              <a:ext uri="{FF2B5EF4-FFF2-40B4-BE49-F238E27FC236}">
                <a16:creationId xmlns:a16="http://schemas.microsoft.com/office/drawing/2014/main" id="{CF756372-B551-4B98-8064-5D905AEB8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962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5" name="Rectangle 47">
            <a:extLst>
              <a:ext uri="{FF2B5EF4-FFF2-40B4-BE49-F238E27FC236}">
                <a16:creationId xmlns:a16="http://schemas.microsoft.com/office/drawing/2014/main" id="{A441160A-D73C-4F4B-8800-EDD3D8D27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57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6" name="Rectangle 48">
            <a:extLst>
              <a:ext uri="{FF2B5EF4-FFF2-40B4-BE49-F238E27FC236}">
                <a16:creationId xmlns:a16="http://schemas.microsoft.com/office/drawing/2014/main" id="{F8114E64-A64C-420A-91CD-699C71237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962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7" name="Rectangle 49">
            <a:extLst>
              <a:ext uri="{FF2B5EF4-FFF2-40B4-BE49-F238E27FC236}">
                <a16:creationId xmlns:a16="http://schemas.microsoft.com/office/drawing/2014/main" id="{D981C369-B880-41CD-87E7-4E4B4A803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8" name="Rectangle 50">
            <a:extLst>
              <a:ext uri="{FF2B5EF4-FFF2-40B4-BE49-F238E27FC236}">
                <a16:creationId xmlns:a16="http://schemas.microsoft.com/office/drawing/2014/main" id="{ABD0F9AF-7326-4872-A558-B66E5099D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962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39" name="Rectangle 51">
            <a:extLst>
              <a:ext uri="{FF2B5EF4-FFF2-40B4-BE49-F238E27FC236}">
                <a16:creationId xmlns:a16="http://schemas.microsoft.com/office/drawing/2014/main" id="{C7B7D1A1-8307-4353-9A27-7F6E3FD90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657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0" name="Rectangle 52">
            <a:extLst>
              <a:ext uri="{FF2B5EF4-FFF2-40B4-BE49-F238E27FC236}">
                <a16:creationId xmlns:a16="http://schemas.microsoft.com/office/drawing/2014/main" id="{A7F0FFF0-06AF-42F4-8410-DCD4888B3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962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1" name="Rectangle 53">
            <a:extLst>
              <a:ext uri="{FF2B5EF4-FFF2-40B4-BE49-F238E27FC236}">
                <a16:creationId xmlns:a16="http://schemas.microsoft.com/office/drawing/2014/main" id="{92EAC543-A220-460C-B25F-43FBDDFDD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2" name="Rectangle 54">
            <a:extLst>
              <a:ext uri="{FF2B5EF4-FFF2-40B4-BE49-F238E27FC236}">
                <a16:creationId xmlns:a16="http://schemas.microsoft.com/office/drawing/2014/main" id="{D4E3B3EC-A4F0-41D1-AC1E-85533B63B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3" name="Rectangle 55">
            <a:extLst>
              <a:ext uri="{FF2B5EF4-FFF2-40B4-BE49-F238E27FC236}">
                <a16:creationId xmlns:a16="http://schemas.microsoft.com/office/drawing/2014/main" id="{A6E5B4F5-788E-4B5E-9D34-AEA55D488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4" name="Rectangle 56">
            <a:extLst>
              <a:ext uri="{FF2B5EF4-FFF2-40B4-BE49-F238E27FC236}">
                <a16:creationId xmlns:a16="http://schemas.microsoft.com/office/drawing/2014/main" id="{66BAD07C-C0E9-4002-89B8-3B75F0DB4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5" name="Rectangle 57">
            <a:extLst>
              <a:ext uri="{FF2B5EF4-FFF2-40B4-BE49-F238E27FC236}">
                <a16:creationId xmlns:a16="http://schemas.microsoft.com/office/drawing/2014/main" id="{98DFC5D2-5F4B-4EC4-9534-74ED65ACB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6" name="Rectangle 58">
            <a:extLst>
              <a:ext uri="{FF2B5EF4-FFF2-40B4-BE49-F238E27FC236}">
                <a16:creationId xmlns:a16="http://schemas.microsoft.com/office/drawing/2014/main" id="{6970E8E0-820F-4B59-9516-75A093515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7" name="Rectangle 59">
            <a:extLst>
              <a:ext uri="{FF2B5EF4-FFF2-40B4-BE49-F238E27FC236}">
                <a16:creationId xmlns:a16="http://schemas.microsoft.com/office/drawing/2014/main" id="{B8E7E984-0673-4B30-AB3B-846D44B2B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828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8" name="Rectangle 60">
            <a:extLst>
              <a:ext uri="{FF2B5EF4-FFF2-40B4-BE49-F238E27FC236}">
                <a16:creationId xmlns:a16="http://schemas.microsoft.com/office/drawing/2014/main" id="{EF4B948C-0AC7-48FE-A750-AE058F217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133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49" name="Rectangle 61">
            <a:extLst>
              <a:ext uri="{FF2B5EF4-FFF2-40B4-BE49-F238E27FC236}">
                <a16:creationId xmlns:a16="http://schemas.microsoft.com/office/drawing/2014/main" id="{0C2AF435-0CAE-4380-8DBC-C7273FD60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0" name="Rectangle 62">
            <a:extLst>
              <a:ext uri="{FF2B5EF4-FFF2-40B4-BE49-F238E27FC236}">
                <a16:creationId xmlns:a16="http://schemas.microsoft.com/office/drawing/2014/main" id="{7CC0F454-E4CF-4F40-8B23-C940728F9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1" name="Rectangle 63">
            <a:extLst>
              <a:ext uri="{FF2B5EF4-FFF2-40B4-BE49-F238E27FC236}">
                <a16:creationId xmlns:a16="http://schemas.microsoft.com/office/drawing/2014/main" id="{AB8463E3-A9AB-4039-BC2A-1473170E5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2" name="Rectangle 64">
            <a:extLst>
              <a:ext uri="{FF2B5EF4-FFF2-40B4-BE49-F238E27FC236}">
                <a16:creationId xmlns:a16="http://schemas.microsoft.com/office/drawing/2014/main" id="{D1913417-9ECD-464E-AD6C-8D906BA8A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3" name="Rectangle 65">
            <a:extLst>
              <a:ext uri="{FF2B5EF4-FFF2-40B4-BE49-F238E27FC236}">
                <a16:creationId xmlns:a16="http://schemas.microsoft.com/office/drawing/2014/main" id="{559BB7CF-BE9F-497D-8495-C82C0C2AB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4" name="Rectangle 66">
            <a:extLst>
              <a:ext uri="{FF2B5EF4-FFF2-40B4-BE49-F238E27FC236}">
                <a16:creationId xmlns:a16="http://schemas.microsoft.com/office/drawing/2014/main" id="{7A7735A9-AC09-421B-B75B-FB916040A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5" name="Rectangle 67">
            <a:extLst>
              <a:ext uri="{FF2B5EF4-FFF2-40B4-BE49-F238E27FC236}">
                <a16:creationId xmlns:a16="http://schemas.microsoft.com/office/drawing/2014/main" id="{758648E3-6370-4B36-B86B-24E445E87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438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6" name="Rectangle 68">
            <a:extLst>
              <a:ext uri="{FF2B5EF4-FFF2-40B4-BE49-F238E27FC236}">
                <a16:creationId xmlns:a16="http://schemas.microsoft.com/office/drawing/2014/main" id="{19B9E10C-B75F-43E5-B5E7-54027A6D0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743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7" name="Rectangle 69">
            <a:extLst>
              <a:ext uri="{FF2B5EF4-FFF2-40B4-BE49-F238E27FC236}">
                <a16:creationId xmlns:a16="http://schemas.microsoft.com/office/drawing/2014/main" id="{5879C790-9E38-4C3C-8C77-3304A1453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048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8" name="Rectangle 70">
            <a:extLst>
              <a:ext uri="{FF2B5EF4-FFF2-40B4-BE49-F238E27FC236}">
                <a16:creationId xmlns:a16="http://schemas.microsoft.com/office/drawing/2014/main" id="{CD8AE78D-F01C-425F-BA84-982A8672B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352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59" name="Rectangle 71">
            <a:extLst>
              <a:ext uri="{FF2B5EF4-FFF2-40B4-BE49-F238E27FC236}">
                <a16:creationId xmlns:a16="http://schemas.microsoft.com/office/drawing/2014/main" id="{DE0DFEA0-D4BD-4FAF-A135-760B3BF83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048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0" name="Rectangle 72">
            <a:extLst>
              <a:ext uri="{FF2B5EF4-FFF2-40B4-BE49-F238E27FC236}">
                <a16:creationId xmlns:a16="http://schemas.microsoft.com/office/drawing/2014/main" id="{32C66FD1-D640-43C6-A371-6D3A7736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352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1" name="Rectangle 73">
            <a:extLst>
              <a:ext uri="{FF2B5EF4-FFF2-40B4-BE49-F238E27FC236}">
                <a16:creationId xmlns:a16="http://schemas.microsoft.com/office/drawing/2014/main" id="{A86868E2-3F42-4FCE-81A5-42D7AEAA8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048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2" name="Rectangle 74">
            <a:extLst>
              <a:ext uri="{FF2B5EF4-FFF2-40B4-BE49-F238E27FC236}">
                <a16:creationId xmlns:a16="http://schemas.microsoft.com/office/drawing/2014/main" id="{F117DD00-BA85-4359-9A85-7BEDFBDB2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352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3" name="Rectangle 75">
            <a:extLst>
              <a:ext uri="{FF2B5EF4-FFF2-40B4-BE49-F238E27FC236}">
                <a16:creationId xmlns:a16="http://schemas.microsoft.com/office/drawing/2014/main" id="{9BE70A30-E0F4-4A39-BB3B-C755C84ED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048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4" name="Rectangle 76">
            <a:extLst>
              <a:ext uri="{FF2B5EF4-FFF2-40B4-BE49-F238E27FC236}">
                <a16:creationId xmlns:a16="http://schemas.microsoft.com/office/drawing/2014/main" id="{A43ADA35-CAC0-49CF-A30E-8BE085CD4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352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5" name="Rectangle 77">
            <a:extLst>
              <a:ext uri="{FF2B5EF4-FFF2-40B4-BE49-F238E27FC236}">
                <a16:creationId xmlns:a16="http://schemas.microsoft.com/office/drawing/2014/main" id="{B78442C4-B998-400D-9AD2-A8708D588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657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6" name="Rectangle 78">
            <a:extLst>
              <a:ext uri="{FF2B5EF4-FFF2-40B4-BE49-F238E27FC236}">
                <a16:creationId xmlns:a16="http://schemas.microsoft.com/office/drawing/2014/main" id="{5152EAC2-D9F3-4801-BA44-CBE9A478B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962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7" name="Rectangle 79">
            <a:extLst>
              <a:ext uri="{FF2B5EF4-FFF2-40B4-BE49-F238E27FC236}">
                <a16:creationId xmlns:a16="http://schemas.microsoft.com/office/drawing/2014/main" id="{E713B6DD-5590-4913-BAB0-13D250CA8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657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8" name="Rectangle 80">
            <a:extLst>
              <a:ext uri="{FF2B5EF4-FFF2-40B4-BE49-F238E27FC236}">
                <a16:creationId xmlns:a16="http://schemas.microsoft.com/office/drawing/2014/main" id="{FF213D5F-5A19-44DC-AC0A-D5E486FB8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962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69" name="Rectangle 81">
            <a:extLst>
              <a:ext uri="{FF2B5EF4-FFF2-40B4-BE49-F238E27FC236}">
                <a16:creationId xmlns:a16="http://schemas.microsoft.com/office/drawing/2014/main" id="{418EEC9A-5D52-433C-B210-5D9E9762E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657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0" name="Rectangle 82">
            <a:extLst>
              <a:ext uri="{FF2B5EF4-FFF2-40B4-BE49-F238E27FC236}">
                <a16:creationId xmlns:a16="http://schemas.microsoft.com/office/drawing/2014/main" id="{2115EBCB-2C16-4C40-8285-4EEF2500C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62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1" name="Rectangle 83">
            <a:extLst>
              <a:ext uri="{FF2B5EF4-FFF2-40B4-BE49-F238E27FC236}">
                <a16:creationId xmlns:a16="http://schemas.microsoft.com/office/drawing/2014/main" id="{FB8E2DDA-AE4C-4353-9863-876F84E5D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657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2" name="Rectangle 84">
            <a:extLst>
              <a:ext uri="{FF2B5EF4-FFF2-40B4-BE49-F238E27FC236}">
                <a16:creationId xmlns:a16="http://schemas.microsoft.com/office/drawing/2014/main" id="{9AA3F307-E9C5-4424-8E04-CAD35BCD2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9624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3" name="Rectangle 85">
            <a:extLst>
              <a:ext uri="{FF2B5EF4-FFF2-40B4-BE49-F238E27FC236}">
                <a16:creationId xmlns:a16="http://schemas.microsoft.com/office/drawing/2014/main" id="{C1FDD599-26C3-49AB-8D36-B64171701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4" name="Rectangle 86">
            <a:extLst>
              <a:ext uri="{FF2B5EF4-FFF2-40B4-BE49-F238E27FC236}">
                <a16:creationId xmlns:a16="http://schemas.microsoft.com/office/drawing/2014/main" id="{5DB40FAE-FD25-4338-960D-1B58ECA54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5" name="Rectangle 87">
            <a:extLst>
              <a:ext uri="{FF2B5EF4-FFF2-40B4-BE49-F238E27FC236}">
                <a16:creationId xmlns:a16="http://schemas.microsoft.com/office/drawing/2014/main" id="{381BDBAE-240A-4116-BBF8-8AC24607E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6" name="Rectangle 88">
            <a:extLst>
              <a:ext uri="{FF2B5EF4-FFF2-40B4-BE49-F238E27FC236}">
                <a16:creationId xmlns:a16="http://schemas.microsoft.com/office/drawing/2014/main" id="{73E392B5-A32A-4B26-8E7B-C535C7E88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7" name="Rectangle 89">
            <a:extLst>
              <a:ext uri="{FF2B5EF4-FFF2-40B4-BE49-F238E27FC236}">
                <a16:creationId xmlns:a16="http://schemas.microsoft.com/office/drawing/2014/main" id="{6273AC25-6055-42EF-93AD-955FA42D8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8" name="Rectangle 90">
            <a:extLst>
              <a:ext uri="{FF2B5EF4-FFF2-40B4-BE49-F238E27FC236}">
                <a16:creationId xmlns:a16="http://schemas.microsoft.com/office/drawing/2014/main" id="{DB9B2CF5-1B5D-4FA4-B72F-0A0275C4C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79" name="Rectangle 91">
            <a:extLst>
              <a:ext uri="{FF2B5EF4-FFF2-40B4-BE49-F238E27FC236}">
                <a16:creationId xmlns:a16="http://schemas.microsoft.com/office/drawing/2014/main" id="{395FA26D-E3EE-4026-927A-207B30CC9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0" name="Rectangle 92">
            <a:extLst>
              <a:ext uri="{FF2B5EF4-FFF2-40B4-BE49-F238E27FC236}">
                <a16:creationId xmlns:a16="http://schemas.microsoft.com/office/drawing/2014/main" id="{10909B53-A97E-42E7-A544-E7149020B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1" name="Rectangle 93">
            <a:extLst>
              <a:ext uri="{FF2B5EF4-FFF2-40B4-BE49-F238E27FC236}">
                <a16:creationId xmlns:a16="http://schemas.microsoft.com/office/drawing/2014/main" id="{15308DAB-A550-4217-B6CB-DC8E82B15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2" name="Rectangle 94">
            <a:extLst>
              <a:ext uri="{FF2B5EF4-FFF2-40B4-BE49-F238E27FC236}">
                <a16:creationId xmlns:a16="http://schemas.microsoft.com/office/drawing/2014/main" id="{3B33FF01-72BB-457B-881F-5EE66D65B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3" name="Rectangle 95">
            <a:extLst>
              <a:ext uri="{FF2B5EF4-FFF2-40B4-BE49-F238E27FC236}">
                <a16:creationId xmlns:a16="http://schemas.microsoft.com/office/drawing/2014/main" id="{D0E8F6BD-E476-4156-A8F5-DF7EC6CA9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4" name="Rectangle 96">
            <a:extLst>
              <a:ext uri="{FF2B5EF4-FFF2-40B4-BE49-F238E27FC236}">
                <a16:creationId xmlns:a16="http://schemas.microsoft.com/office/drawing/2014/main" id="{65F8B96D-D04E-4ACD-9869-62CC90CD3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5" name="Rectangle 97">
            <a:extLst>
              <a:ext uri="{FF2B5EF4-FFF2-40B4-BE49-F238E27FC236}">
                <a16:creationId xmlns:a16="http://schemas.microsoft.com/office/drawing/2014/main" id="{63E9D71A-3880-494B-AD15-3678AA50C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6" name="Rectangle 98">
            <a:extLst>
              <a:ext uri="{FF2B5EF4-FFF2-40B4-BE49-F238E27FC236}">
                <a16:creationId xmlns:a16="http://schemas.microsoft.com/office/drawing/2014/main" id="{8FA3A0F2-BD70-4571-A860-54B26F564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7" name="Rectangle 99">
            <a:extLst>
              <a:ext uri="{FF2B5EF4-FFF2-40B4-BE49-F238E27FC236}">
                <a16:creationId xmlns:a16="http://schemas.microsoft.com/office/drawing/2014/main" id="{43CEA963-DF52-483C-B558-FCE6012CF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8" name="Rectangle 100">
            <a:extLst>
              <a:ext uri="{FF2B5EF4-FFF2-40B4-BE49-F238E27FC236}">
                <a16:creationId xmlns:a16="http://schemas.microsoft.com/office/drawing/2014/main" id="{D62C1DF1-81F4-4BBD-A649-EB293F0AA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89" name="Rectangle 101">
            <a:extLst>
              <a:ext uri="{FF2B5EF4-FFF2-40B4-BE49-F238E27FC236}">
                <a16:creationId xmlns:a16="http://schemas.microsoft.com/office/drawing/2014/main" id="{38240590-EFAB-4F1D-940A-55E288CCB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0" name="Rectangle 102">
            <a:extLst>
              <a:ext uri="{FF2B5EF4-FFF2-40B4-BE49-F238E27FC236}">
                <a16:creationId xmlns:a16="http://schemas.microsoft.com/office/drawing/2014/main" id="{FD5A778B-2061-480E-9927-3976F19AD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1" name="Rectangle 103">
            <a:extLst>
              <a:ext uri="{FF2B5EF4-FFF2-40B4-BE49-F238E27FC236}">
                <a16:creationId xmlns:a16="http://schemas.microsoft.com/office/drawing/2014/main" id="{FB8D8276-FD0C-498B-A26C-B792831AC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2" name="Rectangle 104">
            <a:extLst>
              <a:ext uri="{FF2B5EF4-FFF2-40B4-BE49-F238E27FC236}">
                <a16:creationId xmlns:a16="http://schemas.microsoft.com/office/drawing/2014/main" id="{CA667B04-F193-42F2-BF5E-385DC6584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3" name="Rectangle 105">
            <a:extLst>
              <a:ext uri="{FF2B5EF4-FFF2-40B4-BE49-F238E27FC236}">
                <a16:creationId xmlns:a16="http://schemas.microsoft.com/office/drawing/2014/main" id="{E4DBA39A-1A5A-41D0-92AF-D73BCC2A0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4" name="Rectangle 106">
            <a:extLst>
              <a:ext uri="{FF2B5EF4-FFF2-40B4-BE49-F238E27FC236}">
                <a16:creationId xmlns:a16="http://schemas.microsoft.com/office/drawing/2014/main" id="{EAC6EFDB-C277-40D2-824C-70B8E3672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5" name="Rectangle 107">
            <a:extLst>
              <a:ext uri="{FF2B5EF4-FFF2-40B4-BE49-F238E27FC236}">
                <a16:creationId xmlns:a16="http://schemas.microsoft.com/office/drawing/2014/main" id="{2B9A845C-0A2D-4B3F-AC22-8F7FCBDBD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6" name="Rectangle 108">
            <a:extLst>
              <a:ext uri="{FF2B5EF4-FFF2-40B4-BE49-F238E27FC236}">
                <a16:creationId xmlns:a16="http://schemas.microsoft.com/office/drawing/2014/main" id="{DAE19970-EE5F-43D1-B3FE-4B4642EB9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7" name="Rectangle 109">
            <a:extLst>
              <a:ext uri="{FF2B5EF4-FFF2-40B4-BE49-F238E27FC236}">
                <a16:creationId xmlns:a16="http://schemas.microsoft.com/office/drawing/2014/main" id="{FAA2E623-6472-46A9-AF71-A9BDA109D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8" name="Rectangle 110">
            <a:extLst>
              <a:ext uri="{FF2B5EF4-FFF2-40B4-BE49-F238E27FC236}">
                <a16:creationId xmlns:a16="http://schemas.microsoft.com/office/drawing/2014/main" id="{44D235B6-364A-4965-88E2-9C2E94AC9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99" name="Rectangle 111">
            <a:extLst>
              <a:ext uri="{FF2B5EF4-FFF2-40B4-BE49-F238E27FC236}">
                <a16:creationId xmlns:a16="http://schemas.microsoft.com/office/drawing/2014/main" id="{7273AB06-8A86-4E0C-9AE8-57DDA5710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0" name="Rectangle 112">
            <a:extLst>
              <a:ext uri="{FF2B5EF4-FFF2-40B4-BE49-F238E27FC236}">
                <a16:creationId xmlns:a16="http://schemas.microsoft.com/office/drawing/2014/main" id="{BD21ACA2-0DDC-40CB-84D3-51EDA5270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1" name="Rectangle 113">
            <a:extLst>
              <a:ext uri="{FF2B5EF4-FFF2-40B4-BE49-F238E27FC236}">
                <a16:creationId xmlns:a16="http://schemas.microsoft.com/office/drawing/2014/main" id="{A08EC4B4-9A13-486A-AD35-65A4D6C58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2" name="Rectangle 114">
            <a:extLst>
              <a:ext uri="{FF2B5EF4-FFF2-40B4-BE49-F238E27FC236}">
                <a16:creationId xmlns:a16="http://schemas.microsoft.com/office/drawing/2014/main" id="{202642E1-141C-49F6-BDF6-D6932EFAF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3" name="Rectangle 115">
            <a:extLst>
              <a:ext uri="{FF2B5EF4-FFF2-40B4-BE49-F238E27FC236}">
                <a16:creationId xmlns:a16="http://schemas.microsoft.com/office/drawing/2014/main" id="{12980593-5F38-4E1C-A8A4-73B907690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4" name="Rectangle 116">
            <a:extLst>
              <a:ext uri="{FF2B5EF4-FFF2-40B4-BE49-F238E27FC236}">
                <a16:creationId xmlns:a16="http://schemas.microsoft.com/office/drawing/2014/main" id="{9ECF90CE-D1CD-48CF-BCAE-60693FA54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5" name="Rectangle 117">
            <a:extLst>
              <a:ext uri="{FF2B5EF4-FFF2-40B4-BE49-F238E27FC236}">
                <a16:creationId xmlns:a16="http://schemas.microsoft.com/office/drawing/2014/main" id="{BD5AE179-B946-4837-8A9D-DF95E77CB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6" name="Rectangle 118">
            <a:extLst>
              <a:ext uri="{FF2B5EF4-FFF2-40B4-BE49-F238E27FC236}">
                <a16:creationId xmlns:a16="http://schemas.microsoft.com/office/drawing/2014/main" id="{3C9826BC-D59E-4433-9411-4CED56490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7" name="Rectangle 119">
            <a:extLst>
              <a:ext uri="{FF2B5EF4-FFF2-40B4-BE49-F238E27FC236}">
                <a16:creationId xmlns:a16="http://schemas.microsoft.com/office/drawing/2014/main" id="{98CA7E5E-B804-4A2A-AC32-37D8255C5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8" name="Rectangle 120">
            <a:extLst>
              <a:ext uri="{FF2B5EF4-FFF2-40B4-BE49-F238E27FC236}">
                <a16:creationId xmlns:a16="http://schemas.microsoft.com/office/drawing/2014/main" id="{BAAF71E8-EBCE-4BAF-9252-C3C08FE52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09" name="Rectangle 121">
            <a:extLst>
              <a:ext uri="{FF2B5EF4-FFF2-40B4-BE49-F238E27FC236}">
                <a16:creationId xmlns:a16="http://schemas.microsoft.com/office/drawing/2014/main" id="{DAE261A7-454C-4CEE-8A4B-D17EF269E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0" name="Rectangle 122">
            <a:extLst>
              <a:ext uri="{FF2B5EF4-FFF2-40B4-BE49-F238E27FC236}">
                <a16:creationId xmlns:a16="http://schemas.microsoft.com/office/drawing/2014/main" id="{67211DFD-7EAE-4116-980B-B37A87126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1" name="Rectangle 123">
            <a:extLst>
              <a:ext uri="{FF2B5EF4-FFF2-40B4-BE49-F238E27FC236}">
                <a16:creationId xmlns:a16="http://schemas.microsoft.com/office/drawing/2014/main" id="{4EFD547B-0FB8-4406-97BA-49F36AA81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2672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2" name="Rectangle 124">
            <a:extLst>
              <a:ext uri="{FF2B5EF4-FFF2-40B4-BE49-F238E27FC236}">
                <a16:creationId xmlns:a16="http://schemas.microsoft.com/office/drawing/2014/main" id="{25B228E7-1C93-45C4-A9BE-66244E931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5720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3" name="Rectangle 125">
            <a:extLst>
              <a:ext uri="{FF2B5EF4-FFF2-40B4-BE49-F238E27FC236}">
                <a16:creationId xmlns:a16="http://schemas.microsoft.com/office/drawing/2014/main" id="{71BE9F22-682E-4181-9FB4-7310607E2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4" name="Rectangle 126">
            <a:extLst>
              <a:ext uri="{FF2B5EF4-FFF2-40B4-BE49-F238E27FC236}">
                <a16:creationId xmlns:a16="http://schemas.microsoft.com/office/drawing/2014/main" id="{75AFDDC8-C237-4D35-997F-BA61BEB13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5" name="Rectangle 127">
            <a:extLst>
              <a:ext uri="{FF2B5EF4-FFF2-40B4-BE49-F238E27FC236}">
                <a16:creationId xmlns:a16="http://schemas.microsoft.com/office/drawing/2014/main" id="{8B3355E9-50F8-49F7-AEEF-55989E088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6" name="Rectangle 128">
            <a:extLst>
              <a:ext uri="{FF2B5EF4-FFF2-40B4-BE49-F238E27FC236}">
                <a16:creationId xmlns:a16="http://schemas.microsoft.com/office/drawing/2014/main" id="{3BF00EAC-8067-4DEB-A50F-1F695F0BC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7" name="Rectangle 129">
            <a:extLst>
              <a:ext uri="{FF2B5EF4-FFF2-40B4-BE49-F238E27FC236}">
                <a16:creationId xmlns:a16="http://schemas.microsoft.com/office/drawing/2014/main" id="{9FF49105-1395-4CC4-89EA-3670B697E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8" name="Rectangle 130">
            <a:extLst>
              <a:ext uri="{FF2B5EF4-FFF2-40B4-BE49-F238E27FC236}">
                <a16:creationId xmlns:a16="http://schemas.microsoft.com/office/drawing/2014/main" id="{78F52740-E99E-4BA7-9361-C9CB11532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19" name="Rectangle 131">
            <a:extLst>
              <a:ext uri="{FF2B5EF4-FFF2-40B4-BE49-F238E27FC236}">
                <a16:creationId xmlns:a16="http://schemas.microsoft.com/office/drawing/2014/main" id="{DBF1836D-EA63-4957-9820-A731D3F2B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20" name="Rectangle 132">
            <a:extLst>
              <a:ext uri="{FF2B5EF4-FFF2-40B4-BE49-F238E27FC236}">
                <a16:creationId xmlns:a16="http://schemas.microsoft.com/office/drawing/2014/main" id="{5AF1D337-8F15-4BE3-885C-BDC2B34E1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181600"/>
            <a:ext cx="2286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21" name="Rectangle 133">
            <a:extLst>
              <a:ext uri="{FF2B5EF4-FFF2-40B4-BE49-F238E27FC236}">
                <a16:creationId xmlns:a16="http://schemas.microsoft.com/office/drawing/2014/main" id="{25C59F84-A844-4426-BD2A-69654A180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048000"/>
            <a:ext cx="1143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2422" name="Text Box 134">
            <a:extLst>
              <a:ext uri="{FF2B5EF4-FFF2-40B4-BE49-F238E27FC236}">
                <a16:creationId xmlns:a16="http://schemas.microsoft.com/office/drawing/2014/main" id="{082E0F4F-0A20-4905-843F-129B83929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1839913"/>
            <a:ext cx="3072701" cy="317009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Issues to be addressed for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Non-Uniform Cache Access: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Mapping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Migration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Tx/>
              <a:buChar char="•"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Search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Tx/>
              <a:buChar char="•"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Replication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505546-C49F-4BA0-8E27-7028811C7BA6}"/>
              </a:ext>
            </a:extLst>
          </p:cNvPr>
          <p:cNvSpPr/>
          <p:nvPr/>
        </p:nvSpPr>
        <p:spPr>
          <a:xfrm>
            <a:off x="417513" y="1817688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Core 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3DEF97-1BF6-401B-BDAF-E43B564DCC88}"/>
              </a:ext>
            </a:extLst>
          </p:cNvPr>
          <p:cNvSpPr/>
          <p:nvPr/>
        </p:nvSpPr>
        <p:spPr>
          <a:xfrm>
            <a:off x="417513" y="2351088"/>
            <a:ext cx="533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D$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3F37D1-5DD5-409B-9CC4-17D2F43E6FB3}"/>
              </a:ext>
            </a:extLst>
          </p:cNvPr>
          <p:cNvSpPr/>
          <p:nvPr/>
        </p:nvSpPr>
        <p:spPr>
          <a:xfrm>
            <a:off x="950913" y="2351088"/>
            <a:ext cx="6096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I$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0F62D1E-B46E-4288-AD29-036EBB856196}"/>
              </a:ext>
            </a:extLst>
          </p:cNvPr>
          <p:cNvSpPr/>
          <p:nvPr/>
        </p:nvSpPr>
        <p:spPr>
          <a:xfrm>
            <a:off x="417513" y="2884488"/>
            <a:ext cx="1143000" cy="5334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           L2 $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1BECC5E-7835-4D0C-A80A-FDCC027DCDBF}"/>
              </a:ext>
            </a:extLst>
          </p:cNvPr>
          <p:cNvSpPr/>
          <p:nvPr/>
        </p:nvSpPr>
        <p:spPr>
          <a:xfrm>
            <a:off x="874713" y="2884488"/>
            <a:ext cx="1524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30AFC43-8848-4A46-A6B7-1098DC3CDE37}"/>
              </a:ext>
            </a:extLst>
          </p:cNvPr>
          <p:cNvSpPr/>
          <p:nvPr/>
        </p:nvSpPr>
        <p:spPr>
          <a:xfrm>
            <a:off x="341313" y="1741488"/>
            <a:ext cx="1295400" cy="17526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EC5AEC4-E1D3-4EB5-B670-542B043665F9}"/>
              </a:ext>
            </a:extLst>
          </p:cNvPr>
          <p:cNvSpPr/>
          <p:nvPr/>
        </p:nvSpPr>
        <p:spPr>
          <a:xfrm>
            <a:off x="1865313" y="1817688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Core 1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5BED178-9F9A-4E21-BE3F-56428272D69D}"/>
              </a:ext>
            </a:extLst>
          </p:cNvPr>
          <p:cNvSpPr/>
          <p:nvPr/>
        </p:nvSpPr>
        <p:spPr>
          <a:xfrm>
            <a:off x="1865313" y="2351088"/>
            <a:ext cx="533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D$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7140C76-6D5A-4692-9910-66974AE32DA1}"/>
              </a:ext>
            </a:extLst>
          </p:cNvPr>
          <p:cNvSpPr/>
          <p:nvPr/>
        </p:nvSpPr>
        <p:spPr>
          <a:xfrm>
            <a:off x="2398713" y="2351088"/>
            <a:ext cx="6096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I$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E57E8C3-A869-4B08-A08D-2E1FC07FC6C6}"/>
              </a:ext>
            </a:extLst>
          </p:cNvPr>
          <p:cNvSpPr/>
          <p:nvPr/>
        </p:nvSpPr>
        <p:spPr>
          <a:xfrm>
            <a:off x="1865313" y="2884488"/>
            <a:ext cx="1143000" cy="5334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           L2 $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608D5CB-EEA7-4F27-AACD-D8DBBF0A9070}"/>
              </a:ext>
            </a:extLst>
          </p:cNvPr>
          <p:cNvSpPr/>
          <p:nvPr/>
        </p:nvSpPr>
        <p:spPr>
          <a:xfrm>
            <a:off x="2322513" y="2884488"/>
            <a:ext cx="1524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51D599B-5775-4904-8247-357F5D9A28BA}"/>
              </a:ext>
            </a:extLst>
          </p:cNvPr>
          <p:cNvSpPr/>
          <p:nvPr/>
        </p:nvSpPr>
        <p:spPr>
          <a:xfrm>
            <a:off x="1789113" y="1741488"/>
            <a:ext cx="1295400" cy="17526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3B09DC2-5903-40A2-A085-E16349BE638C}"/>
              </a:ext>
            </a:extLst>
          </p:cNvPr>
          <p:cNvSpPr/>
          <p:nvPr/>
        </p:nvSpPr>
        <p:spPr>
          <a:xfrm>
            <a:off x="3313113" y="1817688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Core 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ED519B8-671C-4D57-935E-97EAC45814EB}"/>
              </a:ext>
            </a:extLst>
          </p:cNvPr>
          <p:cNvSpPr/>
          <p:nvPr/>
        </p:nvSpPr>
        <p:spPr>
          <a:xfrm>
            <a:off x="3313113" y="2351088"/>
            <a:ext cx="533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D$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D42E6A3-FA86-465A-B5C9-3347CA5D12EA}"/>
              </a:ext>
            </a:extLst>
          </p:cNvPr>
          <p:cNvSpPr/>
          <p:nvPr/>
        </p:nvSpPr>
        <p:spPr>
          <a:xfrm>
            <a:off x="3846513" y="2351088"/>
            <a:ext cx="6096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I$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43AA498-572C-46B1-AB43-6501C6207182}"/>
              </a:ext>
            </a:extLst>
          </p:cNvPr>
          <p:cNvSpPr/>
          <p:nvPr/>
        </p:nvSpPr>
        <p:spPr>
          <a:xfrm>
            <a:off x="3313113" y="2884488"/>
            <a:ext cx="1143000" cy="5334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           L2 $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DEB1C3B-BB51-4216-A0E1-25FC6A0E498F}"/>
              </a:ext>
            </a:extLst>
          </p:cNvPr>
          <p:cNvSpPr/>
          <p:nvPr/>
        </p:nvSpPr>
        <p:spPr>
          <a:xfrm>
            <a:off x="3770313" y="2884488"/>
            <a:ext cx="1524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BDC84DA-BB0C-43DD-858B-39B078E82182}"/>
              </a:ext>
            </a:extLst>
          </p:cNvPr>
          <p:cNvSpPr/>
          <p:nvPr/>
        </p:nvSpPr>
        <p:spPr>
          <a:xfrm>
            <a:off x="3236913" y="1741488"/>
            <a:ext cx="1295400" cy="17526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0DEEC1E-4E04-4080-B5DB-A51F61E96F30}"/>
              </a:ext>
            </a:extLst>
          </p:cNvPr>
          <p:cNvSpPr/>
          <p:nvPr/>
        </p:nvSpPr>
        <p:spPr>
          <a:xfrm>
            <a:off x="4760913" y="1817688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Core 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053A15E-0675-4C89-9C9E-4D3CD44809E9}"/>
              </a:ext>
            </a:extLst>
          </p:cNvPr>
          <p:cNvSpPr/>
          <p:nvPr/>
        </p:nvSpPr>
        <p:spPr>
          <a:xfrm>
            <a:off x="4760913" y="2351088"/>
            <a:ext cx="533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D$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35BE4B2-2E9E-4246-8800-B30270B44E56}"/>
              </a:ext>
            </a:extLst>
          </p:cNvPr>
          <p:cNvSpPr/>
          <p:nvPr/>
        </p:nvSpPr>
        <p:spPr>
          <a:xfrm>
            <a:off x="5294313" y="2351088"/>
            <a:ext cx="6096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I$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A79E764-D801-45CA-9C39-9289F6296A98}"/>
              </a:ext>
            </a:extLst>
          </p:cNvPr>
          <p:cNvSpPr/>
          <p:nvPr/>
        </p:nvSpPr>
        <p:spPr>
          <a:xfrm>
            <a:off x="4760913" y="2884488"/>
            <a:ext cx="1143000" cy="5334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           L2 $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66C607C-720B-41D4-96C6-687B5B7821DF}"/>
              </a:ext>
            </a:extLst>
          </p:cNvPr>
          <p:cNvSpPr/>
          <p:nvPr/>
        </p:nvSpPr>
        <p:spPr>
          <a:xfrm>
            <a:off x="5218113" y="2884488"/>
            <a:ext cx="1524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2CAB790-031D-4003-8901-1C49E7EB5B32}"/>
              </a:ext>
            </a:extLst>
          </p:cNvPr>
          <p:cNvSpPr/>
          <p:nvPr/>
        </p:nvSpPr>
        <p:spPr>
          <a:xfrm>
            <a:off x="4684713" y="1741488"/>
            <a:ext cx="1295400" cy="17526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462BBC0-D37F-40B1-8A05-16E384735036}"/>
              </a:ext>
            </a:extLst>
          </p:cNvPr>
          <p:cNvSpPr/>
          <p:nvPr/>
        </p:nvSpPr>
        <p:spPr>
          <a:xfrm>
            <a:off x="417513" y="3722688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Core 4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AC9EC92-FCD9-40A7-888D-0C9EEDA87C50}"/>
              </a:ext>
            </a:extLst>
          </p:cNvPr>
          <p:cNvSpPr/>
          <p:nvPr/>
        </p:nvSpPr>
        <p:spPr>
          <a:xfrm>
            <a:off x="417513" y="4256088"/>
            <a:ext cx="533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D$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3DCB334-487D-425C-8860-3748DE86917C}"/>
              </a:ext>
            </a:extLst>
          </p:cNvPr>
          <p:cNvSpPr/>
          <p:nvPr/>
        </p:nvSpPr>
        <p:spPr>
          <a:xfrm>
            <a:off x="950913" y="4256088"/>
            <a:ext cx="6096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I$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FEAD8B0-7D5E-473E-B15E-C15AB6F762D4}"/>
              </a:ext>
            </a:extLst>
          </p:cNvPr>
          <p:cNvSpPr/>
          <p:nvPr/>
        </p:nvSpPr>
        <p:spPr>
          <a:xfrm>
            <a:off x="417513" y="4789488"/>
            <a:ext cx="1143000" cy="5334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           L2 $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D136666-1A28-46B4-8F14-9FF7B852052F}"/>
              </a:ext>
            </a:extLst>
          </p:cNvPr>
          <p:cNvSpPr/>
          <p:nvPr/>
        </p:nvSpPr>
        <p:spPr>
          <a:xfrm>
            <a:off x="874713" y="4789488"/>
            <a:ext cx="1524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E14B80F-CB65-41CF-8852-C82D77D87881}"/>
              </a:ext>
            </a:extLst>
          </p:cNvPr>
          <p:cNvSpPr/>
          <p:nvPr/>
        </p:nvSpPr>
        <p:spPr>
          <a:xfrm>
            <a:off x="341313" y="3646488"/>
            <a:ext cx="1295400" cy="17526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2F887F9-DEC0-4A58-B496-B37F2BBF3AA8}"/>
              </a:ext>
            </a:extLst>
          </p:cNvPr>
          <p:cNvSpPr/>
          <p:nvPr/>
        </p:nvSpPr>
        <p:spPr>
          <a:xfrm>
            <a:off x="1865313" y="3722688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Core 5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89772CC-F071-41AD-B476-E8094CA4B128}"/>
              </a:ext>
            </a:extLst>
          </p:cNvPr>
          <p:cNvSpPr/>
          <p:nvPr/>
        </p:nvSpPr>
        <p:spPr>
          <a:xfrm>
            <a:off x="1865313" y="4256088"/>
            <a:ext cx="533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D$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2C808D-22E6-4F6F-A12C-30E6F0C71C2B}"/>
              </a:ext>
            </a:extLst>
          </p:cNvPr>
          <p:cNvSpPr/>
          <p:nvPr/>
        </p:nvSpPr>
        <p:spPr>
          <a:xfrm>
            <a:off x="2398713" y="4256088"/>
            <a:ext cx="6096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I$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8E6EFE6-53CF-4271-8DF4-59279CAF381E}"/>
              </a:ext>
            </a:extLst>
          </p:cNvPr>
          <p:cNvSpPr/>
          <p:nvPr/>
        </p:nvSpPr>
        <p:spPr>
          <a:xfrm>
            <a:off x="1865313" y="4789488"/>
            <a:ext cx="1143000" cy="5334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           L2 $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A43813A-C9C2-436A-8587-C0A05778977E}"/>
              </a:ext>
            </a:extLst>
          </p:cNvPr>
          <p:cNvSpPr/>
          <p:nvPr/>
        </p:nvSpPr>
        <p:spPr>
          <a:xfrm>
            <a:off x="2322513" y="4789488"/>
            <a:ext cx="1524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790D42B-EAA9-4899-9FA7-29E392EAC7CF}"/>
              </a:ext>
            </a:extLst>
          </p:cNvPr>
          <p:cNvSpPr/>
          <p:nvPr/>
        </p:nvSpPr>
        <p:spPr>
          <a:xfrm>
            <a:off x="1789113" y="3646488"/>
            <a:ext cx="1295400" cy="17526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A9AD13D-A045-4AB6-A389-6067A89AC714}"/>
              </a:ext>
            </a:extLst>
          </p:cNvPr>
          <p:cNvSpPr/>
          <p:nvPr/>
        </p:nvSpPr>
        <p:spPr>
          <a:xfrm>
            <a:off x="3313113" y="3722688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Core 6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3D83652-7235-4662-BAC8-2266D2BC2307}"/>
              </a:ext>
            </a:extLst>
          </p:cNvPr>
          <p:cNvSpPr/>
          <p:nvPr/>
        </p:nvSpPr>
        <p:spPr>
          <a:xfrm>
            <a:off x="3314700" y="4256088"/>
            <a:ext cx="533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D$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2A37DE4-E31F-4A01-BCEF-5FA0DB3384EC}"/>
              </a:ext>
            </a:extLst>
          </p:cNvPr>
          <p:cNvSpPr/>
          <p:nvPr/>
        </p:nvSpPr>
        <p:spPr>
          <a:xfrm>
            <a:off x="3846513" y="4256088"/>
            <a:ext cx="6096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I$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8ACADEF-8DA6-4838-95EE-77A81555FAF2}"/>
              </a:ext>
            </a:extLst>
          </p:cNvPr>
          <p:cNvSpPr/>
          <p:nvPr/>
        </p:nvSpPr>
        <p:spPr>
          <a:xfrm>
            <a:off x="3313113" y="4789488"/>
            <a:ext cx="1143000" cy="5334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           L2 $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9CDFB7D-8886-4C34-A11B-A31C7A72E0D4}"/>
              </a:ext>
            </a:extLst>
          </p:cNvPr>
          <p:cNvSpPr/>
          <p:nvPr/>
        </p:nvSpPr>
        <p:spPr>
          <a:xfrm>
            <a:off x="3770313" y="4789488"/>
            <a:ext cx="1524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3F31B5C-FD36-4798-8F14-78CCD6CF4C0C}"/>
              </a:ext>
            </a:extLst>
          </p:cNvPr>
          <p:cNvSpPr/>
          <p:nvPr/>
        </p:nvSpPr>
        <p:spPr>
          <a:xfrm>
            <a:off x="3236913" y="3646488"/>
            <a:ext cx="1295400" cy="17526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7DBAB1D-9434-4588-9F26-2888401FE9DC}"/>
              </a:ext>
            </a:extLst>
          </p:cNvPr>
          <p:cNvSpPr/>
          <p:nvPr/>
        </p:nvSpPr>
        <p:spPr>
          <a:xfrm>
            <a:off x="4760913" y="3722688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Core 7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83CB5D1-13E3-48CF-93F5-6B5E5891F020}"/>
              </a:ext>
            </a:extLst>
          </p:cNvPr>
          <p:cNvSpPr/>
          <p:nvPr/>
        </p:nvSpPr>
        <p:spPr>
          <a:xfrm>
            <a:off x="4760913" y="4256088"/>
            <a:ext cx="533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D$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A95D54A-AE79-4361-889D-365CC5E63A65}"/>
              </a:ext>
            </a:extLst>
          </p:cNvPr>
          <p:cNvSpPr/>
          <p:nvPr/>
        </p:nvSpPr>
        <p:spPr>
          <a:xfrm>
            <a:off x="5294313" y="4256088"/>
            <a:ext cx="6096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L1</a:t>
            </a:r>
          </a:p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I$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852ED74-E3B0-436E-9DC4-5AD6B9687383}"/>
              </a:ext>
            </a:extLst>
          </p:cNvPr>
          <p:cNvSpPr/>
          <p:nvPr/>
        </p:nvSpPr>
        <p:spPr>
          <a:xfrm>
            <a:off x="4760913" y="4789488"/>
            <a:ext cx="1143000" cy="5334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           L2 $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BF8D70F-7CC9-4288-9915-563D02E24EA9}"/>
              </a:ext>
            </a:extLst>
          </p:cNvPr>
          <p:cNvSpPr/>
          <p:nvPr/>
        </p:nvSpPr>
        <p:spPr>
          <a:xfrm>
            <a:off x="5218113" y="4789488"/>
            <a:ext cx="1524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F613E17-19BF-4080-B36E-F8FB01FCF909}"/>
              </a:ext>
            </a:extLst>
          </p:cNvPr>
          <p:cNvSpPr/>
          <p:nvPr/>
        </p:nvSpPr>
        <p:spPr>
          <a:xfrm>
            <a:off x="4684713" y="3646488"/>
            <a:ext cx="1295400" cy="17526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latin typeface="Calibri" pitchFamily="34" charset="0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20AB0C96-5962-42AF-9690-6216A5BD4E82}"/>
              </a:ext>
            </a:extLst>
          </p:cNvPr>
          <p:cNvCxnSpPr/>
          <p:nvPr/>
        </p:nvCxnSpPr>
        <p:spPr>
          <a:xfrm rot="5400000" flipH="1" flipV="1">
            <a:off x="-343693" y="4255294"/>
            <a:ext cx="2590800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6B639F61-2238-450D-A404-CD7F0A84644F}"/>
              </a:ext>
            </a:extLst>
          </p:cNvPr>
          <p:cNvCxnSpPr/>
          <p:nvPr/>
        </p:nvCxnSpPr>
        <p:spPr>
          <a:xfrm rot="5400000" flipH="1" flipV="1">
            <a:off x="1104107" y="4255294"/>
            <a:ext cx="2590800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6E8AAA9-CDF2-4AD7-9BA0-689164200256}"/>
              </a:ext>
            </a:extLst>
          </p:cNvPr>
          <p:cNvCxnSpPr/>
          <p:nvPr/>
        </p:nvCxnSpPr>
        <p:spPr>
          <a:xfrm rot="5400000" flipH="1" flipV="1">
            <a:off x="2551907" y="4255294"/>
            <a:ext cx="2590800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7099FEC-9AC4-4049-A0C6-F2409361EFDF}"/>
              </a:ext>
            </a:extLst>
          </p:cNvPr>
          <p:cNvCxnSpPr/>
          <p:nvPr/>
        </p:nvCxnSpPr>
        <p:spPr>
          <a:xfrm rot="5400000" flipH="1" flipV="1">
            <a:off x="3999707" y="4255294"/>
            <a:ext cx="2590800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4B888EA2-B9B1-4AC0-8E22-832B79E06B59}"/>
              </a:ext>
            </a:extLst>
          </p:cNvPr>
          <p:cNvCxnSpPr/>
          <p:nvPr/>
        </p:nvCxnSpPr>
        <p:spPr>
          <a:xfrm rot="10800000">
            <a:off x="950913" y="2960688"/>
            <a:ext cx="4341812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59522C08-1A88-45CF-975B-99D62333201F}"/>
              </a:ext>
            </a:extLst>
          </p:cNvPr>
          <p:cNvCxnSpPr/>
          <p:nvPr/>
        </p:nvCxnSpPr>
        <p:spPr>
          <a:xfrm rot="10800000">
            <a:off x="950913" y="4865688"/>
            <a:ext cx="4341812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AFAB0D3-471F-4E66-817B-24C4179C48F7}"/>
              </a:ext>
            </a:extLst>
          </p:cNvPr>
          <p:cNvSpPr/>
          <p:nvPr/>
        </p:nvSpPr>
        <p:spPr>
          <a:xfrm>
            <a:off x="417513" y="5551488"/>
            <a:ext cx="54864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Memory Controller for off-chip access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9AF091E8-68AB-4847-8524-22E54301C553}"/>
              </a:ext>
            </a:extLst>
          </p:cNvPr>
          <p:cNvCxnSpPr/>
          <p:nvPr/>
        </p:nvCxnSpPr>
        <p:spPr>
          <a:xfrm rot="10800000">
            <a:off x="5980113" y="1970088"/>
            <a:ext cx="4572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394" name="TextBox 113">
            <a:extLst>
              <a:ext uri="{FF2B5EF4-FFF2-40B4-BE49-F238E27FC236}">
                <a16:creationId xmlns:a16="http://schemas.microsoft.com/office/drawing/2014/main" id="{51DB58CC-A15C-47FB-AC5E-72BF9D891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13" y="1512888"/>
            <a:ext cx="24780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A single tile composed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of a core, L1 caches, 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a bank (slice) of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shared L2 cache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D41F2FE0-F249-4EE1-A017-370FA859B40E}"/>
              </a:ext>
            </a:extLst>
          </p:cNvPr>
          <p:cNvCxnSpPr/>
          <p:nvPr/>
        </p:nvCxnSpPr>
        <p:spPr>
          <a:xfrm rot="10800000">
            <a:off x="5370513" y="4865688"/>
            <a:ext cx="10668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396" name="TextBox 116">
            <a:extLst>
              <a:ext uri="{FF2B5EF4-FFF2-40B4-BE49-F238E27FC236}">
                <a16:creationId xmlns:a16="http://schemas.microsoft.com/office/drawing/2014/main" id="{58E34540-4D7D-4A12-A08B-14BFCC8E5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8713" y="3951288"/>
            <a:ext cx="2738437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The cache controller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forwards address requests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 to the appropriate L2 bank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and handles coherence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operations</a:t>
            </a:r>
          </a:p>
        </p:txBody>
      </p:sp>
      <p:sp>
        <p:nvSpPr>
          <p:cNvPr id="14397" name="Text Box 2">
            <a:extLst>
              <a:ext uri="{FF2B5EF4-FFF2-40B4-BE49-F238E27FC236}">
                <a16:creationId xmlns:a16="http://schemas.microsoft.com/office/drawing/2014/main" id="{EE917592-FD75-49BF-8A71-38E97F14E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59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Shared NUCA Cache</a:t>
            </a:r>
          </a:p>
        </p:txBody>
      </p:sp>
      <p:sp>
        <p:nvSpPr>
          <p:cNvPr id="14398" name="Line 3">
            <a:extLst>
              <a:ext uri="{FF2B5EF4-FFF2-40B4-BE49-F238E27FC236}">
                <a16:creationId xmlns:a16="http://schemas.microsoft.com/office/drawing/2014/main" id="{C6387673-FCCF-4A3F-93A3-076E0826B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id="{CCD3BC0C-269E-4E72-82AB-F07F53212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5E9762-A90C-4278-948B-C52D461177B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AD99434C-D8FA-4E46-9C76-909D4A12A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ECE0213-D8E7-4843-9001-16C715871C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7962875-D7AD-4519-B137-FF0870A0C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46874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Processes deal with virtual memory – they have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illusion that a very large address space is available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There is only a limited amount of physical memory that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shared by all processes – a process places part of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virtual memory in this physical memory and the rest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stored on disk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Thanks to locality, disk access is likely to be uncommon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ensures that one process cannot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memory of a different process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id="{CCD3BC0C-269E-4E72-82AB-F07F53212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5E9762-A90C-4278-948B-C52D461177B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26947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1B824838-2F3B-4D5C-8F97-567265CD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DB3864-5B6D-4B91-BAEB-029E149889F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0121E27C-225A-4713-B06F-9BDD3D058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454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 Translation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90BF7289-9852-4B10-ADE1-3259CD34A1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F7874D3-EB2D-4406-B805-FA77B066C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72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virtual and physical memory are broken up into pages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D2944F81-4DB0-4CBA-A89B-67FA11769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895600"/>
            <a:ext cx="3124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0F607E67-1690-4855-AC93-CFFD63046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86000"/>
            <a:ext cx="14519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8KB page size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9E318FE5-3B8B-434E-96A9-B40978290D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352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7A608A9D-A719-489E-A4B9-269F87020D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352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1FBFD8EA-0183-416C-9220-D1C456099CCE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3528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48637C24-9ED5-4EE3-9C03-B2D0A57B75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3352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B9330F22-C4A7-4B2F-B079-3AFA75966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581400"/>
            <a:ext cx="12310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offset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1A1FBB62-1777-4F32-88B5-1ACE05049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615" y="3581400"/>
            <a:ext cx="12920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DBBD0609-F196-4D85-A37F-11B7AC78EE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343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CA945DE5-C3CD-4416-9501-153FC3B253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60198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9C891975-BA91-4644-9681-C7CF1C239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77" y="4191000"/>
            <a:ext cx="19396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Translated to phys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number</a:t>
            </a:r>
          </a:p>
        </p:txBody>
      </p:sp>
      <p:sp>
        <p:nvSpPr>
          <p:cNvPr id="22545" name="Rectangle 19">
            <a:extLst>
              <a:ext uri="{FF2B5EF4-FFF2-40B4-BE49-F238E27FC236}">
                <a16:creationId xmlns:a16="http://schemas.microsoft.com/office/drawing/2014/main" id="{5F20E745-3A8E-4FBF-B18B-E9C3C9C90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2057400" cy="2362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6" name="Text Box 21">
            <a:extLst>
              <a:ext uri="{FF2B5EF4-FFF2-40B4-BE49-F238E27FC236}">
                <a16:creationId xmlns:a16="http://schemas.microsoft.com/office/drawing/2014/main" id="{2982C1E9-3EF4-4DF9-8ED3-9BA04F03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6019800"/>
            <a:ext cx="1769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memory</a:t>
            </a:r>
          </a:p>
        </p:txBody>
      </p:sp>
      <p:sp>
        <p:nvSpPr>
          <p:cNvPr id="22547" name="Text Box 22">
            <a:extLst>
              <a:ext uri="{FF2B5EF4-FFF2-40B4-BE49-F238E27FC236}">
                <a16:creationId xmlns:a16="http://schemas.microsoft.com/office/drawing/2014/main" id="{D13FF51E-9057-46B5-B2EE-CA0008A93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352800"/>
            <a:ext cx="4187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  <p:sp>
        <p:nvSpPr>
          <p:cNvPr id="22548" name="Rectangle 5">
            <a:extLst>
              <a:ext uri="{FF2B5EF4-FFF2-40B4-BE49-F238E27FC236}">
                <a16:creationId xmlns:a16="http://schemas.microsoft.com/office/drawing/2014/main" id="{51AEC460-050A-41D4-8680-9AF3BE495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876800"/>
            <a:ext cx="3124200" cy="457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address</a:t>
            </a:r>
          </a:p>
        </p:txBody>
      </p:sp>
      <p:sp>
        <p:nvSpPr>
          <p:cNvPr id="22549" name="Line 8">
            <a:extLst>
              <a:ext uri="{FF2B5EF4-FFF2-40B4-BE49-F238E27FC236}">
                <a16:creationId xmlns:a16="http://schemas.microsoft.com/office/drawing/2014/main" id="{4E03A415-54ED-4C46-985E-A0B40B1FBD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0" name="Line 9">
            <a:extLst>
              <a:ext uri="{FF2B5EF4-FFF2-40B4-BE49-F238E27FC236}">
                <a16:creationId xmlns:a16="http://schemas.microsoft.com/office/drawing/2014/main" id="{B49825D8-5D91-4587-9D06-D02634EF5D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1" name="Line 10">
            <a:extLst>
              <a:ext uri="{FF2B5EF4-FFF2-40B4-BE49-F238E27FC236}">
                <a16:creationId xmlns:a16="http://schemas.microsoft.com/office/drawing/2014/main" id="{4B723B2F-FB31-4BAC-B94B-741BFD8465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334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2" name="Line 11">
            <a:extLst>
              <a:ext uri="{FF2B5EF4-FFF2-40B4-BE49-F238E27FC236}">
                <a16:creationId xmlns:a16="http://schemas.microsoft.com/office/drawing/2014/main" id="{79926358-03E6-4591-92D5-6CC7DAB8C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533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3" name="Text Box 12">
            <a:extLst>
              <a:ext uri="{FF2B5EF4-FFF2-40B4-BE49-F238E27FC236}">
                <a16:creationId xmlns:a16="http://schemas.microsoft.com/office/drawing/2014/main" id="{58EB9E55-B1CB-4503-AA21-EDE639EE3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562600"/>
            <a:ext cx="12310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offset</a:t>
            </a:r>
          </a:p>
        </p:txBody>
      </p:sp>
      <p:sp>
        <p:nvSpPr>
          <p:cNvPr id="22554" name="Text Box 13">
            <a:extLst>
              <a:ext uri="{FF2B5EF4-FFF2-40B4-BE49-F238E27FC236}">
                <a16:creationId xmlns:a16="http://schemas.microsoft.com/office/drawing/2014/main" id="{C390B114-0301-4A20-AF02-DAA5864F8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839" y="5562600"/>
            <a:ext cx="143597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</a:p>
        </p:txBody>
      </p:sp>
      <p:sp>
        <p:nvSpPr>
          <p:cNvPr id="22555" name="Text Box 22">
            <a:extLst>
              <a:ext uri="{FF2B5EF4-FFF2-40B4-BE49-F238E27FC236}">
                <a16:creationId xmlns:a16="http://schemas.microsoft.com/office/drawing/2014/main" id="{B1078EC7-CDB0-485A-8D08-9CB30B132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334000"/>
            <a:ext cx="4187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  <p:sp>
        <p:nvSpPr>
          <p:cNvPr id="22556" name="Line 15">
            <a:extLst>
              <a:ext uri="{FF2B5EF4-FFF2-40B4-BE49-F238E27FC236}">
                <a16:creationId xmlns:a16="http://schemas.microsoft.com/office/drawing/2014/main" id="{51F956C7-29DA-4ACB-A524-C0A40B4ADD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7" name="Line 17">
            <a:extLst>
              <a:ext uri="{FF2B5EF4-FFF2-40B4-BE49-F238E27FC236}">
                <a16:creationId xmlns:a16="http://schemas.microsoft.com/office/drawing/2014/main" id="{26375B50-6558-4343-907C-C00E803778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206BEC9-8BEF-4EDC-9D63-16431E1A352C}"/>
              </a:ext>
            </a:extLst>
          </p:cNvPr>
          <p:cNvSpPr/>
          <p:nvPr/>
        </p:nvSpPr>
        <p:spPr>
          <a:xfrm>
            <a:off x="7239000" y="5410200"/>
            <a:ext cx="7620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9" name="Line 17">
            <a:extLst>
              <a:ext uri="{FF2B5EF4-FFF2-40B4-BE49-F238E27FC236}">
                <a16:creationId xmlns:a16="http://schemas.microsoft.com/office/drawing/2014/main" id="{9553AEF7-D741-46BB-808A-1FA569E104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6388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D398EB7C-39D2-4E6A-8F09-DDC8EC6CB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599148-0DF4-4063-A7FF-424DD70DBE9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0A43DC14-906C-440E-854D-A52B2BA53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929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Cache Misses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74138978-7A53-4EDD-AABA-8ACEB1317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E33EF63-4887-427C-BD6A-B6436B18F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7049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moving from a fully-associative to a direct-mapped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Sidenote: can a fully-associative cache have more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than a direct-mapped cache of the same size? </a:t>
            </a:r>
          </a:p>
        </p:txBody>
      </p:sp>
    </p:spTree>
    <p:extLst>
      <p:ext uri="{BB962C8B-B14F-4D97-AF65-F5344CB8AC3E}">
        <p14:creationId xmlns:p14="http://schemas.microsoft.com/office/powerpoint/2010/main" val="368902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>
            <a:extLst>
              <a:ext uri="{FF2B5EF4-FFF2-40B4-BE49-F238E27FC236}">
                <a16:creationId xmlns:a16="http://schemas.microsoft.com/office/drawing/2014/main" id="{89FE2083-4A9C-45D1-9472-C8A47A122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F97966-68F5-418C-889C-45720FFF057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FE7A6CB9-0B8B-49F6-9430-06966864C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1954013B-37C5-4FF4-9D06-6E1E7AF66B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1F21457F-3CDC-4133-8B29-AFB3B46D0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6763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Assume a large shared LLC that is tiled and distributed on the chip.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Assume 16 tiles.  Assume an OS page size of 8KB.  The entire LLC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has a size of 32 MB, uses 64-byte blocks, and is 8-way set-associative.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Which of the 40 physical address bits are used to specify the tile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Provide an example page number that is assigned to tile 0.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83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A533095D-73EC-4383-8696-07D14B3BE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42E3E8-73F8-4DF0-A311-5A2C48D216A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26F09E63-3328-437A-9501-2F7E1D2CC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0AB0CE1-4004-43F0-B263-51F91007C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7C32613F-CC7A-423C-8DA1-4497EDBAF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6763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Assume a large shared LLC that is tiled and distributed on the chip.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Assume 16 tiles.  Assume an OS page size of 8KB.  The entire LLC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has a size of 32 MB, uses 64-byte blocks, and is 8-way set-associative.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Which of the 40 physical address bits are used to specify the tile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Provide an example page number that is assigned to tile 0.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The cache has 64K sets, i.e., 6 block offset bits, 16 index bits, and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18 tag bits.  The address also has a 13-bit page offset, and 27 page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number bits.  Nine bits (bits 14-22) are used for the page number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the index bits.  Any four of those bits can be used to designate the tile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number, say, bits 19-22.  An example page number assigned to tile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is   xxx…xxx0000xxx…xxx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bit 22   19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3C2F610-4851-4F43-A388-86B6D3071C86}"/>
              </a:ext>
            </a:extLst>
          </p:cNvPr>
          <p:cNvSpPr/>
          <p:nvPr/>
        </p:nvSpPr>
        <p:spPr>
          <a:xfrm>
            <a:off x="1295400" y="3276600"/>
            <a:ext cx="1981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     Tag     23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349948-0989-4B5F-888B-F11CE2AA624A}"/>
              </a:ext>
            </a:extLst>
          </p:cNvPr>
          <p:cNvSpPr/>
          <p:nvPr/>
        </p:nvSpPr>
        <p:spPr>
          <a:xfrm>
            <a:off x="3352800" y="3276600"/>
            <a:ext cx="1981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     Index     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2DD738-3E89-473A-A03A-F5159B23E6E0}"/>
              </a:ext>
            </a:extLst>
          </p:cNvPr>
          <p:cNvSpPr/>
          <p:nvPr/>
        </p:nvSpPr>
        <p:spPr>
          <a:xfrm>
            <a:off x="5410200" y="3276600"/>
            <a:ext cx="1981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    Offset    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426B3C-C5FD-48A8-BE18-91494A79EAF1}"/>
              </a:ext>
            </a:extLst>
          </p:cNvPr>
          <p:cNvSpPr/>
          <p:nvPr/>
        </p:nvSpPr>
        <p:spPr>
          <a:xfrm>
            <a:off x="1295400" y="3810000"/>
            <a:ext cx="30480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     Page number     14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DD9CA0-BFA5-409E-97B0-5386FFFCC6C7}"/>
              </a:ext>
            </a:extLst>
          </p:cNvPr>
          <p:cNvSpPr/>
          <p:nvPr/>
        </p:nvSpPr>
        <p:spPr>
          <a:xfrm>
            <a:off x="4379913" y="3810000"/>
            <a:ext cx="3011487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       Page offset        1 </a:t>
            </a:r>
          </a:p>
        </p:txBody>
      </p:sp>
    </p:spTree>
    <p:extLst>
      <p:ext uri="{BB962C8B-B14F-4D97-AF65-F5344CB8AC3E}">
        <p14:creationId xmlns:p14="http://schemas.microsoft.com/office/powerpoint/2010/main" val="4110267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>
            <a:extLst>
              <a:ext uri="{FF2B5EF4-FFF2-40B4-BE49-F238E27FC236}">
                <a16:creationId xmlns:a16="http://schemas.microsoft.com/office/drawing/2014/main" id="{7CCE0C29-89B4-46B0-B919-9B95944E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300076-B808-4BF0-822E-ECD76BF8CA8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2B29144-7A4F-4BA3-8F62-0D46C5289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144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 Properties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EE174D10-28BD-4555-9444-C205F5F87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782B89B8-AEB3-4931-BC9D-0016B42DA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3456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virtual memory page can be placed anywhere in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(fully-associative)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Replacement is usually LRU (since the miss penalty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huge, we can invest some effort to minimize misses)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page table (indexed by virtual page number) is used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translating virtual to physical page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memory-disk hierarchy can be either inclusive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exclusive and the write policy is writeback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>
            <a:extLst>
              <a:ext uri="{FF2B5EF4-FFF2-40B4-BE49-F238E27FC236}">
                <a16:creationId xmlns:a16="http://schemas.microsoft.com/office/drawing/2014/main" id="{387DB287-FC8F-4205-AC94-DA19556C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8AD2E6-B7DF-45B1-85A2-6F74EAEACD4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>
            <a:extLst>
              <a:ext uri="{FF2B5EF4-FFF2-40B4-BE49-F238E27FC236}">
                <a16:creationId xmlns:a16="http://schemas.microsoft.com/office/drawing/2014/main" id="{D1F199A0-9E28-4DA0-8BF4-BAEC431F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98BB91-78A9-4711-9C0B-AC4CD3F1201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EC6C72C1-4D4F-4ECA-AE9F-1A16F3977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71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Cache Basics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196A09FD-9BA6-4E4D-AC80-8FB45EAAC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1E9C3768-BBE8-4FA7-AD4D-687980F24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85" y="1304351"/>
            <a:ext cx="815511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L1 caches are split as instruction and data; L2 and L3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are unified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L1/L2 hierarchy can be inclusive, exclusive,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non-inclusive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On a write, you can do write-allocate or write-no-allocate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On a write, you can do writeback or write-through;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write-back reduces traffic, write-through simplifies coherence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Reads get higher priority; writes are usually buffered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L1 does parallel tag/data access; L2/L3 does serial tag/data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>
            <a:extLst>
              <a:ext uri="{FF2B5EF4-FFF2-40B4-BE49-F238E27FC236}">
                <a16:creationId xmlns:a16="http://schemas.microsoft.com/office/drawing/2014/main" id="{D60B3673-F02C-4367-99A2-93F74F5B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0BC89B-3C6B-4FA7-BB06-6DB7886184C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05E32A9-209D-4401-BDE0-F60EF82E0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246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Tolerating Miss Penalty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61F937C5-B56C-4EEE-A82C-F8E39C761D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BEF8A80A-BDBD-4384-9BB7-0DD960000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983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 of order execution: can do other useful work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waiting for the miss – can have multiple cache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cache controller has to keep track of multiple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outstanding misses (non-blocking cache)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and software prefetching into prefetch buffers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– aggressive prefetching can increase contention for buses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>
            <a:extLst>
              <a:ext uri="{FF2B5EF4-FFF2-40B4-BE49-F238E27FC236}">
                <a16:creationId xmlns:a16="http://schemas.microsoft.com/office/drawing/2014/main" id="{2E9A1A40-09D5-4643-9D16-DB80E8A5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3B00FD-0406-4C47-B27E-C600869EF63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A2107CAD-2735-454A-898C-30DE0787B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201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Reducing Miss Rate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B131DAFE-9525-499C-8ED2-A0A459365E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2761D561-3E6B-422C-8F4C-E8067F9D8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822911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Large block size – reduces compulsory misses, reduces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 penalty in case of spatial locality – increases traffic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between different levels, space waste, and conflict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Large cache – reduces capacity/conflict misses –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 penalty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High associativity – reduces conflict misses – rule of thumb: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2-way cache of capacity N/2 has the same miss rate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1-way cache of capacity N – more energy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>
            <a:extLst>
              <a:ext uri="{FF2B5EF4-FFF2-40B4-BE49-F238E27FC236}">
                <a16:creationId xmlns:a16="http://schemas.microsoft.com/office/drawing/2014/main" id="{DD589C7F-5B64-42D0-809E-F2A28F2F6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ACE8DE-5B8B-42B1-BD68-649607FA5A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9A5B1B8B-48FD-458C-AA4B-683AB9CBC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401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Techniques to Reduce Cache Misses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4F61D60F-E2EA-4E01-872A-A6D4A64E99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FC9E94D1-F03D-43CD-9345-CAD8F2078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4852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Victim caches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replacement policies – pseudo-LRU, NRU, DRRIP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insertion, promotion, victim selection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Prefetching, cache compression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>
            <a:extLst>
              <a:ext uri="{FF2B5EF4-FFF2-40B4-BE49-F238E27FC236}">
                <a16:creationId xmlns:a16="http://schemas.microsoft.com/office/drawing/2014/main" id="{9E5B7A6C-C5DE-4B99-B111-443062B7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B164B-C70F-4BA6-8CC8-C89DFE7DA00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B0E29655-3099-4900-955D-ADBF72368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090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Caches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53B23F4E-F59B-4CA8-94A0-96D867DC9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9AF4EF86-D86F-4CF7-8F64-4534CCBE8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7807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direct-mapped cache suffers from misses because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multiple pieces of data map to the same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processor often tries to access data that it recently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discarded – all discards are placed in a small victim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(4 or 8 entries) – the victim cache is checked before going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Can be viewed as additional associativity for a few sets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tend to have the most conflicts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>
            <a:extLst>
              <a:ext uri="{FF2B5EF4-FFF2-40B4-BE49-F238E27FC236}">
                <a16:creationId xmlns:a16="http://schemas.microsoft.com/office/drawing/2014/main" id="{D00EB08F-7F8A-4E11-93EE-FE3EED0F6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8DF8BF-4581-4D88-B19D-E70C5191CF6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06E4674-CF2B-4B1D-A76B-95C093760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048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Replacement Policies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4A0B4D72-17F9-411E-8DE8-87421A3FB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2394F213-B429-4D90-8CC9-DE7C4731F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71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Pseudo-LRU: maintain a tree and keep track of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side of the tree was touched more recently; simple bit 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NRU: every block in a set has a bit; the bit is made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when the block is touched; if all are zero, make all one;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 block with bit set to 1 is evicted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>
            <a:extLst>
              <a:ext uri="{FF2B5EF4-FFF2-40B4-BE49-F238E27FC236}">
                <a16:creationId xmlns:a16="http://schemas.microsoft.com/office/drawing/2014/main" id="{FAA8C7C6-5D2A-40C7-92BA-6D7C7545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7FDA2E-39C9-46B9-8E36-81CB168160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02358273-0D6C-4F76-B973-7D67E44EE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71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Prefetching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54678E8D-C341-4FB3-A3C9-3DF9FD509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745ADC7B-899C-4F72-B3BF-870D79745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076" y="1371600"/>
            <a:ext cx="773384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prefetching can be employed for any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cache levels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It can introduce cache pollution – prefetched data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often placed in a separate prefetch buffer to avoid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pollution – this buffer must be looked up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with the cache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Aggressive prefetching increases “coverage”, but leads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a reduction in “accuracy”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wasted memory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Prefetches must be timely: they must be issued sufficiently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advance to hide the latency, but not too early (to avoid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pollution and eviction before use)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44274</TotalTime>
  <Words>1587</Words>
  <Application>Microsoft Office PowerPoint</Application>
  <PresentationFormat>On-screen Show (4:3)</PresentationFormat>
  <Paragraphs>351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280</cp:revision>
  <dcterms:created xsi:type="dcterms:W3CDTF">2002-09-20T18:19:18Z</dcterms:created>
  <dcterms:modified xsi:type="dcterms:W3CDTF">2022-10-31T01:40:55Z</dcterms:modified>
</cp:coreProperties>
</file>