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363" r:id="rId5"/>
    <p:sldId id="488" r:id="rId6"/>
    <p:sldId id="489" r:id="rId7"/>
    <p:sldId id="523" r:id="rId8"/>
    <p:sldId id="524" r:id="rId9"/>
    <p:sldId id="490" r:id="rId10"/>
    <p:sldId id="491" r:id="rId11"/>
    <p:sldId id="492" r:id="rId12"/>
    <p:sldId id="493" r:id="rId13"/>
    <p:sldId id="494" r:id="rId14"/>
    <p:sldId id="503" r:id="rId15"/>
    <p:sldId id="504" r:id="rId16"/>
    <p:sldId id="512" r:id="rId17"/>
    <p:sldId id="505" r:id="rId18"/>
    <p:sldId id="506" r:id="rId19"/>
    <p:sldId id="507" r:id="rId20"/>
    <p:sldId id="508" r:id="rId21"/>
    <p:sldId id="509" r:id="rId22"/>
    <p:sldId id="510" r:id="rId23"/>
    <p:sldId id="522" r:id="rId24"/>
    <p:sldId id="511" r:id="rId25"/>
    <p:sldId id="499" r:id="rId26"/>
    <p:sldId id="521" r:id="rId27"/>
    <p:sldId id="500" r:id="rId28"/>
    <p:sldId id="501" r:id="rId29"/>
    <p:sldId id="439" r:id="rId3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5C183-5C9C-4CA5-A6CD-D407254EFFCB}" v="5" dt="2022-10-17T12:26:12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1966B30A-64B1-4CE1-9CF1-0E488F903A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6AEAF41-1701-4E2C-89CB-ACE3B140E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3879A94D-8258-434C-A4B6-27305EC8EC4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F161DFB-6704-47BB-B9E7-A1C4AD3254A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7AE6EB5-6107-43D7-B992-B750745BB4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A9A94A-40B4-4243-A0DA-63CE98555C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3BED69CB-A982-4E86-908E-CFC53CEAFF9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180560A-9E6C-4386-A8F0-032E4E6BBB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2441046-BADE-43FD-8A41-DE147E9CE1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6E16AF2-35F7-4157-B49C-1EC32B581D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F7EEFED-E685-4D8F-9FE0-D51CCE9BF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FF6BE3-3174-45D7-A6B1-795BAEDB60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1801570-B489-4724-8262-32490B9D0A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9DA2CC-D476-416A-BDD4-25E08A8EB47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4376568-ACB0-4829-8CB5-2194CDA9F6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76AEDE7-585A-45FC-AB90-B9033DFD3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BA91914-BFB4-4633-ABFC-F5BD78A43C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A9C580-2A87-4935-B228-45CCFB88CCC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65CAE41-DC2D-4634-94B4-2A64777B3B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C9117D80-DA9F-49B4-BB00-97F985A49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035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9C4CF1B6-8596-4D97-BCD5-27E488DA24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E97540-EF55-4822-AC69-D5DB3794F47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D7720289-1F1E-4B13-AD24-829B6F1857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56589E0-078E-49B0-97E8-9CDD629CA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BDC3FAE-53EF-4AA8-9012-823F16A135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5C5EE7-118E-4904-9197-C8313C74E6E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E372046-EB54-4DDD-81C8-E0E8EA476A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C029A02-9532-4029-921D-3E3A1EC1D2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E7E0109-F618-4195-9753-98201A9958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53C644-8335-42ED-8FF0-13556B2E9C0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1ECB960-35ED-497F-B002-45D8F17B47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36B3E9A-0638-498E-94FD-849287EC7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1BF10C4-467C-4063-B83C-14F6FF5A57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0E2E08-B892-49FE-AB93-7BD9E321B18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F95526A-4274-4395-BD28-0C26B1CF25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CEC6262-BB93-4B1C-8CE8-8C6D62089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C8D2BE77-CE89-4931-B8FA-D67AEF9B07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B546DA-A746-474E-B1EC-A1FEC9D3538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8637FEC-3B70-4989-8069-E225F7AA9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2D10ED7-F707-4881-93EE-3703FE681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726D581-20C0-4E2D-81FC-9B2A84C90E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2AD3E0-DDA7-4700-B62B-5C930F368D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59B5E90D-93B7-4D34-949E-44F2AC1817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52BD603-AD2B-4ACF-A8AF-396A41588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E8369F15-0124-4421-B0D9-1BC5FEC476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50F2ED6-6D6B-4953-B576-7B2FFAE5803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483BAC74-D38B-47BD-BAEA-C4B4624FF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B73A807-C62A-4EEE-A2B9-AF74786B6A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FD31E587-E2EE-4DD6-85E9-7383ECD066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8EA551-E59D-425D-B439-A6424FEF2BE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375F1960-75A4-4571-915A-5EB1318612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BAA3FCF4-D9AD-4CC2-8242-F28D4B697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AB53D8B1-10E2-4582-BC79-5E1337ED91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EA5523-B6C1-42BE-AC4D-C002F47F712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CD86C61-26A6-4526-8268-EF7C694588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8003C29-F46C-4821-940A-992B3857C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B2DA0D4-3C7A-432C-A8E9-A9E5793724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559C71A-2E17-4E15-BB52-E61F46204A9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E5ADCFC-9CF6-4502-9E5E-D5BC2915DA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0DF3B9-8073-4122-BD2A-1C5CB87F9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C78D0162-882A-454C-AF49-BC8914264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E677344-5DDE-422B-A317-051D785CD07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7407114-DF5F-4D65-8515-3C7108D5C8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2E851FA7-D8E7-4C57-9D2A-550AF6301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C78D0162-882A-454C-AF49-BC8914264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E677344-5DDE-422B-A317-051D785CD07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7407114-DF5F-4D65-8515-3C7108D5C8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2E851FA7-D8E7-4C57-9D2A-550AF6301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58F39915-EB98-4F78-AF9C-627B0C845A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1BE4C6B-5A24-4317-BCA0-560B9C19D31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C7D56BD-6B93-4678-9D9C-CC4A94D6A2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07FC7A5-8692-4EA4-BC05-FDCF61991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58F39915-EB98-4F78-AF9C-627B0C845A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1BE4C6B-5A24-4317-BCA0-560B9C19D31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C7D56BD-6B93-4678-9D9C-CC4A94D6A2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07FC7A5-8692-4EA4-BC05-FDCF61991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5507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904C8F0A-DCED-4638-98BF-0D18DC1E73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A4E344-1CD4-4243-9291-6142F27C767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C1730DBC-096E-4069-9A0A-59FA6A6A09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C24ED6E-E642-4848-8FF7-ADA2CFD66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70F3186-5342-4A58-AC6C-2104DE7631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77BCD9-8819-4BCB-8311-78B73A5C97D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DAB2CDA-8045-49A7-903F-F6707B33E8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3FD2B87-5BF5-44E9-A8C1-E5419F1A6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DE4F82-9222-469A-A4D5-01E0BE2DE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1EC53F-167E-47C5-8B4F-75D6E31CCE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4E1D25B-75C5-4D27-A696-974EE4709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E5EFAE5-C7E7-4559-B119-55F13F1B5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55C6E2F-D60C-4B2C-AAF2-6FBCCA80BA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C636616-F30D-4633-AAB1-6B42B7D0659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1159D03-5D93-4C66-9FBD-343CA325BF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6B56566-7AC8-41FC-8DB5-7218A645C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4375A28C-B65B-4247-B36C-B802A83321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07D3B2C-6D77-4553-9352-524E5906099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08D159E-2138-449E-8DDC-EDA9E31FE2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2F22E0-1EBF-41DC-889C-B9A7BFC48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6A0E6E0F-AE13-4D76-9965-2EEAF10461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01929EB-802E-4000-899E-6CD04841F85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FF933B6-A71E-4F4E-B52C-90DB637227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1D0C7C7C-37A7-41A5-87A8-B7E7B3029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77968085-9A80-4FEE-A816-E76B53044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7FC9D6-89EC-4F67-B3E2-8D3573CD26B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8E3A711-98B7-4E13-8755-27B475449F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6108EB9-5F1B-45AF-936A-4D4F8CD99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BC59499D-9904-4C21-A425-3E69AC4A85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E8BD8D-1837-4948-8741-488AD97FDE5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1B7F01D0-A023-47CC-9929-752A639FBE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1E21FB-8699-46DA-BE1E-555EB12CB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C97FBB4B-080C-4B76-88D6-747F656F93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5F6E42-3A4C-4994-8748-4CE782C93B6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DA3571BF-DC96-46F2-B9F7-CF9BB0FDB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D632E7E-9F6F-4948-873F-760FDB7ECF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5959C8A-DE74-4E6D-AE1C-FF82B2013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2ABB6D-1959-4840-9EED-53490A2F28F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C2AD402D-BB92-4740-A6C6-E571BC0B8F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145C669-13B1-4AAB-B091-729036AC7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90016F-6F6E-4A63-93C6-247AA35315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1C6C43-726F-40B7-871B-7635916ACE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A8BF2E-233C-4330-980E-5B26193D7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C860A-A320-439F-BB89-E5ED9776B5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84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229F27-67D7-4DCA-938C-3E24DB6AF9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4C01F3-6E98-4E91-A494-445C4E5B24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91D5C6-BAC1-4B3A-8B06-B249E223EB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3D2CF-0033-4F48-8D91-C2B43B007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61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34217A-AE6E-4C45-BBD6-009CDC103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2E0C2-A3AB-404D-BC76-95E33715A7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FCD5FE-53BC-45AB-BDBB-4572835E9A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12B4A-B858-42CC-95B1-E360D81AE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1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CCB85E-BEC2-4239-9BDD-0154B37D2A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0FC770-EF5B-4848-B83F-F4B4920B5A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71CB6-5F4A-41E2-96B5-56E00BFFE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E6067-47F9-4BF4-9A5A-F0C9E25B9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59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469FD4-2B1E-40BC-AF78-A60C8EA1C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A4402F-5A77-4653-B82E-965BC6ABA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C476F0-A168-470D-B1A1-7E50FFFE2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5F852-2B67-4CD4-9721-84417C6D5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01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5F461C-ADD4-49A7-AC80-8D02F81F57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4DBBF8-DE41-47A7-B762-5DC143C3E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C0A0C3-C2F1-4C11-8D8A-FEB1AD6A5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DCF9EF-C7BC-4261-8730-2C6F22166E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9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F2E7E2-276F-4682-A319-BD781AA73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03E91F6-A054-4CDB-ADB5-9F28CF09E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9ECBAA-A838-425D-86FB-693A87586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A2E79-46F8-4B7C-BC99-5C00A393C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18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018D50-2449-4C7E-8A07-A31F80EE17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85FC46-8D9A-45BD-A459-157DB1B0FE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79E3E7-82BB-4AEE-AB4D-965438A03D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A2596-0FD0-4220-B55D-0911445B81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14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A4B0FD-328B-4343-9946-8FC25510BF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95DECD-ABB2-4789-8CCD-99689FC3B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B7D606-75AB-4699-AA78-06320A69B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F05E6-F5D2-4D84-B9C0-FC33C3CF92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6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1CBBB2-6D9F-40FD-B2FE-C6BC4C2002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DE0541-6EE3-40E4-868A-A610B51C35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A470BE-5138-4D71-9076-AA75D7C43A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D7434-C6BF-4EC4-A54D-6179D5E90D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0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D4F906-E377-49C0-9434-17AC3C0A51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B8ED97-EA80-481D-B753-96FE83B1C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CC114F-E7A3-41C1-B3AF-4EAB5DD1CE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4D5EC-ADF3-46AD-BB0F-E7CEDBB6F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32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435B2D-639E-43E2-BBDC-D97793F6C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E7CC9E-3073-4F07-8FC7-468684A89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54BA1F4-DC95-4222-9F3B-98F4204C86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BF2D252-C4C2-41B4-AFE4-B2529C85E3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9C6D12A-C18D-46F8-AA53-E4C16F7C5E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678ADB4-9CBB-4A09-80D7-6BA9ECD7EC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BE401A29-658D-4CEB-B4D4-2491DB22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7CEBB6-AAF8-4B99-967A-F5112AD9B44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689C0E32-3E18-49C9-B3E9-A050309B5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342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Out-of-order Processors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61AE818-F48C-4E96-BE11-58878CDB31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A136245E-B5CE-41B1-B639-151245735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51" y="1524000"/>
            <a:ext cx="76809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out of order processor design details and examples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>
            <a:extLst>
              <a:ext uri="{FF2B5EF4-FFF2-40B4-BE49-F238E27FC236}">
                <a16:creationId xmlns:a16="http://schemas.microsoft.com/office/drawing/2014/main" id="{631999D8-B155-469C-9631-899D497A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43B591-5703-40BD-8528-D76CDBFF8D9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FF7D99B-D79C-4B92-B51B-E45DB80A0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80548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Alpha 21264 Out-of-Order Implementation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44835C75-75E3-4065-8496-751BF9852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3" name="Rectangle 4">
            <a:extLst>
              <a:ext uri="{FF2B5EF4-FFF2-40B4-BE49-F238E27FC236}">
                <a16:creationId xmlns:a16="http://schemas.microsoft.com/office/drawing/2014/main" id="{27E12837-81DA-4B0D-B1C9-FABA9FBBD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43014" name="Rectangle 5">
            <a:extLst>
              <a:ext uri="{FF2B5EF4-FFF2-40B4-BE49-F238E27FC236}">
                <a16:creationId xmlns:a16="http://schemas.microsoft.com/office/drawing/2014/main" id="{59EF5F7A-F07E-47B2-8139-01221F28B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5" name="Text Box 6">
            <a:extLst>
              <a:ext uri="{FF2B5EF4-FFF2-40B4-BE49-F238E27FC236}">
                <a16:creationId xmlns:a16="http://schemas.microsoft.com/office/drawing/2014/main" id="{230686AF-41A2-4DB1-96A0-751041F79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43016" name="Line 7">
            <a:extLst>
              <a:ext uri="{FF2B5EF4-FFF2-40B4-BE49-F238E27FC236}">
                <a16:creationId xmlns:a16="http://schemas.microsoft.com/office/drawing/2014/main" id="{89430FD8-85D9-48D4-8E21-425FC9B84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7" name="Rectangle 8">
            <a:extLst>
              <a:ext uri="{FF2B5EF4-FFF2-40B4-BE49-F238E27FC236}">
                <a16:creationId xmlns:a16="http://schemas.microsoft.com/office/drawing/2014/main" id="{7BFA9DC8-47BC-4B21-8917-91E9A7FDE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43018" name="Line 9">
            <a:extLst>
              <a:ext uri="{FF2B5EF4-FFF2-40B4-BE49-F238E27FC236}">
                <a16:creationId xmlns:a16="http://schemas.microsoft.com/office/drawing/2014/main" id="{26AE6822-A88A-484B-811F-476EDFC5D0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9" name="Rectangle 10">
            <a:extLst>
              <a:ext uri="{FF2B5EF4-FFF2-40B4-BE49-F238E27FC236}">
                <a16:creationId xmlns:a16="http://schemas.microsoft.com/office/drawing/2014/main" id="{F35E3D6A-6C5F-486A-AB96-A1B90A177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43020" name="Text Box 11">
            <a:extLst>
              <a:ext uri="{FF2B5EF4-FFF2-40B4-BE49-F238E27FC236}">
                <a16:creationId xmlns:a16="http://schemas.microsoft.com/office/drawing/2014/main" id="{0972A01D-7C5C-4E15-AA9C-C42AAB1B4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219200"/>
            <a:ext cx="21597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43021" name="Rectangle 12">
            <a:extLst>
              <a:ext uri="{FF2B5EF4-FFF2-40B4-BE49-F238E27FC236}">
                <a16:creationId xmlns:a16="http://schemas.microsoft.com/office/drawing/2014/main" id="{B28FA934-23E9-465C-8BE3-5CFE516DD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267200"/>
            <a:ext cx="18288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P33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P1+P2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P34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P33+P3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P34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P35  P33+P34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P36  P35+P34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22" name="Text Box 13">
            <a:extLst>
              <a:ext uri="{FF2B5EF4-FFF2-40B4-BE49-F238E27FC236}">
                <a16:creationId xmlns:a16="http://schemas.microsoft.com/office/drawing/2014/main" id="{F86D9608-57F3-4379-BCA9-14AA3E443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0"/>
            <a:ext cx="17525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43023" name="Line 14">
            <a:extLst>
              <a:ext uri="{FF2B5EF4-FFF2-40B4-BE49-F238E27FC236}">
                <a16:creationId xmlns:a16="http://schemas.microsoft.com/office/drawing/2014/main" id="{BA2F8ED3-ED54-4970-AB24-D46A071EF7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33528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24" name="Line 15">
            <a:extLst>
              <a:ext uri="{FF2B5EF4-FFF2-40B4-BE49-F238E27FC236}">
                <a16:creationId xmlns:a16="http://schemas.microsoft.com/office/drawing/2014/main" id="{0C6E789B-3C23-4616-94B3-6B877069EC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25" name="Rectangle 16">
            <a:extLst>
              <a:ext uri="{FF2B5EF4-FFF2-40B4-BE49-F238E27FC236}">
                <a16:creationId xmlns:a16="http://schemas.microsoft.com/office/drawing/2014/main" id="{86533A10-A7F5-48D0-9894-2B206A9D5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3434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43026" name="Rectangle 17">
            <a:extLst>
              <a:ext uri="{FF2B5EF4-FFF2-40B4-BE49-F238E27FC236}">
                <a16:creationId xmlns:a16="http://schemas.microsoft.com/office/drawing/2014/main" id="{67A69D84-EA27-4791-9257-0AF7A427A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43027" name="Rectangle 18">
            <a:extLst>
              <a:ext uri="{FF2B5EF4-FFF2-40B4-BE49-F238E27FC236}">
                <a16:creationId xmlns:a16="http://schemas.microsoft.com/office/drawing/2014/main" id="{2216D8EB-3856-43E5-A45A-EF2C785E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3434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43028" name="Rectangle 19">
            <a:extLst>
              <a:ext uri="{FF2B5EF4-FFF2-40B4-BE49-F238E27FC236}">
                <a16:creationId xmlns:a16="http://schemas.microsoft.com/office/drawing/2014/main" id="{45ACEC84-2E8B-40BE-B10C-6E7B6595A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P1-P64</a:t>
            </a:r>
          </a:p>
        </p:txBody>
      </p:sp>
      <p:sp>
        <p:nvSpPr>
          <p:cNvPr id="43029" name="Line 20">
            <a:extLst>
              <a:ext uri="{FF2B5EF4-FFF2-40B4-BE49-F238E27FC236}">
                <a16:creationId xmlns:a16="http://schemas.microsoft.com/office/drawing/2014/main" id="{A289BEE1-8F9A-4552-BEA2-3741B2FD22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495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0" name="Line 21">
            <a:extLst>
              <a:ext uri="{FF2B5EF4-FFF2-40B4-BE49-F238E27FC236}">
                <a16:creationId xmlns:a16="http://schemas.microsoft.com/office/drawing/2014/main" id="{2655A07D-5BE7-4941-98D9-F755D2E6E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1" name="Line 22">
            <a:extLst>
              <a:ext uri="{FF2B5EF4-FFF2-40B4-BE49-F238E27FC236}">
                <a16:creationId xmlns:a16="http://schemas.microsoft.com/office/drawing/2014/main" id="{68369C1B-85EA-4AB9-9A97-FEC0583C6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2" name="Text Box 23">
            <a:extLst>
              <a:ext uri="{FF2B5EF4-FFF2-40B4-BE49-F238E27FC236}">
                <a16:creationId xmlns:a16="http://schemas.microsoft.com/office/drawing/2014/main" id="{D808DEA4-9D8C-4DBB-B322-93F549D95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5105400"/>
            <a:ext cx="183813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regfile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43033" name="Rectangle 24">
            <a:extLst>
              <a:ext uri="{FF2B5EF4-FFF2-40B4-BE49-F238E27FC236}">
                <a16:creationId xmlns:a16="http://schemas.microsoft.com/office/drawing/2014/main" id="{D13B42A3-50DD-43AB-929B-593173818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724400"/>
            <a:ext cx="1371600" cy="1219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Speculative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Map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P36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R2P34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4" name="Line 25">
            <a:extLst>
              <a:ext uri="{FF2B5EF4-FFF2-40B4-BE49-F238E27FC236}">
                <a16:creationId xmlns:a16="http://schemas.microsoft.com/office/drawing/2014/main" id="{B1632B89-327A-437A-A2C1-67CD7E44B6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362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5" name="Rectangle 24">
            <a:extLst>
              <a:ext uri="{FF2B5EF4-FFF2-40B4-BE49-F238E27FC236}">
                <a16:creationId xmlns:a16="http://schemas.microsoft.com/office/drawing/2014/main" id="{DF25FE85-9CD1-442C-BF6A-6FBE66903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600200"/>
            <a:ext cx="1371600" cy="1219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Committed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Map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P1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R2P2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6" name="Line 25">
            <a:extLst>
              <a:ext uri="{FF2B5EF4-FFF2-40B4-BE49-F238E27FC236}">
                <a16:creationId xmlns:a16="http://schemas.microsoft.com/office/drawing/2014/main" id="{C52522C5-BF61-432B-8D07-A1C720E3E3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495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88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05EFE53A-456C-455F-9312-01747729E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C5F377-12F3-48B6-9F2B-4A337F48A35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8120F5D-F2C0-4AD0-9D02-6C803CF7A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253726F9-3BEE-45F4-9A60-FDA0EFD7B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30E8D306-9EAE-4D66-BF83-494BEA949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9878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Show the renamed version of the following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Assume that you have 36 physical registers and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architected registers.  When does each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leave the IQ?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R2+R3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R1+R5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 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R4 + R5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R4  R1 + R7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R6 + R8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R4  R3 + 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R5 + R9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3E64A47B-8A62-4BFE-BA29-5217CBFB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5E779D-6BFB-4CF0-8313-285B7BD1902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30ED0785-6116-47B3-80C9-87B7CA53B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7F36BA1C-FF8C-4C5C-9AA9-A520DF367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30A2D52-AFE3-4132-9EE0-02BF223E3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9878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Show the renamed version of the following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Assume that you have 36 physical registers and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architected registers.  When does each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leave the IQ?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R2+R3             P33  P2+P3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R1+R5             P34  P33+P5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 R1                   BEQZ P34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R4 + R5           P35  P4+P5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R4  R1 + R7           P36  P35+P7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R6 + R8           P1    P6+P8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R4  R3 + R1           P33  P3+P1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R5 + R9           P34  P5+P9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>
            <a:extLst>
              <a:ext uri="{FF2B5EF4-FFF2-40B4-BE49-F238E27FC236}">
                <a16:creationId xmlns:a16="http://schemas.microsoft.com/office/drawing/2014/main" id="{422E48A1-E949-4B6B-9581-EFE1D48D8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85FFAD-499E-4E77-94CC-7E4A8A4E6B6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C02E487E-6FF1-4A68-B531-F71BF517A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002EAAC-BA9C-48A9-831E-4FBBC7036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96F9229-2CA3-4C7D-8C5B-F4E4BD17A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9878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Show the renamed version of the following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Assume that you have 36 physical registers and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architected registers.  When does each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leave the IQ?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R2+R3             P33  P2+P3            cycle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R1+R5             P34  P33+P5                i+1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 R1                   BEQZ P34                          i+2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R4 + R5           P35  P4+P5  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R4  R1 + R7           P36  P35+P7                 i+1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R6 + R8           P1    P6+P8                    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R4  R3 + R1           P33  P3+P1                   j+1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R5 + R9           P34  P5+P9                   j+2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Width is assumed to be 4.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 depends on the #stages between issue and commit.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>
            <a:extLst>
              <a:ext uri="{FF2B5EF4-FFF2-40B4-BE49-F238E27FC236}">
                <a16:creationId xmlns:a16="http://schemas.microsoft.com/office/drawing/2014/main" id="{76F45D23-9EFB-45CE-A4AE-518932756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40861E-D3F3-4F9A-8613-682E651BA91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CD39A8CA-F5C0-4B3C-929F-AF0A912ED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06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OOO 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AF8D8353-8569-4218-BF9F-93AE5CEAA6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8C9A1A-409B-4807-B1C4-77408E1163FF}"/>
              </a:ext>
            </a:extLst>
          </p:cNvPr>
          <p:cNvSpPr/>
          <p:nvPr/>
        </p:nvSpPr>
        <p:spPr>
          <a:xfrm>
            <a:off x="762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37BA14-AA68-435D-86AE-B1F171005472}"/>
              </a:ext>
            </a:extLst>
          </p:cNvPr>
          <p:cNvSpPr/>
          <p:nvPr/>
        </p:nvSpPr>
        <p:spPr>
          <a:xfrm>
            <a:off x="1295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5B4671-B1F6-45BB-86DC-A373B84E10C0}"/>
              </a:ext>
            </a:extLst>
          </p:cNvPr>
          <p:cNvSpPr/>
          <p:nvPr/>
        </p:nvSpPr>
        <p:spPr>
          <a:xfrm>
            <a:off x="1828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E0BAEA-E0CC-41E7-8866-8BAAE5CAAB1A}"/>
              </a:ext>
            </a:extLst>
          </p:cNvPr>
          <p:cNvSpPr/>
          <p:nvPr/>
        </p:nvSpPr>
        <p:spPr>
          <a:xfrm>
            <a:off x="2362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F52865-B781-4B5E-BBE3-7ABD9593CDED}"/>
              </a:ext>
            </a:extLst>
          </p:cNvPr>
          <p:cNvSpPr/>
          <p:nvPr/>
        </p:nvSpPr>
        <p:spPr>
          <a:xfrm>
            <a:off x="2895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7D9C08-C962-4C60-919C-E6F25CB24D97}"/>
              </a:ext>
            </a:extLst>
          </p:cNvPr>
          <p:cNvSpPr/>
          <p:nvPr/>
        </p:nvSpPr>
        <p:spPr>
          <a:xfrm>
            <a:off x="4876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AA1A44-4DE6-445C-9997-D216BFD486A8}"/>
              </a:ext>
            </a:extLst>
          </p:cNvPr>
          <p:cNvSpPr/>
          <p:nvPr/>
        </p:nvSpPr>
        <p:spPr>
          <a:xfrm>
            <a:off x="5410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ECCE1A-DB89-4B47-A637-5B0BF6DF808D}"/>
              </a:ext>
            </a:extLst>
          </p:cNvPr>
          <p:cNvSpPr/>
          <p:nvPr/>
        </p:nvSpPr>
        <p:spPr>
          <a:xfrm>
            <a:off x="5943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6F5B04-C720-4A97-A5B0-06DE66E02BE8}"/>
              </a:ext>
            </a:extLst>
          </p:cNvPr>
          <p:cNvSpPr/>
          <p:nvPr/>
        </p:nvSpPr>
        <p:spPr>
          <a:xfrm>
            <a:off x="6477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E83957-5EB9-4BF1-8504-5B4A43C1BF37}"/>
              </a:ext>
            </a:extLst>
          </p:cNvPr>
          <p:cNvSpPr/>
          <p:nvPr/>
        </p:nvSpPr>
        <p:spPr>
          <a:xfrm>
            <a:off x="7010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831" name="Text Box 4">
            <a:extLst>
              <a:ext uri="{FF2B5EF4-FFF2-40B4-BE49-F238E27FC236}">
                <a16:creationId xmlns:a16="http://schemas.microsoft.com/office/drawing/2014/main" id="{A15F0F05-D61B-48C8-B160-18D0EF886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33800"/>
            <a:ext cx="779848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there are 36 physical registers and 32 logical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registers, and width is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Estimate the issue time, completion time, and commit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sample code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BE8DAE-E6A8-4C13-A912-61E1628B0384}"/>
              </a:ext>
            </a:extLst>
          </p:cNvPr>
          <p:cNvSpPr/>
          <p:nvPr/>
        </p:nvSpPr>
        <p:spPr>
          <a:xfrm>
            <a:off x="3581400" y="1371600"/>
            <a:ext cx="9906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IQ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>
            <a:extLst>
              <a:ext uri="{FF2B5EF4-FFF2-40B4-BE49-F238E27FC236}">
                <a16:creationId xmlns:a16="http://schemas.microsoft.com/office/drawing/2014/main" id="{7E204B20-D49A-4F63-BB4A-5F2C3515D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BAF82F-533B-4DAA-975B-F6A0A93D998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0936847F-F05C-43B4-BF0A-B0648172E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27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Assumptions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8D6156F2-C9D3-4D23-87C5-F8B7674A1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4A8DAD-848F-4530-98D8-7D663F98E7BC}"/>
              </a:ext>
            </a:extLst>
          </p:cNvPr>
          <p:cNvSpPr/>
          <p:nvPr/>
        </p:nvSpPr>
        <p:spPr>
          <a:xfrm>
            <a:off x="762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22607C-175F-4277-90E3-C380C73E2B9F}"/>
              </a:ext>
            </a:extLst>
          </p:cNvPr>
          <p:cNvSpPr/>
          <p:nvPr/>
        </p:nvSpPr>
        <p:spPr>
          <a:xfrm>
            <a:off x="1295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010760-4EC4-44F6-9C06-C83D23CFEF08}"/>
              </a:ext>
            </a:extLst>
          </p:cNvPr>
          <p:cNvSpPr/>
          <p:nvPr/>
        </p:nvSpPr>
        <p:spPr>
          <a:xfrm>
            <a:off x="1828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0B4FF1-D1F9-4EAC-B87D-C121F80E6AA7}"/>
              </a:ext>
            </a:extLst>
          </p:cNvPr>
          <p:cNvSpPr/>
          <p:nvPr/>
        </p:nvSpPr>
        <p:spPr>
          <a:xfrm>
            <a:off x="2362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955BF2-6C98-43C5-ADF8-E8168588ACDA}"/>
              </a:ext>
            </a:extLst>
          </p:cNvPr>
          <p:cNvSpPr/>
          <p:nvPr/>
        </p:nvSpPr>
        <p:spPr>
          <a:xfrm>
            <a:off x="2895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080147-F77B-4F5E-A10D-50F190234A83}"/>
              </a:ext>
            </a:extLst>
          </p:cNvPr>
          <p:cNvSpPr/>
          <p:nvPr/>
        </p:nvSpPr>
        <p:spPr>
          <a:xfrm>
            <a:off x="4876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6B16FA-CBEE-42C4-8707-C1AD35A64DF3}"/>
              </a:ext>
            </a:extLst>
          </p:cNvPr>
          <p:cNvSpPr/>
          <p:nvPr/>
        </p:nvSpPr>
        <p:spPr>
          <a:xfrm>
            <a:off x="5410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1E6F99-802B-4AC9-A9E6-EA652A59648D}"/>
              </a:ext>
            </a:extLst>
          </p:cNvPr>
          <p:cNvSpPr/>
          <p:nvPr/>
        </p:nvSpPr>
        <p:spPr>
          <a:xfrm>
            <a:off x="5943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26299A7-517E-4C45-85D3-66F4E83DA1D5}"/>
              </a:ext>
            </a:extLst>
          </p:cNvPr>
          <p:cNvSpPr/>
          <p:nvPr/>
        </p:nvSpPr>
        <p:spPr>
          <a:xfrm>
            <a:off x="6477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107283-F195-4FD1-99FF-A4CA371933ED}"/>
              </a:ext>
            </a:extLst>
          </p:cNvPr>
          <p:cNvSpPr/>
          <p:nvPr/>
        </p:nvSpPr>
        <p:spPr>
          <a:xfrm>
            <a:off x="7010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9" name="Text Box 4">
            <a:extLst>
              <a:ext uri="{FF2B5EF4-FFF2-40B4-BE49-F238E27FC236}">
                <a16:creationId xmlns:a16="http://schemas.microsoft.com/office/drawing/2014/main" id="{4ACB3D63-51F3-4E20-9A3E-00EE5DE5F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691394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Perfect branch prediction, instruction fetch, caches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dep has no stall;  LD  dep has one stall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placed in the IQ at the end of its 5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stage,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takes 5 more stages after leaving the IQ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take 6 more stages after leaving the IQ)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114D07E-C83F-4742-B901-7D9EE1E83866}"/>
              </a:ext>
            </a:extLst>
          </p:cNvPr>
          <p:cNvSpPr/>
          <p:nvPr/>
        </p:nvSpPr>
        <p:spPr>
          <a:xfrm>
            <a:off x="3581400" y="1371600"/>
            <a:ext cx="9906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IQ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44DDD8BC-B788-4744-BE8B-DD591BA2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4216E1-BBDA-4DCB-A912-C91F5912145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9DE78F70-8AFB-4EEE-876E-5186B3614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06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OOO Example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831E92F8-CDC9-4073-B255-6E2ABBC9C6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1682AA-3726-4F89-AF06-C2E4CE21C0FC}"/>
              </a:ext>
            </a:extLst>
          </p:cNvPr>
          <p:cNvSpPr/>
          <p:nvPr/>
        </p:nvSpPr>
        <p:spPr>
          <a:xfrm>
            <a:off x="762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53FEF2-9EB7-4518-B633-1B8DA0983D38}"/>
              </a:ext>
            </a:extLst>
          </p:cNvPr>
          <p:cNvSpPr/>
          <p:nvPr/>
        </p:nvSpPr>
        <p:spPr>
          <a:xfrm>
            <a:off x="1295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677124-A798-4AA7-AC68-3459C3DE4460}"/>
              </a:ext>
            </a:extLst>
          </p:cNvPr>
          <p:cNvSpPr/>
          <p:nvPr/>
        </p:nvSpPr>
        <p:spPr>
          <a:xfrm>
            <a:off x="1828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4C2AAC-13A9-46D5-BF9E-E4C64D2EFA69}"/>
              </a:ext>
            </a:extLst>
          </p:cNvPr>
          <p:cNvSpPr/>
          <p:nvPr/>
        </p:nvSpPr>
        <p:spPr>
          <a:xfrm>
            <a:off x="2362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294EDC-3C17-4358-9442-C1ABEB9F4A92}"/>
              </a:ext>
            </a:extLst>
          </p:cNvPr>
          <p:cNvSpPr/>
          <p:nvPr/>
        </p:nvSpPr>
        <p:spPr>
          <a:xfrm>
            <a:off x="2895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CD2E92-8025-44EE-8956-F23906D3F08E}"/>
              </a:ext>
            </a:extLst>
          </p:cNvPr>
          <p:cNvSpPr/>
          <p:nvPr/>
        </p:nvSpPr>
        <p:spPr>
          <a:xfrm>
            <a:off x="4876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199704-BFAF-4BAE-AEFA-EC322F7D5B8B}"/>
              </a:ext>
            </a:extLst>
          </p:cNvPr>
          <p:cNvSpPr/>
          <p:nvPr/>
        </p:nvSpPr>
        <p:spPr>
          <a:xfrm>
            <a:off x="5410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4708DF-31F6-4413-91CF-6D301F1CC9C7}"/>
              </a:ext>
            </a:extLst>
          </p:cNvPr>
          <p:cNvSpPr/>
          <p:nvPr/>
        </p:nvSpPr>
        <p:spPr>
          <a:xfrm>
            <a:off x="5943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033188-17F3-4027-8B77-1F2296F6364E}"/>
              </a:ext>
            </a:extLst>
          </p:cNvPr>
          <p:cNvSpPr/>
          <p:nvPr/>
        </p:nvSpPr>
        <p:spPr>
          <a:xfrm>
            <a:off x="6477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FC0FAF-D63B-421B-A38A-C07D55E9AFAC}"/>
              </a:ext>
            </a:extLst>
          </p:cNvPr>
          <p:cNvSpPr/>
          <p:nvPr/>
        </p:nvSpPr>
        <p:spPr>
          <a:xfrm>
            <a:off x="7010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927" name="Text Box 4">
            <a:extLst>
              <a:ext uri="{FF2B5EF4-FFF2-40B4-BE49-F238E27FC236}">
                <a16:creationId xmlns:a16="http://schemas.microsoft.com/office/drawing/2014/main" id="{D26A54EA-66BD-4FBF-B02A-4DA352315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52800"/>
            <a:ext cx="583114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code                         Renamed code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R2,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R2, 8(R1)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R2, R2,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      R1, (R3)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   R1, R1, R5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R1, 8(R2)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R1, R2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10C947-2F31-467A-8A0C-08BF29BAA6F4}"/>
              </a:ext>
            </a:extLst>
          </p:cNvPr>
          <p:cNvSpPr/>
          <p:nvPr/>
        </p:nvSpPr>
        <p:spPr>
          <a:xfrm>
            <a:off x="3581400" y="1371600"/>
            <a:ext cx="9906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IQ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>
            <a:extLst>
              <a:ext uri="{FF2B5EF4-FFF2-40B4-BE49-F238E27FC236}">
                <a16:creationId xmlns:a16="http://schemas.microsoft.com/office/drawing/2014/main" id="{89B4C295-4F99-4D36-AAF1-436AA7C0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EDFE30-FB8C-4986-93BF-07D69799B0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7FC1E3F0-AA11-432C-97AA-F43E3BEF6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06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OOO 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4000863-5067-44D8-8441-0D92BB986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7F6030-C851-4EEA-8925-97A3F28DB21F}"/>
              </a:ext>
            </a:extLst>
          </p:cNvPr>
          <p:cNvSpPr/>
          <p:nvPr/>
        </p:nvSpPr>
        <p:spPr>
          <a:xfrm>
            <a:off x="762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7B7537-290C-4E70-9A54-4F58AFDD5F5F}"/>
              </a:ext>
            </a:extLst>
          </p:cNvPr>
          <p:cNvSpPr/>
          <p:nvPr/>
        </p:nvSpPr>
        <p:spPr>
          <a:xfrm>
            <a:off x="1295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7F2417-1E46-4B43-AB28-F6FFFDC91D88}"/>
              </a:ext>
            </a:extLst>
          </p:cNvPr>
          <p:cNvSpPr/>
          <p:nvPr/>
        </p:nvSpPr>
        <p:spPr>
          <a:xfrm>
            <a:off x="1828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496782-D196-4686-8E7B-0504BD78F4FE}"/>
              </a:ext>
            </a:extLst>
          </p:cNvPr>
          <p:cNvSpPr/>
          <p:nvPr/>
        </p:nvSpPr>
        <p:spPr>
          <a:xfrm>
            <a:off x="2362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7E8853-EB24-4270-B30D-D2004C868D0B}"/>
              </a:ext>
            </a:extLst>
          </p:cNvPr>
          <p:cNvSpPr/>
          <p:nvPr/>
        </p:nvSpPr>
        <p:spPr>
          <a:xfrm>
            <a:off x="2895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26B31E-536F-4EE7-8FDD-B508FAC0BF67}"/>
              </a:ext>
            </a:extLst>
          </p:cNvPr>
          <p:cNvSpPr/>
          <p:nvPr/>
        </p:nvSpPr>
        <p:spPr>
          <a:xfrm>
            <a:off x="4876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BA3D38-8594-4B76-8107-87D57AFCDDA8}"/>
              </a:ext>
            </a:extLst>
          </p:cNvPr>
          <p:cNvSpPr/>
          <p:nvPr/>
        </p:nvSpPr>
        <p:spPr>
          <a:xfrm>
            <a:off x="5410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B68682-AC58-4362-8D15-FC16AFC167F8}"/>
              </a:ext>
            </a:extLst>
          </p:cNvPr>
          <p:cNvSpPr/>
          <p:nvPr/>
        </p:nvSpPr>
        <p:spPr>
          <a:xfrm>
            <a:off x="5943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08D231-7D51-45F5-A596-104A1AA8D3B9}"/>
              </a:ext>
            </a:extLst>
          </p:cNvPr>
          <p:cNvSpPr/>
          <p:nvPr/>
        </p:nvSpPr>
        <p:spPr>
          <a:xfrm>
            <a:off x="6477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282F8B-9EFB-4214-8A94-FB1210C3EE99}"/>
              </a:ext>
            </a:extLst>
          </p:cNvPr>
          <p:cNvSpPr/>
          <p:nvPr/>
        </p:nvSpPr>
        <p:spPr>
          <a:xfrm>
            <a:off x="7010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975" name="Text Box 4">
            <a:extLst>
              <a:ext uri="{FF2B5EF4-FFF2-40B4-BE49-F238E27FC236}">
                <a16:creationId xmlns:a16="http://schemas.microsoft.com/office/drawing/2014/main" id="{56C3470C-D27E-4E6B-9F39-B49CB1877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52800"/>
            <a:ext cx="599715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code                         Renamed code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R2, R3                       ADD  P33, P2, 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R2, 8(R1)                         LD     P34, 8(P33)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R2, R2, 8                         ADD  P35, P34,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      R1, (R3)                           ST      P33, (P3)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   R1, R1, R5                       SUB   P36, P33, P5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R1, 8(R2)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wait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R1, R2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0E80DB-B252-45A7-8DB4-37C509186C3C}"/>
              </a:ext>
            </a:extLst>
          </p:cNvPr>
          <p:cNvSpPr/>
          <p:nvPr/>
        </p:nvSpPr>
        <p:spPr>
          <a:xfrm>
            <a:off x="3581400" y="1371600"/>
            <a:ext cx="9906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IQ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>
            <a:extLst>
              <a:ext uri="{FF2B5EF4-FFF2-40B4-BE49-F238E27FC236}">
                <a16:creationId xmlns:a16="http://schemas.microsoft.com/office/drawing/2014/main" id="{6914232C-530B-47E7-A78C-3478DCB4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43C7C2-959D-4C6D-9BA4-9ABFE203CD5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14219E2-F095-42FF-9138-1089CE877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06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OOO 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8D5EE48B-684B-4C68-9415-30796DDBCE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9C59C6-979E-471C-98E9-D7E816AE1F3A}"/>
              </a:ext>
            </a:extLst>
          </p:cNvPr>
          <p:cNvSpPr/>
          <p:nvPr/>
        </p:nvSpPr>
        <p:spPr>
          <a:xfrm>
            <a:off x="762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63FEE0-7752-434D-97BC-44DAC92BB08B}"/>
              </a:ext>
            </a:extLst>
          </p:cNvPr>
          <p:cNvSpPr/>
          <p:nvPr/>
        </p:nvSpPr>
        <p:spPr>
          <a:xfrm>
            <a:off x="1295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28D100-5DAF-48CF-A8DC-D659AAE253CD}"/>
              </a:ext>
            </a:extLst>
          </p:cNvPr>
          <p:cNvSpPr/>
          <p:nvPr/>
        </p:nvSpPr>
        <p:spPr>
          <a:xfrm>
            <a:off x="1828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F95F13-99A0-41F9-904F-2BE0E46E9EAA}"/>
              </a:ext>
            </a:extLst>
          </p:cNvPr>
          <p:cNvSpPr/>
          <p:nvPr/>
        </p:nvSpPr>
        <p:spPr>
          <a:xfrm>
            <a:off x="2362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9AB454-6BC0-410E-952D-B0EB50E1402C}"/>
              </a:ext>
            </a:extLst>
          </p:cNvPr>
          <p:cNvSpPr/>
          <p:nvPr/>
        </p:nvSpPr>
        <p:spPr>
          <a:xfrm>
            <a:off x="2895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EE127A-ECD4-4C82-BB78-414BDBDDD0EA}"/>
              </a:ext>
            </a:extLst>
          </p:cNvPr>
          <p:cNvSpPr/>
          <p:nvPr/>
        </p:nvSpPr>
        <p:spPr>
          <a:xfrm>
            <a:off x="4876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A7FE76-F07A-4CD1-887A-D47FCED77540}"/>
              </a:ext>
            </a:extLst>
          </p:cNvPr>
          <p:cNvSpPr/>
          <p:nvPr/>
        </p:nvSpPr>
        <p:spPr>
          <a:xfrm>
            <a:off x="5410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BB4438-6485-45C5-A8F4-E28D1963CD84}"/>
              </a:ext>
            </a:extLst>
          </p:cNvPr>
          <p:cNvSpPr/>
          <p:nvPr/>
        </p:nvSpPr>
        <p:spPr>
          <a:xfrm>
            <a:off x="5943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2B9638-3DE3-40A5-8F94-92C8F2EE0F1D}"/>
              </a:ext>
            </a:extLst>
          </p:cNvPr>
          <p:cNvSpPr/>
          <p:nvPr/>
        </p:nvSpPr>
        <p:spPr>
          <a:xfrm>
            <a:off x="6477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DD9634-303A-4A8E-B135-D3EDFB79310B}"/>
              </a:ext>
            </a:extLst>
          </p:cNvPr>
          <p:cNvSpPr/>
          <p:nvPr/>
        </p:nvSpPr>
        <p:spPr>
          <a:xfrm>
            <a:off x="7010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3023" name="Text Box 4">
            <a:extLst>
              <a:ext uri="{FF2B5EF4-FFF2-40B4-BE49-F238E27FC236}">
                <a16:creationId xmlns:a16="http://schemas.microsoft.com/office/drawing/2014/main" id="{4F8E2C4F-FD62-4AB5-8A44-1129EB132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800482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code         Renamed code       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InQ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Comp Comm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R2, R3      ADD  P33, P2, 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R2, 8(R1)        LD     P34, 8(P33)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R2, R2, 8        ADD  P35, P34,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      R1, (R3)          ST      P33, (P3)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   R1, R1, R5      SUB   P36, P33, P5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R1, 8(R2)            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R1, R2                                         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5E2FD9-7CC9-44AC-B78A-37DC89EDE5BC}"/>
              </a:ext>
            </a:extLst>
          </p:cNvPr>
          <p:cNvSpPr/>
          <p:nvPr/>
        </p:nvSpPr>
        <p:spPr>
          <a:xfrm>
            <a:off x="3581400" y="1371600"/>
            <a:ext cx="9906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IQ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>
            <a:extLst>
              <a:ext uri="{FF2B5EF4-FFF2-40B4-BE49-F238E27FC236}">
                <a16:creationId xmlns:a16="http://schemas.microsoft.com/office/drawing/2014/main" id="{0E12E676-FA62-450B-8FC8-FCE80CAA2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88D9A4-0B12-4BEC-BC47-0A912602F6F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C84704B6-179F-46D9-A88A-5E76BFBC7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06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OOO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FA989905-FF2C-4A36-8304-903322C3C7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0A3150-DBF1-464E-B1A3-439DA3E5D898}"/>
              </a:ext>
            </a:extLst>
          </p:cNvPr>
          <p:cNvSpPr/>
          <p:nvPr/>
        </p:nvSpPr>
        <p:spPr>
          <a:xfrm>
            <a:off x="762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E3431B-97FE-4EAC-B759-D5E2A28B1085}"/>
              </a:ext>
            </a:extLst>
          </p:cNvPr>
          <p:cNvSpPr/>
          <p:nvPr/>
        </p:nvSpPr>
        <p:spPr>
          <a:xfrm>
            <a:off x="1295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119176-452E-4C6D-9DDB-1EB1B2AEC840}"/>
              </a:ext>
            </a:extLst>
          </p:cNvPr>
          <p:cNvSpPr/>
          <p:nvPr/>
        </p:nvSpPr>
        <p:spPr>
          <a:xfrm>
            <a:off x="1828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086778-5585-4202-80CC-E9D7E5548F12}"/>
              </a:ext>
            </a:extLst>
          </p:cNvPr>
          <p:cNvSpPr/>
          <p:nvPr/>
        </p:nvSpPr>
        <p:spPr>
          <a:xfrm>
            <a:off x="2362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7144FC-89F0-425E-9913-7EC9A4ABEB02}"/>
              </a:ext>
            </a:extLst>
          </p:cNvPr>
          <p:cNvSpPr/>
          <p:nvPr/>
        </p:nvSpPr>
        <p:spPr>
          <a:xfrm>
            <a:off x="2895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687B70-2CBA-4BE8-84B0-C1AC30E7625E}"/>
              </a:ext>
            </a:extLst>
          </p:cNvPr>
          <p:cNvSpPr/>
          <p:nvPr/>
        </p:nvSpPr>
        <p:spPr>
          <a:xfrm>
            <a:off x="4876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7A2883-D645-44F3-8B03-A59C6041D07E}"/>
              </a:ext>
            </a:extLst>
          </p:cNvPr>
          <p:cNvSpPr/>
          <p:nvPr/>
        </p:nvSpPr>
        <p:spPr>
          <a:xfrm>
            <a:off x="5410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9A00E8-0CF7-4895-8B12-2A3B7C127249}"/>
              </a:ext>
            </a:extLst>
          </p:cNvPr>
          <p:cNvSpPr/>
          <p:nvPr/>
        </p:nvSpPr>
        <p:spPr>
          <a:xfrm>
            <a:off x="5943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4986BA-7752-4214-A4AB-FF84DE2B4163}"/>
              </a:ext>
            </a:extLst>
          </p:cNvPr>
          <p:cNvSpPr/>
          <p:nvPr/>
        </p:nvSpPr>
        <p:spPr>
          <a:xfrm>
            <a:off x="6477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4DD662-0DF4-4A02-9228-9B7BFC6690EA}"/>
              </a:ext>
            </a:extLst>
          </p:cNvPr>
          <p:cNvSpPr/>
          <p:nvPr/>
        </p:nvSpPr>
        <p:spPr>
          <a:xfrm>
            <a:off x="7010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071" name="Text Box 4">
            <a:extLst>
              <a:ext uri="{FF2B5EF4-FFF2-40B4-BE49-F238E27FC236}">
                <a16:creationId xmlns:a16="http://schemas.microsoft.com/office/drawing/2014/main" id="{60F206CA-6A51-45C5-A865-1564F07C6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800482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code         Renamed code    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InQ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Comp Comm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R2, R3      ADD  P33, P2, P3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i+1   i+6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i+6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R2, 8(R1)        LD     P34, 8(P33)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i+2   i+8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i+8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R2, R2, 8        ADD  P35, P34, 8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i+4   i+9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i+9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      R1, (R3)          ST      P33, (P3)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i+2   i+8      i+9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   R1, R1, R5      SUB   P36, P33, P5     i+1  i+2   i+7      i+9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R1, 8(R2)            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R1, R2                                         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B3E7B9-B7FC-4F33-AEE1-4E0B2666E414}"/>
              </a:ext>
            </a:extLst>
          </p:cNvPr>
          <p:cNvSpPr/>
          <p:nvPr/>
        </p:nvSpPr>
        <p:spPr>
          <a:xfrm>
            <a:off x="3581400" y="1371600"/>
            <a:ext cx="9906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IQ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B529E036-2BE8-4551-9B52-AA4D564F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4B2086-A470-4CB2-BFC9-318BF5D1D46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8A7AC429-95E3-4E31-AE03-DC51E481D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D27E48D-D379-4790-949C-1B730BCBD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9" name="Rectangle 4">
            <a:extLst>
              <a:ext uri="{FF2B5EF4-FFF2-40B4-BE49-F238E27FC236}">
                <a16:creationId xmlns:a16="http://schemas.microsoft.com/office/drawing/2014/main" id="{D9878E07-96D6-431B-918B-BF9BA4B3A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26630" name="Rectangle 5">
            <a:extLst>
              <a:ext uri="{FF2B5EF4-FFF2-40B4-BE49-F238E27FC236}">
                <a16:creationId xmlns:a16="http://schemas.microsoft.com/office/drawing/2014/main" id="{86DA1E13-FF4D-49AF-B348-79D6FE7DA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006ABF00-B79E-484A-A84E-F5622A735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D7BF8565-C187-462D-8B19-C3630663C5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Rectangle 8">
            <a:extLst>
              <a:ext uri="{FF2B5EF4-FFF2-40B4-BE49-F238E27FC236}">
                <a16:creationId xmlns:a16="http://schemas.microsoft.com/office/drawing/2014/main" id="{DFB77C96-AC67-40A4-8871-8FC50CA33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26634" name="Line 9">
            <a:extLst>
              <a:ext uri="{FF2B5EF4-FFF2-40B4-BE49-F238E27FC236}">
                <a16:creationId xmlns:a16="http://schemas.microsoft.com/office/drawing/2014/main" id="{5ECB9B49-3E4A-4F38-8825-E63A801959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5" name="Rectangle 10">
            <a:extLst>
              <a:ext uri="{FF2B5EF4-FFF2-40B4-BE49-F238E27FC236}">
                <a16:creationId xmlns:a16="http://schemas.microsoft.com/office/drawing/2014/main" id="{3537FD3F-2E44-4A3D-B4E1-63FEF2729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26636" name="Rectangle 11">
            <a:extLst>
              <a:ext uri="{FF2B5EF4-FFF2-40B4-BE49-F238E27FC236}">
                <a16:creationId xmlns:a16="http://schemas.microsoft.com/office/drawing/2014/main" id="{09078038-E1AD-4D77-81F3-50B815DDA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26637" name="Text Box 12">
            <a:extLst>
              <a:ext uri="{FF2B5EF4-FFF2-40B4-BE49-F238E27FC236}">
                <a16:creationId xmlns:a16="http://schemas.microsoft.com/office/drawing/2014/main" id="{C9E9161E-F932-49DE-BDA5-A37AA9DEF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26638" name="Rectangle 13">
            <a:extLst>
              <a:ext uri="{FF2B5EF4-FFF2-40B4-BE49-F238E27FC236}">
                <a16:creationId xmlns:a16="http://schemas.microsoft.com/office/drawing/2014/main" id="{0DE266C9-D630-47DD-82FD-698CC5479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9" name="Text Box 14">
            <a:extLst>
              <a:ext uri="{FF2B5EF4-FFF2-40B4-BE49-F238E27FC236}">
                <a16:creationId xmlns:a16="http://schemas.microsoft.com/office/drawing/2014/main" id="{26EDB933-5DFE-4730-8196-A2C4E693C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26640" name="Line 15">
            <a:extLst>
              <a:ext uri="{FF2B5EF4-FFF2-40B4-BE49-F238E27FC236}">
                <a16:creationId xmlns:a16="http://schemas.microsoft.com/office/drawing/2014/main" id="{CA805D4C-20F4-476D-8E43-3C93D5915C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FB64FF33-D246-43CD-871A-4A5B9216C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2" name="Rectangle 17">
            <a:extLst>
              <a:ext uri="{FF2B5EF4-FFF2-40B4-BE49-F238E27FC236}">
                <a16:creationId xmlns:a16="http://schemas.microsoft.com/office/drawing/2014/main" id="{91A33E8A-853E-4515-B58E-3087A0565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26643" name="Rectangle 18">
            <a:extLst>
              <a:ext uri="{FF2B5EF4-FFF2-40B4-BE49-F238E27FC236}">
                <a16:creationId xmlns:a16="http://schemas.microsoft.com/office/drawing/2014/main" id="{9A52DAED-483D-4B20-8530-13227AB81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26644" name="Rectangle 19">
            <a:extLst>
              <a:ext uri="{FF2B5EF4-FFF2-40B4-BE49-F238E27FC236}">
                <a16:creationId xmlns:a16="http://schemas.microsoft.com/office/drawing/2014/main" id="{38FC6762-4D35-4F61-AF16-3DC420BF4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26645" name="Rectangle 20">
            <a:extLst>
              <a:ext uri="{FF2B5EF4-FFF2-40B4-BE49-F238E27FC236}">
                <a16:creationId xmlns:a16="http://schemas.microsoft.com/office/drawing/2014/main" id="{DF86934C-2CF3-41E0-A62E-A80C1EAC4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26646" name="Line 21">
            <a:extLst>
              <a:ext uri="{FF2B5EF4-FFF2-40B4-BE49-F238E27FC236}">
                <a16:creationId xmlns:a16="http://schemas.microsoft.com/office/drawing/2014/main" id="{B66CDA8A-28C9-41F5-90B4-4565A1AD24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07DEC506-E669-4AB9-A765-F17FEC804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8" name="Line 23">
            <a:extLst>
              <a:ext uri="{FF2B5EF4-FFF2-40B4-BE49-F238E27FC236}">
                <a16:creationId xmlns:a16="http://schemas.microsoft.com/office/drawing/2014/main" id="{2D5C253A-69DF-4CCB-996D-8680E8F350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9" name="Line 24">
            <a:extLst>
              <a:ext uri="{FF2B5EF4-FFF2-40B4-BE49-F238E27FC236}">
                <a16:creationId xmlns:a16="http://schemas.microsoft.com/office/drawing/2014/main" id="{D5D76E9B-D07C-4315-AA54-D820B32E304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0" name="Text Box 25">
            <a:extLst>
              <a:ext uri="{FF2B5EF4-FFF2-40B4-BE49-F238E27FC236}">
                <a16:creationId xmlns:a16="http://schemas.microsoft.com/office/drawing/2014/main" id="{F79E1B0A-71A5-416D-96B5-C6261FD7F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26651" name="Line 26">
            <a:extLst>
              <a:ext uri="{FF2B5EF4-FFF2-40B4-BE49-F238E27FC236}">
                <a16:creationId xmlns:a16="http://schemas.microsoft.com/office/drawing/2014/main" id="{00CE0A20-C747-4F41-9EFD-D0F6113C4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>
            <a:extLst>
              <a:ext uri="{FF2B5EF4-FFF2-40B4-BE49-F238E27FC236}">
                <a16:creationId xmlns:a16="http://schemas.microsoft.com/office/drawing/2014/main" id="{5885AB9C-6D84-4795-B502-94FD3814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71C892-E91F-4EFE-A6A8-47ED128F514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B233D21C-3B0D-4841-BE72-E35B2B21C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06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OOO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6D062E75-D519-4F0D-880A-BA8331E2B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B99C9B-3852-44C6-A54D-1B5B23F44634}"/>
              </a:ext>
            </a:extLst>
          </p:cNvPr>
          <p:cNvSpPr/>
          <p:nvPr/>
        </p:nvSpPr>
        <p:spPr>
          <a:xfrm>
            <a:off x="762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30907A-EE4A-482D-B9E8-FF1D1A607210}"/>
              </a:ext>
            </a:extLst>
          </p:cNvPr>
          <p:cNvSpPr/>
          <p:nvPr/>
        </p:nvSpPr>
        <p:spPr>
          <a:xfrm>
            <a:off x="1295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135464-15AA-4B2F-A1AD-4D4AD2CFE578}"/>
              </a:ext>
            </a:extLst>
          </p:cNvPr>
          <p:cNvSpPr/>
          <p:nvPr/>
        </p:nvSpPr>
        <p:spPr>
          <a:xfrm>
            <a:off x="1828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6B5893-0CE5-4D9C-B0AD-9CE66F046538}"/>
              </a:ext>
            </a:extLst>
          </p:cNvPr>
          <p:cNvSpPr/>
          <p:nvPr/>
        </p:nvSpPr>
        <p:spPr>
          <a:xfrm>
            <a:off x="2362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73699B-3CBD-4CBA-9975-51468CA5CE19}"/>
              </a:ext>
            </a:extLst>
          </p:cNvPr>
          <p:cNvSpPr/>
          <p:nvPr/>
        </p:nvSpPr>
        <p:spPr>
          <a:xfrm>
            <a:off x="2895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CDFE83-2613-4041-B659-050F30271220}"/>
              </a:ext>
            </a:extLst>
          </p:cNvPr>
          <p:cNvSpPr/>
          <p:nvPr/>
        </p:nvSpPr>
        <p:spPr>
          <a:xfrm>
            <a:off x="4876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67C8BD-5F59-4C9B-8A78-49BDA5121874}"/>
              </a:ext>
            </a:extLst>
          </p:cNvPr>
          <p:cNvSpPr/>
          <p:nvPr/>
        </p:nvSpPr>
        <p:spPr>
          <a:xfrm>
            <a:off x="5410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92E87B-834F-49D2-9940-97C3C272582B}"/>
              </a:ext>
            </a:extLst>
          </p:cNvPr>
          <p:cNvSpPr/>
          <p:nvPr/>
        </p:nvSpPr>
        <p:spPr>
          <a:xfrm>
            <a:off x="5943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C6DF14-7FF9-4CC5-9E9E-BB2171FB9F96}"/>
              </a:ext>
            </a:extLst>
          </p:cNvPr>
          <p:cNvSpPr/>
          <p:nvPr/>
        </p:nvSpPr>
        <p:spPr>
          <a:xfrm>
            <a:off x="6477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6CD0BB-2F5B-442A-81DC-2A5987CA9A14}"/>
              </a:ext>
            </a:extLst>
          </p:cNvPr>
          <p:cNvSpPr/>
          <p:nvPr/>
        </p:nvSpPr>
        <p:spPr>
          <a:xfrm>
            <a:off x="7010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119" name="Text Box 4">
            <a:extLst>
              <a:ext uri="{FF2B5EF4-FFF2-40B4-BE49-F238E27FC236}">
                <a16:creationId xmlns:a16="http://schemas.microsoft.com/office/drawing/2014/main" id="{61B04BCB-DA8D-4DBB-80E7-EC7B09807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800482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code         Renamed code    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InQ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Comp Comm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R2, R3      ADD  P33, P2, P3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i+1   i+6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i+6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R2, 8(R1)        LD     P34, 8(P33)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i+2   i+8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i+8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R2, R2, 8        ADD  P35, P34, 8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i+4   i+9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i+9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      R1, (R3)          ST      P33, (P3)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i+2   i+8      i+9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   R1, R1, R5      SUB   P36, P33, P5     i+1  i+2   i+7      i+9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R1, 8(R2)        LD      P1, 8(P35)        i+7  i+8   i+14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i+14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R1, R2      ADD   P2, P1, P35     i+9  i+10  i+15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i+15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C8A03D-7FDA-447F-B419-5DDC90132986}"/>
              </a:ext>
            </a:extLst>
          </p:cNvPr>
          <p:cNvSpPr/>
          <p:nvPr/>
        </p:nvSpPr>
        <p:spPr>
          <a:xfrm>
            <a:off x="3581400" y="1371600"/>
            <a:ext cx="9906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IQ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>
            <a:extLst>
              <a:ext uri="{FF2B5EF4-FFF2-40B4-BE49-F238E27FC236}">
                <a16:creationId xmlns:a16="http://schemas.microsoft.com/office/drawing/2014/main" id="{5885AB9C-6D84-4795-B502-94FD3814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71C892-E91F-4EFE-A6A8-47ED128F514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B233D21C-3B0D-4841-BE72-E35B2B21C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06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OOO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6D062E75-D519-4F0D-880A-BA8331E2B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B99C9B-3852-44C6-A54D-1B5B23F44634}"/>
              </a:ext>
            </a:extLst>
          </p:cNvPr>
          <p:cNvSpPr/>
          <p:nvPr/>
        </p:nvSpPr>
        <p:spPr>
          <a:xfrm>
            <a:off x="762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30907A-EE4A-482D-B9E8-FF1D1A607210}"/>
              </a:ext>
            </a:extLst>
          </p:cNvPr>
          <p:cNvSpPr/>
          <p:nvPr/>
        </p:nvSpPr>
        <p:spPr>
          <a:xfrm>
            <a:off x="1295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135464-15AA-4B2F-A1AD-4D4AD2CFE578}"/>
              </a:ext>
            </a:extLst>
          </p:cNvPr>
          <p:cNvSpPr/>
          <p:nvPr/>
        </p:nvSpPr>
        <p:spPr>
          <a:xfrm>
            <a:off x="1828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6B5893-0CE5-4D9C-B0AD-9CE66F046538}"/>
              </a:ext>
            </a:extLst>
          </p:cNvPr>
          <p:cNvSpPr/>
          <p:nvPr/>
        </p:nvSpPr>
        <p:spPr>
          <a:xfrm>
            <a:off x="2362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73699B-3CBD-4CBA-9975-51468CA5CE19}"/>
              </a:ext>
            </a:extLst>
          </p:cNvPr>
          <p:cNvSpPr/>
          <p:nvPr/>
        </p:nvSpPr>
        <p:spPr>
          <a:xfrm>
            <a:off x="2895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CDFE83-2613-4041-B659-050F30271220}"/>
              </a:ext>
            </a:extLst>
          </p:cNvPr>
          <p:cNvSpPr/>
          <p:nvPr/>
        </p:nvSpPr>
        <p:spPr>
          <a:xfrm>
            <a:off x="48768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67C8BD-5F59-4C9B-8A78-49BDA5121874}"/>
              </a:ext>
            </a:extLst>
          </p:cNvPr>
          <p:cNvSpPr/>
          <p:nvPr/>
        </p:nvSpPr>
        <p:spPr>
          <a:xfrm>
            <a:off x="54102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92E87B-834F-49D2-9940-97C3C272582B}"/>
              </a:ext>
            </a:extLst>
          </p:cNvPr>
          <p:cNvSpPr/>
          <p:nvPr/>
        </p:nvSpPr>
        <p:spPr>
          <a:xfrm>
            <a:off x="59436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C6DF14-7FF9-4CC5-9E9E-BB2171FB9F96}"/>
              </a:ext>
            </a:extLst>
          </p:cNvPr>
          <p:cNvSpPr/>
          <p:nvPr/>
        </p:nvSpPr>
        <p:spPr>
          <a:xfrm>
            <a:off x="64770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6CD0BB-2F5B-442A-81DC-2A5987CA9A14}"/>
              </a:ext>
            </a:extLst>
          </p:cNvPr>
          <p:cNvSpPr/>
          <p:nvPr/>
        </p:nvSpPr>
        <p:spPr>
          <a:xfrm>
            <a:off x="7010400" y="182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119" name="Text Box 4">
            <a:extLst>
              <a:ext uri="{FF2B5EF4-FFF2-40B4-BE49-F238E27FC236}">
                <a16:creationId xmlns:a16="http://schemas.microsoft.com/office/drawing/2014/main" id="{61B04BCB-DA8D-4DBB-80E7-EC7B09807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919995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code         Renamed code    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InQ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Comp Comm   </a:t>
            </a: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R2, R3      ADD  P33, P2, P3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i+1   i+6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i+6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P1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R2, 8(R1)        LD     P34, 8(P33)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i+2   i+8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i+8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P2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R2, R2, 8        ADD  P35, P34, 8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i+4   i+9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i+9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P34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      R1, (R3)          ST      P33, (P3)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i+2   i+8      i+9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   R1, R1, R5      SUB   P36, P33, P5     i+1  i+2   i+7      i+9            P33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LD      R1, 8(R2)        LD      P1, 8(P35)        i+7  i+8   i+14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i+14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P36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R1, R1, R2      ADD   P2, P1, P35     i+9  i+10  i+15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i+15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P1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C8A03D-7FDA-447F-B419-5DDC90132986}"/>
              </a:ext>
            </a:extLst>
          </p:cNvPr>
          <p:cNvSpPr/>
          <p:nvPr/>
        </p:nvSpPr>
        <p:spPr>
          <a:xfrm>
            <a:off x="3581400" y="1371600"/>
            <a:ext cx="9906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IQ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214E2990-33BF-451B-B3D1-B3B59096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CFE92A-59B3-47AD-832D-607AE4AAB55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6B5B6ED-53A7-4BE9-9029-10126871E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625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Constraints Worth Remembering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0DEC5881-E879-4F34-9DE5-8381A8782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7E4AE1DC-BE79-40DC-999E-73CC823D3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7879849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Don’t exceed rename width, issue width, commit 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Make notes about a register’s previous mapping (so you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release it upon that instruction’s commit)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Stall when out of registers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Delay instructions with data dependences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Factor in 5/6 stages for completion, depending on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type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Commit columns must monotonically increase;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Issue and Complete times can be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214E2990-33BF-451B-B3D1-B3B59096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CFE92A-59B3-47AD-832D-607AE4AAB55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6B5B6ED-53A7-4BE9-9029-10126871E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33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Additional Details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0DEC5881-E879-4F34-9DE5-8381A8782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7E4AE1DC-BE79-40DC-999E-73CC823D3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67478"/>
            <a:ext cx="743812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does the decode stage stall?  When we either run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 of registers, or ROB entries, or issue queue entries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Issue width: the number of instructions handled by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in a cycle.  High issue width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high peak ILP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Window size: the number of in-flight instructions in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pipeline.  Large window size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high ILP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more WAR and WAW hazards because of rename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registers – must only worry about RAW hazards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906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CE010293-F207-4BF0-8425-55586C4CF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F3CFDA-7E12-4A56-8641-1AFB12C37D2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CF60F17C-29E9-4EA9-BEF5-EBFCDAB23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355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Mispredict Recovery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2C9D776F-6753-48E2-8DE5-CD5142860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27E4C723-FF7D-41CD-A1E4-028AE28BE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11709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branch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mispredict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must roll back the processor state: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throw away IFQ contents, ROB/IQ contents after branch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Committed map table is correct and need not be fixed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speculative map table needs to go back to an earlier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facilitate this spec-map-table rollback, it is checkpointed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at every branch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>
            <a:extLst>
              <a:ext uri="{FF2B5EF4-FFF2-40B4-BE49-F238E27FC236}">
                <a16:creationId xmlns:a16="http://schemas.microsoft.com/office/drawing/2014/main" id="{FF2DF4AD-76B0-47E7-B7AD-6CD6B8DFD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D697E-29A7-4308-BCDB-302FE8DAFE1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EF498E3-DE2E-494C-8E83-AE8A7F2AB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30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Waking Up a Dependent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E52CB2AB-56C0-4BBF-A16D-AFE3788A9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028786C3-67C7-44EC-BA4A-8B6AB30D3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231" y="1536174"/>
            <a:ext cx="755796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an in-order pipeline, an instruction leaves the decode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when it is known that the inputs can be correctly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received, not when the inputs are computed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Similarly, an instruction leaves the issue queue before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are known, i.e., wakeup is speculative based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expected latency of the producer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>
            <a:extLst>
              <a:ext uri="{FF2B5EF4-FFF2-40B4-BE49-F238E27FC236}">
                <a16:creationId xmlns:a16="http://schemas.microsoft.com/office/drawing/2014/main" id="{4BDDD07E-3127-47F2-BA8F-DF86874C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B02B80-1649-406E-B54D-5028238AC3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9CBBFF96-6276-4EC5-BDC1-66C34FE9E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698835-13AB-490F-9B0C-930C4C54FCA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AC60D3E-7848-4C15-A8E4-5B9812892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51C38A66-0185-4F15-BD2A-FB73420CD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D21016EF-DAD3-4C6F-91B9-5EB2D1AE5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3602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Show the renamed version of the following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Assume that you have 4 rename registers T1-T4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R2+R3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R4+R5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 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R1 +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R1 +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 + R3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903281D7-A08A-46E0-B035-D7B4FF2D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16486D-26CA-430E-80AA-8DC67C0FE0E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7FCA1E9-C4D3-4267-9CB6-2FA59BC79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60609A1-8F59-4ED2-86A6-1FFF0318DA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CC14AFCB-8F7B-4E14-B2D0-AB35E806E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3602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Show the renamed version of the following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Assume that you have 4 rename registers T1-T4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R2+R3                     T1  R2+R3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R4+R5                     T2  R4+R5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 R1                           BEQZ  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R1 + R3                   T4  T1+T2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R1 + R3                   T1  T4+T2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 + R3                   T2  T1 +R3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>
            <a:extLst>
              <a:ext uri="{FF2B5EF4-FFF2-40B4-BE49-F238E27FC236}">
                <a16:creationId xmlns:a16="http://schemas.microsoft.com/office/drawing/2014/main" id="{906DC361-A269-49F2-9AB8-A1740631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D421FB-D6CE-4A5C-95F2-2189B054BC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0E76F555-BE3A-4AC9-B2FE-D3A015506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490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Details - I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FDE0EA09-0C2A-4568-B489-3D5919677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C2F0947C-DB0C-4AAC-9C52-674249FA0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7100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enter the pipeline in order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need for branch delay slots if prediction happens in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leave the pipeline in order – all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enter also get placed in the ROB – the process of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leaving the ROB (in order) is called commit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 instruction commits only if it and all instructions before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it have completed successfully (without an exception)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preserve precise exceptions, a result is written into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register file only when the instruction commits – until then,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result is saved in a temporary register in the ROB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>
            <a:extLst>
              <a:ext uri="{FF2B5EF4-FFF2-40B4-BE49-F238E27FC236}">
                <a16:creationId xmlns:a16="http://schemas.microsoft.com/office/drawing/2014/main" id="{67248F65-58CA-4F03-8983-C217D59F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619428-F132-4EA5-B012-64E37587DEF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E7E8CA39-76F3-4270-BF2F-5F69A3246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532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Details - II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47EA449A-21B1-46C5-99BE-F7CAEDE35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2EAFC9E4-33E7-41BF-9EF7-202CB0CFB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26337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get renamed and placed in the issue queue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some operands are available (T1-T6; R1-R32), while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others are being produced by instructions in flight (T1-T6)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instructions finish, they write results into the ROB (T1-T6)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broadcast the operand tag (T1-T6) to the issue queue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now know if their operands are ready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a ready instruction issues, it reads its operands from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T1-T6 and R1-R32 and executes (out-of-order execution)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Can you have WAW or WAR hazards? By using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names (T1-T6), name dependences can be avoided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>
            <a:extLst>
              <a:ext uri="{FF2B5EF4-FFF2-40B4-BE49-F238E27FC236}">
                <a16:creationId xmlns:a16="http://schemas.microsoft.com/office/drawing/2014/main" id="{F3B3486F-FDEF-4313-B58D-2258C59FB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92794B-320D-42F1-85A2-5902DBFD44C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FD5DE0-07C7-4822-BF10-87CA27755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74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Details - III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862762C-BCFE-4A64-80BF-FD2B76E35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2D27A4D3-C50C-45B9-8A9A-E20057A22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74032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instr-3 raises an exception, wait until it reaches the top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the ROB – at this point, R1-R32 contain results for 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up to instr-3 – save registers, save PC of instr-3,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service the exception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branch is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mispredict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flush all instructions after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branch and start on the correct path –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mispredicted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not have updated registers (the branch cannot commit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until it has completed and the flush happens as soon as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branch completes)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Potential problems: 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F553CAF6-8A78-43CD-95BA-9F10E886A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83867E-6A68-44E0-A73A-4ED124C654B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C1D696F-32EB-4829-A121-6BFB95B2E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285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Managing Register Names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FAA47E9F-B942-446B-8A56-DC456A3F16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Rectangle 4">
            <a:extLst>
              <a:ext uri="{FF2B5EF4-FFF2-40B4-BE49-F238E27FC236}">
                <a16:creationId xmlns:a16="http://schemas.microsoft.com/office/drawing/2014/main" id="{89712590-EE8E-4BCE-B467-D33EAB139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7526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Logical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6714671C-2114-4CDF-A873-A40309A82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752600"/>
            <a:ext cx="2209800" cy="1524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P1-P64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926D8955-0090-47F3-9876-946C72EAC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191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57C6485E-3FBD-42BD-BBC5-11FC6A349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191000"/>
            <a:ext cx="1828800" cy="1752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P33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P1+P2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P34  P33+P3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P34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P35  P33+P34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40FC4A0C-749C-476F-8AE1-9665246250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079A794F-A42B-40E8-91C2-301DC5351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209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3" name="Text Box 10">
            <a:extLst>
              <a:ext uri="{FF2B5EF4-FFF2-40B4-BE49-F238E27FC236}">
                <a16:creationId xmlns:a16="http://schemas.microsoft.com/office/drawing/2014/main" id="{54938E78-6D14-4EB2-B8BD-F46273187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958" y="3352800"/>
            <a:ext cx="58088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At the start, R1-R32 can be found in P1-P32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Instructions stop entering the pipeline when P64 is assigned</a:t>
            </a:r>
          </a:p>
        </p:txBody>
      </p:sp>
      <p:sp>
        <p:nvSpPr>
          <p:cNvPr id="38924" name="Text Box 11">
            <a:extLst>
              <a:ext uri="{FF2B5EF4-FFF2-40B4-BE49-F238E27FC236}">
                <a16:creationId xmlns:a16="http://schemas.microsoft.com/office/drawing/2014/main" id="{041013CF-E9EC-4CA0-B93B-D9ECF06E6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248400"/>
            <a:ext cx="2726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What happens on commit?</a:t>
            </a:r>
          </a:p>
        </p:txBody>
      </p:sp>
      <p:sp>
        <p:nvSpPr>
          <p:cNvPr id="38925" name="Text Box 12">
            <a:extLst>
              <a:ext uri="{FF2B5EF4-FFF2-40B4-BE49-F238E27FC236}">
                <a16:creationId xmlns:a16="http://schemas.microsoft.com/office/drawing/2014/main" id="{641A7539-0C86-4E02-8474-9DE5ADB42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61472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Temporary values are stored in the register file and not the ROB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>
            <a:extLst>
              <a:ext uri="{FF2B5EF4-FFF2-40B4-BE49-F238E27FC236}">
                <a16:creationId xmlns:a16="http://schemas.microsoft.com/office/drawing/2014/main" id="{DA29EF64-0974-4407-85FD-A9476DCC4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863BE0-DD47-4F63-BF22-CBD67D61ADC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F3D2224A-D351-4AA0-AA30-23C80AEE0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780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Commit Process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9DA50AA9-348F-4F03-AF61-7D517C648B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615261C5-44EB-4762-A167-991596282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" y="1304351"/>
            <a:ext cx="771377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commit, no copy is required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register map table is updated – the “committed”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R1 is now in P33 and not P1 – on an exception, P33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copied to memory and not P1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instruction in the issue queue need not modify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 operand when the producer commits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instruction-1 commits, we no longer have any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for P1 – it is put in a free pool and a new instruction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now enter the pipeline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for every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that commits,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new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can enter the pipeline  number of in-flight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is a constant = number of extra (rename) registers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1" ma:contentTypeDescription="Create a new document." ma:contentTypeScope="" ma:versionID="494297c5bf66750db76aebdf95673b8a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d97205ca45a4d5528572e5d6684150d5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31DC6C-BEAE-4EE2-8F18-582279E1D9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B2B698-1F76-4AFF-88FC-DD15CABAE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298292-F2AD-42E5-9362-9FD767C2E604}">
  <ds:schemaRefs>
    <ds:schemaRef ds:uri="http://schemas.microsoft.com/office/2006/metadata/properties"/>
    <ds:schemaRef ds:uri="63cf9198-fc12-416c-a16e-db6e942c09ba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43228</TotalTime>
  <Words>2409</Words>
  <Application>Microsoft Office PowerPoint</Application>
  <PresentationFormat>On-screen Show (4:3)</PresentationFormat>
  <Paragraphs>389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293</cp:revision>
  <dcterms:created xsi:type="dcterms:W3CDTF">2002-09-20T18:19:18Z</dcterms:created>
  <dcterms:modified xsi:type="dcterms:W3CDTF">2022-10-17T12:35:42Z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