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363" r:id="rId5"/>
    <p:sldId id="461" r:id="rId6"/>
    <p:sldId id="462" r:id="rId7"/>
    <p:sldId id="445" r:id="rId8"/>
    <p:sldId id="446" r:id="rId9"/>
    <p:sldId id="432" r:id="rId10"/>
    <p:sldId id="448" r:id="rId11"/>
    <p:sldId id="420" r:id="rId12"/>
    <p:sldId id="425" r:id="rId13"/>
    <p:sldId id="552" r:id="rId14"/>
    <p:sldId id="444" r:id="rId15"/>
    <p:sldId id="557" r:id="rId16"/>
    <p:sldId id="521" r:id="rId17"/>
    <p:sldId id="551" r:id="rId18"/>
    <p:sldId id="556" r:id="rId19"/>
    <p:sldId id="440" r:id="rId20"/>
    <p:sldId id="441" r:id="rId21"/>
    <p:sldId id="405" r:id="rId22"/>
    <p:sldId id="558" r:id="rId23"/>
    <p:sldId id="502" r:id="rId24"/>
    <p:sldId id="503" r:id="rId25"/>
    <p:sldId id="553" r:id="rId26"/>
    <p:sldId id="559" r:id="rId27"/>
    <p:sldId id="545" r:id="rId28"/>
    <p:sldId id="546" r:id="rId29"/>
    <p:sldId id="547" r:id="rId30"/>
    <p:sldId id="548" r:id="rId31"/>
    <p:sldId id="549" r:id="rId32"/>
    <p:sldId id="550" r:id="rId3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B5B7B-A0F5-4C75-B169-1179479B8AFE}" v="4" dt="2022-10-03T12:18:27.6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1894f8d5-da90-49db-a2d5-cc99062af5ba" providerId="ADAL" clId="{AB7B5B7B-A0F5-4C75-B169-1179479B8AFE}"/>
    <pc:docChg chg="addSld delSld modSld">
      <pc:chgData name="Rajeev Balasubramonian" userId="1894f8d5-da90-49db-a2d5-cc99062af5ba" providerId="ADAL" clId="{AB7B5B7B-A0F5-4C75-B169-1179479B8AFE}" dt="2022-10-03T12:18:27.625" v="21"/>
      <pc:docMkLst>
        <pc:docMk/>
      </pc:docMkLst>
      <pc:sldChg chg="modSp mod">
        <pc:chgData name="Rajeev Balasubramonian" userId="1894f8d5-da90-49db-a2d5-cc99062af5ba" providerId="ADAL" clId="{AB7B5B7B-A0F5-4C75-B169-1179479B8AFE}" dt="2022-10-03T12:14:45.632" v="19" actId="20577"/>
        <pc:sldMkLst>
          <pc:docMk/>
          <pc:sldMk cId="0" sldId="405"/>
        </pc:sldMkLst>
        <pc:spChg chg="mod">
          <ac:chgData name="Rajeev Balasubramonian" userId="1894f8d5-da90-49db-a2d5-cc99062af5ba" providerId="ADAL" clId="{AB7B5B7B-A0F5-4C75-B169-1179479B8AFE}" dt="2022-10-03T12:13:31.491" v="7" actId="20577"/>
          <ac:spMkLst>
            <pc:docMk/>
            <pc:sldMk cId="0" sldId="405"/>
            <ac:spMk id="31747" creationId="{B693EDE3-08EF-45DC-B598-CE4F314C46BD}"/>
          </ac:spMkLst>
        </pc:spChg>
        <pc:spChg chg="mod">
          <ac:chgData name="Rajeev Balasubramonian" userId="1894f8d5-da90-49db-a2d5-cc99062af5ba" providerId="ADAL" clId="{AB7B5B7B-A0F5-4C75-B169-1179479B8AFE}" dt="2022-10-03T12:14:45.632" v="19" actId="20577"/>
          <ac:spMkLst>
            <pc:docMk/>
            <pc:sldMk cId="0" sldId="405"/>
            <ac:spMk id="31749" creationId="{3971F8CC-3DCE-44F3-AA3F-C30846AAEE0B}"/>
          </ac:spMkLst>
        </pc:spChg>
      </pc:sldChg>
      <pc:sldChg chg="del">
        <pc:chgData name="Rajeev Balasubramonian" userId="1894f8d5-da90-49db-a2d5-cc99062af5ba" providerId="ADAL" clId="{AB7B5B7B-A0F5-4C75-B169-1179479B8AFE}" dt="2022-10-03T12:14:09.777" v="8" actId="2696"/>
        <pc:sldMkLst>
          <pc:docMk/>
          <pc:sldMk cId="0" sldId="442"/>
        </pc:sldMkLst>
      </pc:sldChg>
      <pc:sldChg chg="del">
        <pc:chgData name="Rajeev Balasubramonian" userId="1894f8d5-da90-49db-a2d5-cc99062af5ba" providerId="ADAL" clId="{AB7B5B7B-A0F5-4C75-B169-1179479B8AFE}" dt="2022-10-03T12:02:40.281" v="0" actId="2696"/>
        <pc:sldMkLst>
          <pc:docMk/>
          <pc:sldMk cId="1261713583" sldId="489"/>
        </pc:sldMkLst>
      </pc:sldChg>
      <pc:sldChg chg="del">
        <pc:chgData name="Rajeev Balasubramonian" userId="1894f8d5-da90-49db-a2d5-cc99062af5ba" providerId="ADAL" clId="{AB7B5B7B-A0F5-4C75-B169-1179479B8AFE}" dt="2022-10-03T12:02:42.208" v="1" actId="2696"/>
        <pc:sldMkLst>
          <pc:docMk/>
          <pc:sldMk cId="3593767776" sldId="498"/>
        </pc:sldMkLst>
      </pc:sldChg>
      <pc:sldChg chg="del">
        <pc:chgData name="Rajeev Balasubramonian" userId="1894f8d5-da90-49db-a2d5-cc99062af5ba" providerId="ADAL" clId="{AB7B5B7B-A0F5-4C75-B169-1179479B8AFE}" dt="2022-10-03T12:04:17.846" v="2" actId="2696"/>
        <pc:sldMkLst>
          <pc:docMk/>
          <pc:sldMk cId="165885041" sldId="554"/>
        </pc:sldMkLst>
      </pc:sldChg>
      <pc:sldChg chg="add del">
        <pc:chgData name="Rajeev Balasubramonian" userId="1894f8d5-da90-49db-a2d5-cc99062af5ba" providerId="ADAL" clId="{AB7B5B7B-A0F5-4C75-B169-1179479B8AFE}" dt="2022-10-03T12:11:40.140" v="5" actId="2696"/>
        <pc:sldMkLst>
          <pc:docMk/>
          <pc:sldMk cId="1039083879" sldId="555"/>
        </pc:sldMkLst>
      </pc:sldChg>
      <pc:sldChg chg="del">
        <pc:chgData name="Rajeev Balasubramonian" userId="1894f8d5-da90-49db-a2d5-cc99062af5ba" providerId="ADAL" clId="{AB7B5B7B-A0F5-4C75-B169-1179479B8AFE}" dt="2022-10-03T12:04:20.839" v="3" actId="2696"/>
        <pc:sldMkLst>
          <pc:docMk/>
          <pc:sldMk cId="2478186090" sldId="555"/>
        </pc:sldMkLst>
      </pc:sldChg>
      <pc:sldChg chg="add">
        <pc:chgData name="Rajeev Balasubramonian" userId="1894f8d5-da90-49db-a2d5-cc99062af5ba" providerId="ADAL" clId="{AB7B5B7B-A0F5-4C75-B169-1179479B8AFE}" dt="2022-10-03T12:11:45.338" v="6"/>
        <pc:sldMkLst>
          <pc:docMk/>
          <pc:sldMk cId="1862048578" sldId="557"/>
        </pc:sldMkLst>
      </pc:sldChg>
      <pc:sldChg chg="add">
        <pc:chgData name="Rajeev Balasubramonian" userId="1894f8d5-da90-49db-a2d5-cc99062af5ba" providerId="ADAL" clId="{AB7B5B7B-A0F5-4C75-B169-1179479B8AFE}" dt="2022-10-03T12:15:33.642" v="20"/>
        <pc:sldMkLst>
          <pc:docMk/>
          <pc:sldMk cId="444606662" sldId="558"/>
        </pc:sldMkLst>
      </pc:sldChg>
      <pc:sldChg chg="add">
        <pc:chgData name="Rajeev Balasubramonian" userId="1894f8d5-da90-49db-a2d5-cc99062af5ba" providerId="ADAL" clId="{AB7B5B7B-A0F5-4C75-B169-1179479B8AFE}" dt="2022-10-03T12:18:27.625" v="21"/>
        <pc:sldMkLst>
          <pc:docMk/>
          <pc:sldMk cId="2596067320" sldId="5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1966B30A-64B1-4CE1-9CF1-0E488F903A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6AEAF41-1701-4E2C-89CB-ACE3B140E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3879A94D-8258-434C-A4B6-27305EC8EC4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F161DFB-6704-47BB-B9E7-A1C4AD3254A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7AE6EB5-6107-43D7-B992-B750745BB4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A9A94A-40B4-4243-A0DA-63CE98555C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3BED69CB-A982-4E86-908E-CFC53CEAFF9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180560A-9E6C-4386-A8F0-032E4E6BBB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2441046-BADE-43FD-8A41-DE147E9CE1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6E16AF2-35F7-4157-B49C-1EC32B581D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F7EEFED-E685-4D8F-9FE0-D51CCE9BF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FF6BE3-3174-45D7-A6B1-795BAEDB60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1801570-B489-4724-8262-32490B9D0A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9DA2CC-D476-416A-BDD4-25E08A8EB47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4376568-ACB0-4829-8CB5-2194CDA9F6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76AEDE7-585A-45FC-AB90-B9033DFD3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DE4F82-9222-469A-A4D5-01E0BE2DE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1EC53F-167E-47C5-8B4F-75D6E31CCE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4E1D25B-75C5-4D27-A696-974EE4709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E5EFAE5-C7E7-4559-B119-55F13F1B5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244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6EB978B-CC9F-4506-8434-2D9DA01AF6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0B30BE-B103-4EE5-8583-4FF9A23EE07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ED368DA-681F-4E4D-A6FC-67D629EE22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39C00A6-C8C9-4D7D-9270-B74A24335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6EB978B-CC9F-4506-8434-2D9DA01AF6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0B30BE-B103-4EE5-8583-4FF9A23EE07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ED368DA-681F-4E4D-A6FC-67D629EE22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39C00A6-C8C9-4D7D-9270-B74A24335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517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952E5CE-7322-4324-BF0C-0C3D437A45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7647EF-DDC8-40E9-B30B-CE00BAC6343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8C1A8A3-9702-4170-BE6B-8C01BAE128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92B28ED-A264-4FCD-95AD-3D0F67F79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DE4F82-9222-469A-A4D5-01E0BE2DE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1EC53F-167E-47C5-8B4F-75D6E31CCE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4E1D25B-75C5-4D27-A696-974EE4709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E5EFAE5-C7E7-4559-B119-55F13F1B5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8128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DE4F82-9222-469A-A4D5-01E0BE2DE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1EC53F-167E-47C5-8B4F-75D6E31CCE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4E1D25B-75C5-4D27-A696-974EE4709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E5EFAE5-C7E7-4559-B119-55F13F1B5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127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F0FD79E-627D-4529-8164-19F34A45E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995F21-5868-41C1-BC7B-B8B064DB38E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33C321D-4FEE-4063-B693-24911984B7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DCFB635-CCFB-40FE-81C0-F985C8A78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49714A0-B8F6-4816-B0A7-D09E559A21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BC2587-912A-4198-B03E-8B7848EF392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4A30B7C-71B1-4446-B598-BDFA4ADEE7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9D249AC-310F-4EBB-9066-7BCA177A0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B5AFE35-D654-444F-8EB8-77A34AF7D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05DCF8-CB47-4588-A76D-E109B9261E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9AFE484-D634-4223-91F5-8D15EBF179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6BE8775-EABE-4D39-B5E4-B5A1687DF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DE4F82-9222-469A-A4D5-01E0BE2DE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1EC53F-167E-47C5-8B4F-75D6E31CCE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4E1D25B-75C5-4D27-A696-974EE4709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E5EFAE5-C7E7-4559-B119-55F13F1B5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507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56439A3-3011-45C8-B5E8-12E891D9C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805990-A204-4263-85C7-55929EB3FFB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CD07BE7-4384-4C40-ABDD-1A4CDE47F1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C4BC595-74E6-47FB-A70E-9B8DA7756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E095626-5B50-4F1A-B024-30C387974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1813B1-ABD8-487C-BA76-93D8FAF25B0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A138361-0C5E-4E3F-8D11-F3780F1BDF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5A8F634F-9171-4001-AA6E-1F95F0699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C0B9D6-3ED6-4C35-9444-4F2421F3B6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9CD6BC0-0B99-4220-9B6C-0426E18FA75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38D1CE-34CC-4DC7-B890-69273BC37A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A5FC8310-87A6-4E46-8B6E-8BF469BAD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DE4F82-9222-469A-A4D5-01E0BE2DE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1EC53F-167E-47C5-8B4F-75D6E31CCE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4E1D25B-75C5-4D27-A696-974EE4709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E5EFAE5-C7E7-4559-B119-55F13F1B5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576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DE4F82-9222-469A-A4D5-01E0BE2DE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1EC53F-167E-47C5-8B4F-75D6E31CCE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4E1D25B-75C5-4D27-A696-974EE47093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E5EFAE5-C7E7-4559-B119-55F13F1B5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1508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6F43A16-BE42-4AEE-BAF6-D3985A3A88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797D47-A5C7-4D7F-9E54-6B995FBD4EE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A3B16CA-7A02-410F-8AE5-015C5E990E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FF786C9-E12F-491B-A44E-B3059605F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3A685529-5927-42E0-A3FE-01E6464546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CC5F755-3F5E-4899-A3AF-C2FB115E614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0392569-1A72-4AE9-94C5-F5BFD4D640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77698279-3E5D-4B97-89B3-1AC853208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6BE7681-9A71-4984-A543-13DDD3048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01D96B-A382-45A8-A136-56C86F7BC27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A36B3B1-0366-4E99-8C87-2BE5FE4ED5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B533FC76-8F63-4F93-85A4-A4ABFB50F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E9500A7-658B-40F5-BD2A-85AF186620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D9C684-E24E-4AC7-A22C-A926130085F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22015B6-2676-4F3C-9907-B78EA124A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C37D912C-9E21-476E-985F-07709925C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F57B4EB-F8D4-4859-80F2-FDA564B4F3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32FB5D-40D6-4E8D-BA34-1A636F7D3CF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9FD5593-2EAD-4F3C-9C84-D120B69D1F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303DFFE8-0227-471D-BC19-F7E5E0EAB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9B4931A3-1C41-401A-9E18-3FB45CF914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A4046F-7B7B-473F-9B0F-70C771C041C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D43F0D4-5580-44A3-8B39-BC50E31298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1616A71-9F69-49A9-B334-1F57B7510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6F94632E-55F1-4874-A19B-9A2F8A9A28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4563FA-F612-438D-B6E9-FB471B6FF05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4E3F4E4-F446-4BC1-8072-E2580B2E79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7CA8C33-EB85-42D1-A11E-97C918628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DA00E51F-29D1-45DF-BC77-2BEB0433C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E509FE-19B6-48A8-9C4F-907D18D9317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F9B3FAD4-062B-41C9-95AF-92A384E03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4C6CFFD-D75C-453C-BFE7-072585194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6DCFECAC-F8DF-4373-933E-22723B6537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FBA71F-C9C3-47ED-BC36-4E78AA7054F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CF9212AB-49CD-4B4D-BEBF-AD7A686C3F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53FA952-8697-4ED0-A3BB-21BBA5C5E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0E20BE5-7C76-48C5-AEED-1FF548B5C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F8822F9-2309-4D30-8D47-4D7B3040FE7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F1C15739-12B0-4E50-86A8-77BB8F53F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CF175818-C54A-49E3-BE18-7B01A2D5C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1736E8B5-22A2-4E2A-8D12-B29F5977D2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CB98CC2-3FB3-4EF5-BDCB-02CDFCB8880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E2711E3-7113-4C5B-815E-CA492A2951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0DC4BCD-69B6-4FF2-BE2C-FF1D305F3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6F8397C-074B-4A2D-A9E3-E225EFE15A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4A3D8A-5CF6-4850-A1BB-CC0CF3721FB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C2750DD-7131-4E39-AD9E-4993EDD87D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31FA48C-6519-429D-AF08-91A12BB22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B0952A3-AB33-44C0-B81A-D6EC6B5BDF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067E94-4701-4EF7-9356-E350F2ABEDC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8940D86-7104-488A-9720-8EFFF235C3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985313D-4D76-49B2-B6C5-C1A0A4675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90016F-6F6E-4A63-93C6-247AA35315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1C6C43-726F-40B7-871B-7635916ACE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A8BF2E-233C-4330-980E-5B26193D7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C860A-A320-439F-BB89-E5ED9776B5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84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229F27-67D7-4DCA-938C-3E24DB6AF9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4C01F3-6E98-4E91-A494-445C4E5B24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91D5C6-BAC1-4B3A-8B06-B249E223EB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3D2CF-0033-4F48-8D91-C2B43B007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61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34217A-AE6E-4C45-BBD6-009CDC103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2E0C2-A3AB-404D-BC76-95E33715A7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FCD5FE-53BC-45AB-BDBB-4572835E9A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12B4A-B858-42CC-95B1-E360D81AE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1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CCB85E-BEC2-4239-9BDD-0154B37D2A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0FC770-EF5B-4848-B83F-F4B4920B5A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71CB6-5F4A-41E2-96B5-56E00BFFE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E6067-47F9-4BF4-9A5A-F0C9E25B9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59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469FD4-2B1E-40BC-AF78-A60C8EA1C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A4402F-5A77-4653-B82E-965BC6ABA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C476F0-A168-470D-B1A1-7E50FFFE2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5F852-2B67-4CD4-9721-84417C6D5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01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5F461C-ADD4-49A7-AC80-8D02F81F57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4DBBF8-DE41-47A7-B762-5DC143C3E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C0A0C3-C2F1-4C11-8D8A-FEB1AD6A5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DCF9EF-C7BC-4261-8730-2C6F22166E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9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F2E7E2-276F-4682-A319-BD781AA73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03E91F6-A054-4CDB-ADB5-9F28CF09E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9ECBAA-A838-425D-86FB-693A87586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A2E79-46F8-4B7C-BC99-5C00A393C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18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018D50-2449-4C7E-8A07-A31F80EE17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85FC46-8D9A-45BD-A459-157DB1B0FE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79E3E7-82BB-4AEE-AB4D-965438A03D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A2596-0FD0-4220-B55D-0911445B81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14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A4B0FD-328B-4343-9946-8FC25510BF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95DECD-ABB2-4789-8CCD-99689FC3B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B7D606-75AB-4699-AA78-06320A69B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F05E6-F5D2-4D84-B9C0-FC33C3CF92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6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1CBBB2-6D9F-40FD-B2FE-C6BC4C2002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DE0541-6EE3-40E4-868A-A610B51C35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A470BE-5138-4D71-9076-AA75D7C43A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D7434-C6BF-4EC4-A54D-6179D5E90D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0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D4F906-E377-49C0-9434-17AC3C0A51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B8ED97-EA80-481D-B753-96FE83B1C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CC114F-E7A3-41C1-B3AF-4EAB5DD1CE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4D5EC-ADF3-46AD-BB0F-E7CEDBB6F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32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435B2D-639E-43E2-BBDC-D97793F6C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E7CC9E-3073-4F07-8FC7-468684A89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54BA1F4-DC95-4222-9F3B-98F4204C86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BF2D252-C4C2-41B4-AFE4-B2529C85E3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9C6D12A-C18D-46F8-AA53-E4C16F7C5E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678ADB4-9CBB-4A09-80D7-6BA9ECD7EC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BE401A29-658D-4CEB-B4D4-2491DB22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7CEBB6-AAF8-4B99-967A-F5112AD9B44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689C0E32-3E18-49C9-B3E9-A050309B5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59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Review Session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61AE818-F48C-4E96-BE11-58878CDB31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A136245E-B5CE-41B1-B639-151245735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31892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first half recap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>
            <a:extLst>
              <a:ext uri="{FF2B5EF4-FFF2-40B4-BE49-F238E27FC236}">
                <a16:creationId xmlns:a16="http://schemas.microsoft.com/office/drawing/2014/main" id="{4BDDD07E-3127-47F2-BA8F-DF86874C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B02B80-1649-406E-B54D-5028238AC3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7503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E5E67E9A-2CF2-4EE3-A222-4D1DFA0F5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9908F5-ED74-424A-B3F5-69B3FD72F7B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E32B759E-601A-45A4-A840-895F69374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8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BD5260E-B840-4343-906F-0DCB88915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032C557-472F-49EB-B05C-0AC29504A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Consider this 8-stage pipeline (RR and RW take a full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860B48-FD3E-4FB7-B855-92ED48270391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67CE31-9B82-4E97-ADCC-8E80F5250D8A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83F59D-A53B-4C3F-9B7A-3AC897E00B79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7C11B5-7BC3-4ED0-B357-89441F747AEB}"/>
              </a:ext>
            </a:extLst>
          </p:cNvPr>
          <p:cNvSpPr/>
          <p:nvPr/>
        </p:nvSpPr>
        <p:spPr>
          <a:xfrm>
            <a:off x="25908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5369B7-7739-4BEB-BE72-1E34B93DDF3D}"/>
              </a:ext>
            </a:extLst>
          </p:cNvPr>
          <p:cNvSpPr/>
          <p:nvPr/>
        </p:nvSpPr>
        <p:spPr>
          <a:xfrm>
            <a:off x="3810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F0729C-5387-40A3-86A1-CD927C3BEE06}"/>
              </a:ext>
            </a:extLst>
          </p:cNvPr>
          <p:cNvSpPr/>
          <p:nvPr/>
        </p:nvSpPr>
        <p:spPr>
          <a:xfrm>
            <a:off x="4572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711C12-6F12-4C95-9BA8-189759EBB505}"/>
              </a:ext>
            </a:extLst>
          </p:cNvPr>
          <p:cNvSpPr/>
          <p:nvPr/>
        </p:nvSpPr>
        <p:spPr>
          <a:xfrm>
            <a:off x="5334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7FB723-C0D2-4E0A-BBA5-72C351023B43}"/>
              </a:ext>
            </a:extLst>
          </p:cNvPr>
          <p:cNvSpPr/>
          <p:nvPr/>
        </p:nvSpPr>
        <p:spPr>
          <a:xfrm>
            <a:off x="32004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E5E67E9A-2CF2-4EE3-A222-4D1DFA0F5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9908F5-ED74-424A-B3F5-69B3FD72F7B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E32B759E-601A-45A4-A840-895F69374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8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BD5260E-B840-4343-906F-0DCB88915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032C557-472F-49EB-B05C-0AC29504A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Consider this 8-stage pipeline (RR and RW take a full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860B48-FD3E-4FB7-B855-92ED48270391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67CE31-9B82-4E97-ADCC-8E80F5250D8A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83F59D-A53B-4C3F-9B7A-3AC897E00B79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7C11B5-7BC3-4ED0-B357-89441F747AEB}"/>
              </a:ext>
            </a:extLst>
          </p:cNvPr>
          <p:cNvSpPr/>
          <p:nvPr/>
        </p:nvSpPr>
        <p:spPr>
          <a:xfrm>
            <a:off x="25908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5369B7-7739-4BEB-BE72-1E34B93DDF3D}"/>
              </a:ext>
            </a:extLst>
          </p:cNvPr>
          <p:cNvSpPr/>
          <p:nvPr/>
        </p:nvSpPr>
        <p:spPr>
          <a:xfrm>
            <a:off x="3810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F0729C-5387-40A3-86A1-CD927C3BEE06}"/>
              </a:ext>
            </a:extLst>
          </p:cNvPr>
          <p:cNvSpPr/>
          <p:nvPr/>
        </p:nvSpPr>
        <p:spPr>
          <a:xfrm>
            <a:off x="4572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711C12-6F12-4C95-9BA8-189759EBB505}"/>
              </a:ext>
            </a:extLst>
          </p:cNvPr>
          <p:cNvSpPr/>
          <p:nvPr/>
        </p:nvSpPr>
        <p:spPr>
          <a:xfrm>
            <a:off x="5334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7FB723-C0D2-4E0A-BBA5-72C351023B43}"/>
              </a:ext>
            </a:extLst>
          </p:cNvPr>
          <p:cNvSpPr/>
          <p:nvPr/>
        </p:nvSpPr>
        <p:spPr>
          <a:xfrm>
            <a:off x="32004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</p:spTree>
    <p:extLst>
      <p:ext uri="{BB962C8B-B14F-4D97-AF65-F5344CB8AC3E}">
        <p14:creationId xmlns:p14="http://schemas.microsoft.com/office/powerpoint/2010/main" val="1862048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561C4F99-C53D-48F4-93F5-8901EDE3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C6189-706B-4B93-B945-ABB602AF992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4CF480B2-F2AF-414D-A9BE-BF21127B5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8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609C69EF-DAAD-487F-883D-4E0826BA97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8AF39A16-EBB7-4896-8A09-9037DFDA0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this 8-stage pipeline (RR and RW take a full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5  with: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5   with: 3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      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5   with: 3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       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5   with: 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16EC68-4EED-4FB2-8EE3-E6A0F4090973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E30E55-7644-4D61-AF66-B14C81E5120A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FF41A5-5F4D-43FA-B1BB-66478A6FAB4B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AA3562-2FE8-488D-A9EF-33A7EA341D34}"/>
              </a:ext>
            </a:extLst>
          </p:cNvPr>
          <p:cNvSpPr/>
          <p:nvPr/>
        </p:nvSpPr>
        <p:spPr>
          <a:xfrm>
            <a:off x="25908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C6A8D3-1E06-408B-B860-4989235CA807}"/>
              </a:ext>
            </a:extLst>
          </p:cNvPr>
          <p:cNvSpPr/>
          <p:nvPr/>
        </p:nvSpPr>
        <p:spPr>
          <a:xfrm>
            <a:off x="3810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64B75C-0876-4313-9C68-3C58AA10C695}"/>
              </a:ext>
            </a:extLst>
          </p:cNvPr>
          <p:cNvSpPr/>
          <p:nvPr/>
        </p:nvSpPr>
        <p:spPr>
          <a:xfrm>
            <a:off x="4572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B6494C-300E-4450-9034-E3DAC2324281}"/>
              </a:ext>
            </a:extLst>
          </p:cNvPr>
          <p:cNvSpPr/>
          <p:nvPr/>
        </p:nvSpPr>
        <p:spPr>
          <a:xfrm>
            <a:off x="5334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94BBE3-5A61-4217-BEFC-1931DE91528C}"/>
              </a:ext>
            </a:extLst>
          </p:cNvPr>
          <p:cNvSpPr/>
          <p:nvPr/>
        </p:nvSpPr>
        <p:spPr>
          <a:xfrm>
            <a:off x="32004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>
            <a:extLst>
              <a:ext uri="{FF2B5EF4-FFF2-40B4-BE49-F238E27FC236}">
                <a16:creationId xmlns:a16="http://schemas.microsoft.com/office/drawing/2014/main" id="{4BDDD07E-3127-47F2-BA8F-DF86874C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B02B80-1649-406E-B54D-5028238AC3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27D4A734-7042-455B-8516-7C693131E6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1450"/>
            <a:ext cx="7315200" cy="514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921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>
            <a:extLst>
              <a:ext uri="{FF2B5EF4-FFF2-40B4-BE49-F238E27FC236}">
                <a16:creationId xmlns:a16="http://schemas.microsoft.com/office/drawing/2014/main" id="{4BDDD07E-3127-47F2-BA8F-DF86874C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B02B80-1649-406E-B54D-5028238AC3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27D4A734-7042-455B-8516-7C693131E6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1450"/>
            <a:ext cx="7315200" cy="514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55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5395B871-DB8E-4848-B7D0-DE4EBD25B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B50BBF-2C4C-4B5D-A2FB-9F39FCAE395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E502E05E-06C5-4605-BE71-768D9E390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ABF3B02-0AB4-4A90-A04C-7012A8E6A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813DB11C-8BED-46A2-8FA3-1A9036BE6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00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Consider a branch that is taken 80% of the time. 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average, how many stalls are introduced for this branch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for each approach below: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Stall fetch until branch outcome is known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not-taken and squash if the branch is taken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a branch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You can’t find anything to put in the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before the branch is put in the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from the taken side is put in the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from the not-taken side is put in the slot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AA149D0B-2265-4E18-8293-F83849992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1425C7-7952-4181-9653-5A594A6A424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C202A687-572F-446E-8A5A-0940A46E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DEF5AB13-83F3-4F63-BD6D-A85EFFEC7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C39F47B-C83E-4FBB-91F6-13DBD6F30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9420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Consider a branch that is taken 80% of the time. 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average, how many stalls are introduced for this branch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for each approach below: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Stall fetch until branch outcome is known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1 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not-taken and squash if the branch is taken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0.8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a branch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You can’t find anything to put in the delay slot</a:t>
            </a:r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1 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before the branch is put in the delay slot</a:t>
            </a:r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0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from the taken side is put in the slot</a:t>
            </a:r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0.2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from the not-taken side is put in the slot</a:t>
            </a:r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0.8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E22AD6AE-E145-4514-B23F-71A38FBB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B008D0-D59D-40B3-8CE1-756332514E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B693EDE3-08EF-45DC-B598-CE4F314C4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96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2b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68D260B4-DB85-44F1-86FC-0D99EFE55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3971F8CC-3DCE-44F3-AA3F-C30846AAE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781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an unpipelined processor where it takes 10ns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go through the circuits and 0.2ns for the latch overhead.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throughput for 10-stage and 20-stage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pipelines?  Assume that the P.O.P and P.O.C in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unpipelined processor are separated by 3ns.  Assume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half the instructions do not introduce a data hazard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half the instructions depend on their preceding instruction.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>
            <a:extLst>
              <a:ext uri="{FF2B5EF4-FFF2-40B4-BE49-F238E27FC236}">
                <a16:creationId xmlns:a16="http://schemas.microsoft.com/office/drawing/2014/main" id="{4BDDD07E-3127-47F2-BA8F-DF86874C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B02B80-1649-406E-B54D-5028238AC3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4460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D26DC2D7-2A07-429F-8BAE-F357A70F0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680BA4-F136-4F64-80D3-15A57234229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EA0EA8B4-00C7-42A2-A851-AA35B16E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0437E679-CA6E-45F0-BBF8-911E2E797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0EDEFE50-FE81-4CE8-8C19-14ADA6418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55405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Processor-A at 3 GHz consumes 80 W of dynamic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20 W of static power.  It completes a program in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seconds.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energy consumption if I scale frequency down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20%?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energy consumption if I scale frequency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voltage down by 20%?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D89A0EFD-CCA7-49D3-A4B8-D8B44BFD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69C995-D512-486E-915C-90CC5E9F580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695186B-8C4C-4D26-ACCE-BE485EF96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5F197BB-2817-46FD-A123-50F113E583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D5EB2A1E-451B-4483-99A6-76B344F5C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199279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for (i=1000; i&gt;0; i--)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x[i] = y[i] * s;</a:t>
            </a:r>
          </a:p>
        </p:txBody>
      </p:sp>
      <p:sp>
        <p:nvSpPr>
          <p:cNvPr id="26630" name="Text Box 5">
            <a:extLst>
              <a:ext uri="{FF2B5EF4-FFF2-40B4-BE49-F238E27FC236}">
                <a16:creationId xmlns:a16="http://schemas.microsoft.com/office/drawing/2014/main" id="{649B6E81-D6FB-477E-B191-353BA1B20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05013"/>
            <a:ext cx="6371809" cy="224676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  L.D         F0, 0(R1)          ; F0 = array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MUL.D    F4, F0, F2        ; multiply scalar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S.D         F4, 0(R2)          ; store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DADDUI  R1, R1,# -8      ; decrement address pointer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DADDUI  R2, R2,#-8       ; decrement address pointer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BNE        R1, R3, Loop    ; branch if R1 !=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NOP</a:t>
            </a:r>
          </a:p>
        </p:txBody>
      </p:sp>
      <p:sp>
        <p:nvSpPr>
          <p:cNvPr id="26631" name="Text Box 10">
            <a:extLst>
              <a:ext uri="{FF2B5EF4-FFF2-40B4-BE49-F238E27FC236}">
                <a16:creationId xmlns:a16="http://schemas.microsoft.com/office/drawing/2014/main" id="{75F4F4E2-2748-4B92-990C-8807EE3C5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24000"/>
            <a:ext cx="1331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26632" name="Text Box 11">
            <a:extLst>
              <a:ext uri="{FF2B5EF4-FFF2-40B4-BE49-F238E27FC236}">
                <a16:creationId xmlns:a16="http://schemas.microsoft.com/office/drawing/2014/main" id="{CAF40C64-D9C8-494A-BB7D-78A194F55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743200"/>
            <a:ext cx="15837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code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AA6D39F2-64FA-4F21-8730-F46B4C0B139A}"/>
              </a:ext>
            </a:extLst>
          </p:cNvPr>
          <p:cNvSpPr/>
          <p:nvPr/>
        </p:nvSpPr>
        <p:spPr>
          <a:xfrm>
            <a:off x="4953000" y="152400"/>
            <a:ext cx="3581400" cy="16002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LD -&gt; any : 1 stall</a:t>
            </a:r>
          </a:p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FPMUL -&gt; any: 5 stalls</a:t>
            </a:r>
          </a:p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FPMUL -&gt; ST : 4 stalls</a:t>
            </a:r>
          </a:p>
          <a:p>
            <a:pPr algn="ctr" eaLnBrk="1" hangingPunct="1">
              <a:defRPr/>
            </a:pPr>
            <a:r>
              <a:rPr lang="en-US" sz="1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IntALU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-&gt; BR : 1 stall</a:t>
            </a:r>
          </a:p>
        </p:txBody>
      </p:sp>
      <p:sp>
        <p:nvSpPr>
          <p:cNvPr id="26634" name="Text Box 6">
            <a:extLst>
              <a:ext uri="{FF2B5EF4-FFF2-40B4-BE49-F238E27FC236}">
                <a16:creationId xmlns:a16="http://schemas.microsoft.com/office/drawing/2014/main" id="{0D7238AD-695F-4F43-9D8B-5F20B8864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51782"/>
            <a:ext cx="6938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How many cycles do the default and optimized schedules take?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08B56B81-B392-4DB7-8EDE-B574145C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10FCBA-3679-42A8-8D24-0DA559224C1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736F9E6-69DC-4D22-BB87-8A51E48A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617AD5AC-467A-4B6D-9B43-3E73B12455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AFBFC1F-B744-4146-B7CB-3C77E1C5A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199279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for (i=1000; i&gt;0; i--)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x[i] = y[i] * s;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C21C4AB6-57E9-450E-9D87-7CBD2C775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05013"/>
            <a:ext cx="6371809" cy="224676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  L.D         F0, 0(R1)          ; F0 = array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MUL.D    F4, F0, F2        ; multiply scalar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S.D         F4, 0(R2)          ; store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DADDUI  R1, R1,# -8      ; decrement address pointer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DADDUI  R2, R2,#-8       ; decrement address pointer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BNE        R1, R3, Loop    ; branch if R1 !=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NOP</a:t>
            </a:r>
          </a:p>
        </p:txBody>
      </p:sp>
      <p:sp>
        <p:nvSpPr>
          <p:cNvPr id="28679" name="Text Box 10">
            <a:extLst>
              <a:ext uri="{FF2B5EF4-FFF2-40B4-BE49-F238E27FC236}">
                <a16:creationId xmlns:a16="http://schemas.microsoft.com/office/drawing/2014/main" id="{C2877F05-0F43-4963-B45E-03BDC08B9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24000"/>
            <a:ext cx="1331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28680" name="Text Box 11">
            <a:extLst>
              <a:ext uri="{FF2B5EF4-FFF2-40B4-BE49-F238E27FC236}">
                <a16:creationId xmlns:a16="http://schemas.microsoft.com/office/drawing/2014/main" id="{A877DD73-E0C9-48A3-BE02-714DF2375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743200"/>
            <a:ext cx="15837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code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196FD724-4D52-479C-B926-0CB0940ECAA7}"/>
              </a:ext>
            </a:extLst>
          </p:cNvPr>
          <p:cNvSpPr/>
          <p:nvPr/>
        </p:nvSpPr>
        <p:spPr>
          <a:xfrm>
            <a:off x="4953000" y="152400"/>
            <a:ext cx="3581400" cy="16002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LD -&gt; any : 1 stall</a:t>
            </a:r>
          </a:p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FPMUL -&gt; any: 5 stalls</a:t>
            </a:r>
          </a:p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FPMUL -&gt; ST : 4 stalls</a:t>
            </a:r>
          </a:p>
          <a:p>
            <a:pPr algn="ctr" eaLnBrk="1" hangingPunct="1">
              <a:defRPr/>
            </a:pPr>
            <a:r>
              <a:rPr lang="en-US" sz="1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IntALU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-&gt; BR : 1 stall</a:t>
            </a:r>
          </a:p>
        </p:txBody>
      </p:sp>
      <p:sp>
        <p:nvSpPr>
          <p:cNvPr id="28682" name="Text Box 6">
            <a:extLst>
              <a:ext uri="{FF2B5EF4-FFF2-40B4-BE49-F238E27FC236}">
                <a16:creationId xmlns:a16="http://schemas.microsoft.com/office/drawing/2014/main" id="{EAE32F69-3BD7-4077-A3D0-6E533993D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23" y="4392038"/>
            <a:ext cx="68273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Unoptimized:  LD  1s   MUL  4s  SD  DA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BNE  1s   -- 12 cycles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Optimized:  LD  DA  MUL  DA  2s  BNE  SD  -- 8 cycles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B8EAB8AE-1E7F-48BE-8057-47C6C5094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23" y="5156805"/>
            <a:ext cx="60711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Degree 2: LD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1s SD BNE SD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Degree 3: LD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BNE SD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– 12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cyc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/3 iterations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>
            <a:extLst>
              <a:ext uri="{FF2B5EF4-FFF2-40B4-BE49-F238E27FC236}">
                <a16:creationId xmlns:a16="http://schemas.microsoft.com/office/drawing/2014/main" id="{4BDDD07E-3127-47F2-BA8F-DF86874C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B02B80-1649-406E-B54D-5028238AC3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C411B6A-6BDD-409A-AAC4-40937533D5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14" r="50833" b="30741"/>
          <a:stretch/>
        </p:blipFill>
        <p:spPr>
          <a:xfrm>
            <a:off x="76200" y="76200"/>
            <a:ext cx="7831931" cy="39823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EC51C4-68DC-40C9-8BEF-8DD95DBBE1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1" y="97631"/>
            <a:ext cx="5304000" cy="165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27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>
            <a:extLst>
              <a:ext uri="{FF2B5EF4-FFF2-40B4-BE49-F238E27FC236}">
                <a16:creationId xmlns:a16="http://schemas.microsoft.com/office/drawing/2014/main" id="{4BDDD07E-3127-47F2-BA8F-DF86874C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B02B80-1649-406E-B54D-5028238AC3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C411B6A-6BDD-409A-AAC4-40937533D5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14" r="50833" b="30741"/>
          <a:stretch/>
        </p:blipFill>
        <p:spPr>
          <a:xfrm>
            <a:off x="76200" y="76200"/>
            <a:ext cx="7831931" cy="39823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EC51C4-68DC-40C9-8BEF-8DD95DBBE1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1" y="97631"/>
            <a:ext cx="5304000" cy="165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067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EC5123C8-977D-4619-AFB9-5817F09C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774BAD-308E-4B71-BEF7-16F13181DB7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4EA390F-6CD7-4E51-B0A9-AF9629C10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96D6425-FEFA-4B0F-BF62-FAF2BA96C8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16E67325-0F15-4AB2-8465-8EFDCC49F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199279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for (i=1000; i&gt;0; i--)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x[i] = y[i] * s;</a:t>
            </a:r>
          </a:p>
        </p:txBody>
      </p:sp>
      <p:sp>
        <p:nvSpPr>
          <p:cNvPr id="16390" name="Text Box 5">
            <a:extLst>
              <a:ext uri="{FF2B5EF4-FFF2-40B4-BE49-F238E27FC236}">
                <a16:creationId xmlns:a16="http://schemas.microsoft.com/office/drawing/2014/main" id="{B1274F48-DCE8-4AE3-92E5-65B3D22A9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003533"/>
            <a:ext cx="6371809" cy="224676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   L.D         F0, 0(R1)          ; F0 = array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MUL.D    F4, F0, F2        ; multiply scalar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S.D         F4, 0(R2)          ; store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DADDUI  R1, R1,# -8      ; decrement address pointer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DADDUI  R2, R2,#-8       ; decrement address pointer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BNE        R1, R3, Loop    ; branch if R1 !=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NOP</a:t>
            </a:r>
          </a:p>
        </p:txBody>
      </p:sp>
      <p:sp>
        <p:nvSpPr>
          <p:cNvPr id="16391" name="Text Box 10">
            <a:extLst>
              <a:ext uri="{FF2B5EF4-FFF2-40B4-BE49-F238E27FC236}">
                <a16:creationId xmlns:a16="http://schemas.microsoft.com/office/drawing/2014/main" id="{14ABD2B0-3540-4F49-B9C7-6EA1E6277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24000"/>
            <a:ext cx="1331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16392" name="Text Box 11">
            <a:extLst>
              <a:ext uri="{FF2B5EF4-FFF2-40B4-BE49-F238E27FC236}">
                <a16:creationId xmlns:a16="http://schemas.microsoft.com/office/drawing/2014/main" id="{AD41D7D2-AB55-4CF4-9F97-319E973A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743200"/>
            <a:ext cx="15837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code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3D0F689E-7547-46F4-877D-B8F2DEA2FB7E}"/>
              </a:ext>
            </a:extLst>
          </p:cNvPr>
          <p:cNvSpPr/>
          <p:nvPr/>
        </p:nvSpPr>
        <p:spPr>
          <a:xfrm>
            <a:off x="4953000" y="152400"/>
            <a:ext cx="3581400" cy="16002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LD -&gt; any : 1 stall</a:t>
            </a:r>
          </a:p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FPMUL -&gt; any: 5 stalls</a:t>
            </a:r>
          </a:p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FPMUL -&gt; ST : 4 stalls</a:t>
            </a:r>
          </a:p>
          <a:p>
            <a:pPr algn="ctr" eaLnBrk="1" hangingPunct="1">
              <a:defRPr/>
            </a:pPr>
            <a:r>
              <a:rPr lang="en-US" sz="1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IntALU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-&gt; BR : 1 stall</a:t>
            </a:r>
          </a:p>
        </p:txBody>
      </p:sp>
      <p:sp>
        <p:nvSpPr>
          <p:cNvPr id="16394" name="Text Box 6">
            <a:extLst>
              <a:ext uri="{FF2B5EF4-FFF2-40B4-BE49-F238E27FC236}">
                <a16:creationId xmlns:a16="http://schemas.microsoft.com/office/drawing/2014/main" id="{5660A4C3-C563-4B83-AB14-387B88894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354639"/>
            <a:ext cx="7903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How many unrolls does it take to avoid stalls in the superscalar pipeline?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2011C9C8-2147-4BDF-97B6-5BC17160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EC2788-04FB-4DA9-B94E-93DE833059E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0FA46D16-B4CD-49BE-AE5B-27B175902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7629179-E851-4215-B38B-D4EC0221D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2195711-D02A-403D-89A8-FB8BB672B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331913"/>
            <a:ext cx="199279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for (i=1000; i&gt;0; i--)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x[i] = y[i] * s;</a:t>
            </a:r>
          </a:p>
        </p:txBody>
      </p:sp>
      <p:sp>
        <p:nvSpPr>
          <p:cNvPr id="18438" name="Text Box 5">
            <a:extLst>
              <a:ext uri="{FF2B5EF4-FFF2-40B4-BE49-F238E27FC236}">
                <a16:creationId xmlns:a16="http://schemas.microsoft.com/office/drawing/2014/main" id="{2AED4E35-B30A-4BC5-AAC7-88A3F7042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443" y="2007275"/>
            <a:ext cx="5777415" cy="2031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   L.D         F0, 0(R1)          ; F0 = array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MUL.D    F4, F0, F2        ; multiply scalar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S.D         F4, 0(R2)          ; store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DADDUI  R1, R1,# -8      ; decrement address pointer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DADDUI  R2, R2,#-8       ; decrement address pointer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BNE        R1, R3, Loop    ; branch if R1 !=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NOP</a:t>
            </a:r>
          </a:p>
        </p:txBody>
      </p:sp>
      <p:sp>
        <p:nvSpPr>
          <p:cNvPr id="18439" name="Text Box 10">
            <a:extLst>
              <a:ext uri="{FF2B5EF4-FFF2-40B4-BE49-F238E27FC236}">
                <a16:creationId xmlns:a16="http://schemas.microsoft.com/office/drawing/2014/main" id="{B57E98B0-000B-46EB-8330-7477B2C9C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24000"/>
            <a:ext cx="1331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18440" name="Text Box 11">
            <a:extLst>
              <a:ext uri="{FF2B5EF4-FFF2-40B4-BE49-F238E27FC236}">
                <a16:creationId xmlns:a16="http://schemas.microsoft.com/office/drawing/2014/main" id="{2EB049E1-5263-4D48-A15C-93A6724A4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743200"/>
            <a:ext cx="15837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code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408C62AE-39D8-4124-AC97-3B65323E6D79}"/>
              </a:ext>
            </a:extLst>
          </p:cNvPr>
          <p:cNvSpPr/>
          <p:nvPr/>
        </p:nvSpPr>
        <p:spPr>
          <a:xfrm>
            <a:off x="4953000" y="152400"/>
            <a:ext cx="3581400" cy="16002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LD -&gt; any : 1 stall</a:t>
            </a:r>
          </a:p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FPMUL -&gt; any: 5 stalls</a:t>
            </a:r>
          </a:p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FPMUL -&gt; ST : 4 stalls</a:t>
            </a:r>
          </a:p>
          <a:p>
            <a:pPr algn="ctr" eaLnBrk="1" hangingPunct="1">
              <a:defRPr/>
            </a:pPr>
            <a:r>
              <a:rPr lang="en-US" sz="1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IntALU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-&gt; BR : 1 stall</a:t>
            </a:r>
          </a:p>
        </p:txBody>
      </p:sp>
      <p:sp>
        <p:nvSpPr>
          <p:cNvPr id="18442" name="Text Box 6">
            <a:extLst>
              <a:ext uri="{FF2B5EF4-FFF2-40B4-BE49-F238E27FC236}">
                <a16:creationId xmlns:a16="http://schemas.microsoft.com/office/drawing/2014/main" id="{9F275CB6-0EDE-4255-B105-C3B92BF38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8" y="4038600"/>
            <a:ext cx="790351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unrolls does it take to avoid stalls in the superscalar pipeline?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LD       MUL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LD       MUL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LD       MUL                         7 unrolls.  Could also make do with 5 if we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LD       MUL                          moved up the DADDUIs.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LD       MUL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SD       MUL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1E7E9291-8F32-4B9D-BFA8-ECA30663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2BC357-A306-49FF-8BE6-39CC7837955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CBAB7F09-EE07-4D3C-A57E-9781AB355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38F9471-1946-4C05-AA27-261DC81BB3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5351B1F-044A-43D1-B7F8-EBD826517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940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storage requirement for a tournament predictor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that uses the following structures: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“selector” that has 4K entries and 2-bit counters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“global” predictor that XORs 14 bits of branch PC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with 14 bits of global history and uses 3-bit counters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“local” predictor that uses an 8-bit index into L1, and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produces a 12-bit index into L2 by XOR-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PC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local history.  The L2 uses 2-bit counters.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021A850D-40F7-4BD6-9702-B0FDEFBC4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89CD7C-41CA-4745-BA4C-A0E9CFB78A0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006F6A7-5E44-4075-97B5-EDD8E4EF0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F6EE477-C1B6-4823-9B69-CD2BC4FFF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A5939AD7-02D6-4E51-B33F-1443C03E5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9407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storage requirement for a tournament predictor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that uses the following structures: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“selector” that has 4K entries and 2-bit counters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“global” predictor that XORs 14 bits of branch PC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with 14 bits of global history and uses 3-bit counters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“local” predictor that uses an 8-bit index into L1, and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produces a 12-bit index into L2 by XOR-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PC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local history.  The L2 uses 2-bit counters.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Selector = 4K * 2b = 8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Global = 3b * 2^14 = 48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Local = (12b * 2^8) + (2b * 2^12) = 3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+ 8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11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Total = 67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E9695983-BD68-480F-B9B4-F70E82C09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5379C-ED76-4CFA-8380-611D520A92C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EA8213C-9F34-4439-8954-A9AD1ED75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04CCD77A-FF49-4089-8CD6-C17E9D41F1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CF1882B-6B61-4AD7-AD9A-16925279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185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the code snippet below, estimate the steady-state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bpred accuracies for the default PC+4 prediction,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1-bit bimodal, 2-bit bimodal, global, and local predictors.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Assume that the global/local preds use 5-bit histories.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do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for (i=0; i&lt;4; i++)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increment something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for (j=0; j&lt;8; j++)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increment something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k++;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} while (k &lt; some large number)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>
            <a:extLst>
              <a:ext uri="{FF2B5EF4-FFF2-40B4-BE49-F238E27FC236}">
                <a16:creationId xmlns:a16="http://schemas.microsoft.com/office/drawing/2014/main" id="{26C2392E-54A9-4853-B8B6-DF0E683F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3F6FAD-057E-487C-987E-1D479308E1F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F823448-AC5D-499F-9D53-15F72D20F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4DC3968-828E-467D-81F9-B5CC8C2C4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A492AEE2-B220-4E04-AD93-761B07EC5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185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code snippet below, estimate the steady-state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bpred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accuracies for the default PC+4 prediction,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1-bit bimodal, 2-bit bimodal, global, and local predictors.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Assume that the global/local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preds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use 5-bit histories.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do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for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=0;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&lt;4;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++)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increment something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for (j=0; j&lt;8;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increment something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k++;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} while (k &lt; some large number)</a:t>
            </a:r>
          </a:p>
        </p:txBody>
      </p:sp>
      <p:sp>
        <p:nvSpPr>
          <p:cNvPr id="24582" name="TextBox 5">
            <a:extLst>
              <a:ext uri="{FF2B5EF4-FFF2-40B4-BE49-F238E27FC236}">
                <a16:creationId xmlns:a16="http://schemas.microsoft.com/office/drawing/2014/main" id="{A528FA7B-F95C-4456-A3A9-FD19CFD56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021" y="3276600"/>
            <a:ext cx="2800767" cy="28623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PC+4:  2/13 = 15%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1b </a:t>
            </a:r>
            <a:r>
              <a:rPr lang="en-US" altLang="en-US" sz="20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</a:t>
            </a: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(2+6+1)/(4+8+1)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= 9/13 = 69%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2b </a:t>
            </a:r>
            <a:r>
              <a:rPr lang="en-US" altLang="en-US" sz="20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</a:t>
            </a: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(3+7+1)/13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= 11/13 = 85%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Global: (4+7+1)/13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= 12/13 = 92%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Local: (4+7+1)/13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= 12/13 = 92%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45EA02B2-AF79-4B99-9EF0-B8E793CD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BE11FD-ADB1-40D0-A050-A8F39553123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1C009009-37C5-4556-836D-CB646166F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4D7182C4-5964-4F49-A96E-0C41DF828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1D4C2727-FF1A-4F04-AD38-EF6639104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554056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Processor-A at 3 GHz consumes 80 W of dynamic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20 W of static power.  It completes a program in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seconds.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energy consumption if I scale frequency down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20%?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dynamic power = 64W; New static power = 20W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New execution time = 25 secs (assuming CPU-bound)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Energy = 84 W x 25 secs = 2100 Joules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energy consumption if I scale frequency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voltage down by 20%?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dynamic power = 41W; New static power = 16W;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New exec time = 25 secs; Energy = 1425 Joules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>
            <a:extLst>
              <a:ext uri="{FF2B5EF4-FFF2-40B4-BE49-F238E27FC236}">
                <a16:creationId xmlns:a16="http://schemas.microsoft.com/office/drawing/2014/main" id="{2700D5D4-D3A4-4BA8-AF01-C69FB4567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707FE8-19F7-42CB-9AA9-C7B1943804A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BF489563-621D-46AA-BEA1-7A22FA0A0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37892" name="Line 3">
            <a:extLst>
              <a:ext uri="{FF2B5EF4-FFF2-40B4-BE49-F238E27FC236}">
                <a16:creationId xmlns:a16="http://schemas.microsoft.com/office/drawing/2014/main" id="{22306673-BF24-4102-9511-9AD156A10E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Text Box 4">
            <a:extLst>
              <a:ext uri="{FF2B5EF4-FFF2-40B4-BE49-F238E27FC236}">
                <a16:creationId xmlns:a16="http://schemas.microsoft.com/office/drawing/2014/main" id="{E4CD4C80-B985-46DA-A2DF-984594085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303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Consider 3 programs from a benchmark set.  Assume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system-A is the reference machine.  How does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performance of system-B compare against that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system-C (for all 3 metrics)?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P1        P2           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Sys-A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5          10           20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Sys-B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6           8            18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Sys-C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7           9            14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Sum of execution times (AM)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Sum of weighted execution times (AM)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Geometric mean of execution times (GM)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>
            <a:extLst>
              <a:ext uri="{FF2B5EF4-FFF2-40B4-BE49-F238E27FC236}">
                <a16:creationId xmlns:a16="http://schemas.microsoft.com/office/drawing/2014/main" id="{224A5F8B-25BE-4D7A-B03F-4BCB6E27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67CFF9-4D39-4147-A9CB-2B160933C7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CF3F1D72-3641-4E94-962F-728DFC000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39940" name="Line 3">
            <a:extLst>
              <a:ext uri="{FF2B5EF4-FFF2-40B4-BE49-F238E27FC236}">
                <a16:creationId xmlns:a16="http://schemas.microsoft.com/office/drawing/2014/main" id="{C219300E-B73B-44C3-8E8A-A6035D281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Text Box 4">
            <a:extLst>
              <a:ext uri="{FF2B5EF4-FFF2-40B4-BE49-F238E27FC236}">
                <a16:creationId xmlns:a16="http://schemas.microsoft.com/office/drawing/2014/main" id="{B4EFCCBD-44A2-43D8-93E4-541793F42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303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3 programs from a benchmark set.  Assume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system-A is the reference machine.  How does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performance of system-B compare against that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system-C (for all 3 metrics)?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P1        P2           P3   S.E.T   S.W.E.T   GM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Sys-A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5          10           20      35         3          10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Sys-B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6           8            18      32        2.9        9.5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Sys-C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7           9            14      30         3          9.6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Relative to C, B provides a speedup of 1.03 (S.W.E.T)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or 1.01 (GM) or 0.94 (S.E.T)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Relative to C, B reduces execution time by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3.3% (S.W.E.T) or 1% (GM) or -6.7% (S.E.T)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>
            <a:extLst>
              <a:ext uri="{FF2B5EF4-FFF2-40B4-BE49-F238E27FC236}">
                <a16:creationId xmlns:a16="http://schemas.microsoft.com/office/drawing/2014/main" id="{020D2F01-ADB9-4A70-95E0-5F256307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46D57C-BB33-4470-B83F-E57DD209FA5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B458C7DB-5C61-49A2-8186-035DE59AA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6</a:t>
            </a:r>
          </a:p>
        </p:txBody>
      </p:sp>
      <p:sp>
        <p:nvSpPr>
          <p:cNvPr id="37892" name="Line 3">
            <a:extLst>
              <a:ext uri="{FF2B5EF4-FFF2-40B4-BE49-F238E27FC236}">
                <a16:creationId xmlns:a16="http://schemas.microsoft.com/office/drawing/2014/main" id="{BC8C8EBB-3DF3-4BAA-B70A-90553CA87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Text Box 4">
            <a:extLst>
              <a:ext uri="{FF2B5EF4-FFF2-40B4-BE49-F238E27FC236}">
                <a16:creationId xmlns:a16="http://schemas.microsoft.com/office/drawing/2014/main" id="{BED14E63-E781-4ACD-9E9F-EE34D137D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7121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My new laptop has a clock speed that is 30% higher than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old laptop.  I’m running the same binaries on 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machines.  Their IPCs are listed below.  I run the binaries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such that each binary gets an equal share of CPU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speedup is my new laptop providing?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P1      P2      P3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Old-IPC        1.2     1.6     2.0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New-IPC      1.6     1.6     1.6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>
            <a:extLst>
              <a:ext uri="{FF2B5EF4-FFF2-40B4-BE49-F238E27FC236}">
                <a16:creationId xmlns:a16="http://schemas.microsoft.com/office/drawing/2014/main" id="{FFF74202-6CAE-47BA-AEAE-574ED2BE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2DFC09-9C1D-45BE-96F9-A7B023B0E82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FDB5C059-2DB3-4F50-A4E6-8B5B2FDB1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6</a:t>
            </a:r>
          </a:p>
        </p:txBody>
      </p:sp>
      <p:sp>
        <p:nvSpPr>
          <p:cNvPr id="39940" name="Line 3">
            <a:extLst>
              <a:ext uri="{FF2B5EF4-FFF2-40B4-BE49-F238E27FC236}">
                <a16:creationId xmlns:a16="http://schemas.microsoft.com/office/drawing/2014/main" id="{E0FC7586-640D-4D86-B577-3AA7D0DF1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Text Box 4">
            <a:extLst>
              <a:ext uri="{FF2B5EF4-FFF2-40B4-BE49-F238E27FC236}">
                <a16:creationId xmlns:a16="http://schemas.microsoft.com/office/drawing/2014/main" id="{119A4090-30E3-4492-86EE-71A106D02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3058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My new laptop has a clock speed that is 30% higher than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old laptop.  I’m running the same binaries on 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machines.  Their IPCs are listed below.  I run the binaries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such that each binary gets an equal share of CPU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speedup is my new laptop providing?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P1      P2      P3       AM   GM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Old-IPC        1.2     1.6     2.0      1.6    1.57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New-IPC      1.6     1.6     1.6      1.6     1.6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AM of IPCs is the right measure.  Could have also used GM.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Speedup with AM would be 1.3.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A9932C9A-FB52-4289-A49B-C9E8E4EC4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870A35-0D3F-4AFE-93EC-BC16C0F13E7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0D4A3A0C-7C0E-4252-B99F-61413ADDD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76B84111-5BEE-4F59-8315-2C5CEEF2C6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99D5B25-C7F6-44E6-BA04-C495BAF5B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509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unpipelined processor takes 5 ns to work on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instruction.  It then takes 0.2 ns to latch its results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latches.  I was able to convert the circuits into 5 sequential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pipeline stages.  The stages have the following lengths: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1ns; 0.6ns; 1.2ns; 1.4ns; 0.8ns.  Answer the following,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assuming that there are no stalls in the pipeline.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cycle time in the new processor?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clock speed?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IPC?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long does it take to finish one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speedup from pipelining?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max speedup from pipelining?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147B37E4-47F7-401A-931B-CD585F7ED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CB6B59-8463-49C7-B2C2-5BBF8AECD43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9C4D4F2A-0FAC-4B6C-BEEB-26C4CBC46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28E605CA-9C55-42AF-B6DC-5AC99F8CA8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3ECB7676-943B-4C95-A7EE-D7B1223B9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509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unpipelined processor takes 5 ns to work on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instruction.  It then takes 0.2 ns to latch its results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latches.  I was able to convert the circuits into 5 sequential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pipeline stages.  The stages have the following lengths: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1ns; 0.6ns; 1.2ns; 1.4ns; 0.8ns.  Answer the following,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assuming that there are no stalls in the pipeline.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cycle time in the new processor?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1.6ns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clock speed?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625 MHz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IPC?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long does it take to finish one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speedup from pipelining?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625/192 = 3.26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is the max speedup from pipelining?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5.2/0.2 = 26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1" ma:contentTypeDescription="Create a new document." ma:contentTypeScope="" ma:versionID="494297c5bf66750db76aebdf95673b8a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d97205ca45a4d5528572e5d6684150d5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4CD4EA-D090-40EC-9D3A-2E2AE76321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EB7543-CD86-420C-A602-B2A19C55EF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2CBE70-3C60-4FE0-BCC7-1B0BFBF564ED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63cf9198-fc12-416c-a16e-db6e942c09b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43347</TotalTime>
  <Words>2742</Words>
  <Application>Microsoft Office PowerPoint</Application>
  <PresentationFormat>On-screen Show (4:3)</PresentationFormat>
  <Paragraphs>401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Courier New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295</cp:revision>
  <dcterms:created xsi:type="dcterms:W3CDTF">2002-09-20T18:19:18Z</dcterms:created>
  <dcterms:modified xsi:type="dcterms:W3CDTF">2022-10-03T12:18:38Z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