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28" r:id="rId2"/>
    <p:sldId id="451" r:id="rId3"/>
    <p:sldId id="452" r:id="rId4"/>
    <p:sldId id="443" r:id="rId5"/>
    <p:sldId id="444" r:id="rId6"/>
    <p:sldId id="445" r:id="rId7"/>
    <p:sldId id="457" r:id="rId8"/>
    <p:sldId id="436" r:id="rId9"/>
    <p:sldId id="427" r:id="rId10"/>
    <p:sldId id="440" r:id="rId11"/>
    <p:sldId id="441" r:id="rId12"/>
    <p:sldId id="430" r:id="rId13"/>
    <p:sldId id="431" r:id="rId14"/>
    <p:sldId id="432" r:id="rId15"/>
    <p:sldId id="433" r:id="rId16"/>
    <p:sldId id="437" r:id="rId17"/>
    <p:sldId id="438" r:id="rId18"/>
    <p:sldId id="405" r:id="rId19"/>
    <p:sldId id="442" r:id="rId20"/>
    <p:sldId id="439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6BA3C0D-0EFA-4614-A01B-6F0279C7DC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B38C1A68-69A6-4315-B04E-18AB3BF3CB7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AEC446FF-737D-4664-A572-1FC9200E28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A1BB0B9-3143-42FB-8889-3AFAA96630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21EEAA-AF9A-4A1F-B133-63FE85EA0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21D53BF-E406-4D4F-BB09-AB57F25A5B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B4AFA3FF-879C-4929-B537-ECD6E4CDF0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FBA9B06-74ED-4238-8C91-F538BC30B1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2B327A3-D7F3-4299-B9A8-2E74088376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2B34E723-38A4-407D-BD7C-96BF3E9BA8A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64EF48C-C213-4596-B614-358C3E6DEC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812AFA-1D20-486A-9F16-05BE8ED96E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EEB67AB-ABB8-42C3-A14B-E6EA27CBCE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7BE7C63-C09B-4840-BC7D-6BDFAED5941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ED3C99B-ACBF-4BAA-9BB4-A0C11B88A6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57CD1C9-8B22-4468-B942-6F846D9C2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F0FD79E-627D-4529-8164-19F34A45E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995F21-5868-41C1-BC7B-B8B064DB38E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33C321D-4FEE-4063-B693-24911984B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DCFB635-CCFB-40FE-81C0-F985C8A78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49714A0-B8F6-4816-B0A7-D09E559A2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BC2587-912A-4198-B03E-8B7848EF392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4A30B7C-71B1-4446-B598-BDFA4ADEE7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9D249AC-310F-4EBB-9066-7BCA177A0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8459E83-4ED7-4025-AC94-3A1844D80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54AAC7-298A-4FC0-859A-10327882EE8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D50031E-3195-4038-87ED-35AC22066F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ED191B8-6882-4B67-9F57-B1328EE1C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C23C6EF-5B27-4AF8-8727-E0DEFEDA53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FE12B3-4560-4501-ADE6-EB0F44CE1F15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72E1584-E830-4DF8-8807-4D2CEF7F31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1C91D39-43BF-4084-9182-8F86D020A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0342639-58BD-49C8-B534-1F3ABA7B21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AEBCA94-2C02-4AD9-8600-C14784ED7CC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96ACDD1-CB56-4AB0-BF1B-7584ADBD36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A5CA3FA2-4720-413C-85F0-3EF3F261CB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F795E4B-4E97-49B1-8868-B014756EF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B30245-49C4-4417-96F0-FBC2FC56525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14A6137-B503-4DAE-BD71-F25528601A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86EC8A4-450B-4C30-A402-6C2AA1517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B321A68-6953-497B-B737-251E1C98C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AECB39-EB0E-49AA-BF0D-65D7BF59EE7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4379B1C-3026-465B-B8A6-6B89BA74D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54440FD-4123-4B26-9CF5-1CF975E39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BD95BB6-0460-42C9-8CED-C38EEB1809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FBBD0F6-4FF4-4C66-AF82-940F509E92B9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D60EFCB-A474-4297-BAAF-2A1D325F46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C3CAEB5-D0BC-43B5-9544-88B57865A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B5AFE35-D654-444F-8EB8-77A34AF7D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F05DCF8-CB47-4588-A76D-E109B9261E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9AFE484-D634-4223-91F5-8D15EBF179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6BE8775-EABE-4D39-B5E4-B5A1687DF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904E2718-6D13-4791-A5C6-BDCD35DCE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9A0B92A-D73F-4A8F-B2D1-AE2D0F08C1D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1E39293-7C97-4838-88DD-C4680E7713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C8856AF-3DED-4909-9D51-B5F547EB4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FA4747AD-D738-4A0C-800D-863BEB05F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EF2F1D-07A0-40CC-87AF-B248DF81C69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0E7E671-E55E-4F5F-82D5-D2C2690954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5E0FFD60-F0E8-411A-8140-64693210F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F9D07DB6-1019-4323-BEA7-592F970F1A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E0CDD2-D0C3-4F14-A31D-1F37113B4E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6E5A90D-1189-43E5-9142-DD82806B15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C5751018-5AFF-4623-9FB3-BD1AA567C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9AB3015-D945-465C-8312-097EBB7F5D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C0FDDD-B772-49AB-88D0-1BF4DF7C2F7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88693D20-F18C-4F31-ACE1-FD3E9E318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A50F489-AD4A-4066-8385-5973E159D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10A502-D1EE-4F28-A4EB-DF6235D9AE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5543CB-EC49-41CF-A073-B9BBA848D86A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5DCFF4F-B785-44A2-8ED2-6652088D2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2B42B57-30F6-4479-9561-50FB8EF14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6EB978B-CC9F-4506-8434-2D9DA01AF6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0B30BE-B103-4EE5-8583-4FF9A23EE07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ED368DA-681F-4E4D-A6FC-67D629EE22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39C00A6-C8C9-4D7D-9270-B74A24335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952E5CE-7322-4324-BF0C-0C3D437A45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7647EF-DDC8-40E9-B30B-CE00BAC6343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8C1A8A3-9702-4170-BE6B-8C01BAE128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92B28ED-A264-4FCD-95AD-3D0F67F79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15AD85D-76FF-469F-9C50-2B3921F2E9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4E107B-BE00-48C0-A99B-8FF8257F0A5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2583BEC-B457-4352-BD9A-5D6ABE94B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86C193C-50AA-4153-A3B2-73707FC7B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073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4A37C070-823A-4F57-A015-FF5EFA38F0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F2B80B-1FAD-4A0C-81CE-8D3FA63C691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5032373-CB9D-446E-BBFD-108B39970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B3450D3-4B3D-4433-8C2E-B2A5F9C2C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77997F1-B533-44EF-921D-F888D42C83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508A35-C3B2-4BB1-95D0-A432530C606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2C36D56-50A0-4F2A-9D3D-C9B6A9A45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C311D66-776D-4232-99F2-3BEB6547B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6AD615-5B79-42A9-A18E-C2C0754FE5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BAD956-9E46-4C5D-9614-F08005EBA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D5D40A-CF95-4078-85CB-55072E115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5AAE9-B445-45A5-80F0-AE1B89CD2C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2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6E684D-12DE-4FD3-8336-4F371D6EFE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04F85A-393B-4C9C-9867-7B7323D19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5C07F4-F22D-42F2-8525-1B2B9D13C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B7826-FCB2-4007-A3B1-2CE45C971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61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A8CAF1-72A0-40E4-800F-05C92A54D5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575B1A-7FAA-4778-A59C-AB6C9C2F3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923F6D-5F03-438D-A799-23BDC37DA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7412D-FB35-4258-978F-B8D97184D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82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81508B-4291-4588-A2D2-83EA4C0645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90CAB7-F128-43F2-B0CC-08E7E3884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53D7C6-5896-4023-BE01-F253E1D50B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0FE921-44C1-4AE6-9C42-F3D725E984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28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657659-6FBF-4C0D-848E-52D085EF5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685AEA-83E0-41C8-93E1-6E9E23625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9E57AD-1054-482B-BF7A-6513ADCF6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1FA31-C772-4DF2-97CE-E68D765C11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12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FDD119-9046-4DF8-93CE-3DEA338AB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7F503B-67FA-4802-9FD0-4055AD02AB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CA5E0C-0C0B-4298-869A-2DF37E7D83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54614-69FE-4827-BA38-CE4012C840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1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1AFDFB0-D91C-4855-87F3-4C559BBBC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BABCB8-0411-40E9-9568-4607EE215D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A0FD7CE-0E62-4B7C-BC34-CD666C3E86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C5B26-5AE3-4659-AE31-2648C3FBE0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63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48BCD7-A007-4B75-9C60-8FB2E92CF3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4B0040-24F7-488C-9621-F83CC1FAA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09B940-F98E-43E6-BFED-8598330AF4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891C1-4CD2-4DB2-B367-366090F5C9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433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22840D-85A0-4579-9F1B-A3A7B3A6CB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93F44F-E28E-4543-8040-DFFEB5C766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F86CC1-AD0B-4315-B8D5-BB9F9BA59B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AC9A81-8BD9-4371-A907-208C33B73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69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DFD157-2CD2-4D80-8FF5-5013D89334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57B5EA-FCCF-4C31-90AD-CFC38917A8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B9B528-17B0-4D6D-8552-9F0B45086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7789E1-EBCE-4001-9C8D-F7A0DBE10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9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D6106-0629-470C-A40D-F98CA8D686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1CFC80-7194-4BF6-9E3F-A3857D4D7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B86B7D-6A56-4814-AC94-54ED6891D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C9EFD-2731-4B0D-BD06-37E7EFFC0B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9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1113A68-2EAD-4736-A536-8E3F7658C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D37582-A632-49E8-A9C3-8CD20CBFC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4A501FA-0BC0-4B3A-8D61-BC61324739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2F9513F-48C3-406B-BB00-EBC503E5D1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6BB70-86F3-4940-94EB-5E10DBEA62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BED9E7BC-AD58-44DE-BC73-8217B4A33F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>
            <a:extLst>
              <a:ext uri="{FF2B5EF4-FFF2-40B4-BE49-F238E27FC236}">
                <a16:creationId xmlns:a16="http://schemas.microsoft.com/office/drawing/2014/main" id="{FF32F701-4F50-4182-A92E-7AA709B1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5DE9B3-20CD-4B73-A7D8-6361BB17D7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24565CB9-B8A9-4B21-A8CD-C42EB454A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351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Lecture: Pipelining Extensions, Static ILP 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6AC566-E225-4D33-AF61-719B6C9A1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B77A33C-3B87-4D06-964A-885C120E1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63642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Topics: control hazards, multi-cycle instructions,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pipelining equations, loops intro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>
            <a:extLst>
              <a:ext uri="{FF2B5EF4-FFF2-40B4-BE49-F238E27FC236}">
                <a16:creationId xmlns:a16="http://schemas.microsoft.com/office/drawing/2014/main" id="{5395B871-DB8E-4848-B7D0-DE4EBD25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B50BBF-2C4C-4B5D-A2FB-9F39FCAE395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E502E05E-06C5-4605-BE71-768D9E390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4ABF3B02-0AB4-4A90-A04C-7012A8E6A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813DB11C-8BED-46A2-8FA3-1A9036BE6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00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Consider a branch that is taken 80% of the time. 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average, how many stalls are introduced for this branch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for each approach below: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Stall fetch until branch outcome is known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not-taken and squash if the branch is taken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a branch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You can’t find anything to put in the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before the branch is put in the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taken side is put in the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not-taken side is put in the slot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AA149D0B-2265-4E18-8293-F83849992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1425C7-7952-4181-9653-5A594A6A424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C202A687-572F-446E-8A5A-0940A46E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DEF5AB13-83F3-4F63-BD6D-A85EFFEC7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C39F47B-C83E-4FBB-91F6-13DBD6F30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9420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Consider a branch that is taken 80% of the time. 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average, how many stalls are introduced for this branch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for each approach below: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Stall fetch until branch outcome is known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1 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not-taken and squash if the branch is taken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0.8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a branch delay slot</a:t>
            </a: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You can’t find anything to put in the delay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1 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before the branch is put in the delay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0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taken side is put in the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0.2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hangingPunct="1">
              <a:spcBef>
                <a:spcPct val="0"/>
              </a:spcBef>
              <a:buClr>
                <a:srgbClr val="CC0000"/>
              </a:buClr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 An instr from the not-taken side is put in the slot</a:t>
            </a:r>
            <a:r>
              <a:rPr lang="en-US" alt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0.8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A5ACBF61-4895-4948-8B58-47F561C0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05EC5B-68B1-4736-BA6E-7C0FECA8A8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5F78AF9B-91E5-4A58-9AA5-1D61DFA3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5DA91D1-030E-40E4-A771-E3BE4398E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35" descr="AppA-fig31">
            <a:extLst>
              <a:ext uri="{FF2B5EF4-FFF2-40B4-BE49-F238E27FC236}">
                <a16:creationId xmlns:a16="http://schemas.microsoft.com/office/drawing/2014/main" id="{0D03A6E6-A115-4F72-8E5E-DD30B224F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7438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025410D7-CA03-499C-806A-48E9F690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53F468-A253-4AA2-8A00-6FA07047920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C13D41AD-5118-4021-B921-9BD0B8D5A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8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Effects of Multicycle Instructions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EE3055D8-3FCD-4210-9AC1-6D3247E017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336A873-EFB1-46B2-A8DD-A2FE6D87F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4013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Potentially multiple writes to the register file in a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Frequent RAW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WAW hazards (WAR hazards not possible)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Imprecise exceptions because of o-o-o instr completion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Note: Can also increase the “width” of the processor: handle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multiple instructions at the same time: for example, fetch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instructions, read registers for both, execute both, etc.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CED9317D-72AD-40AD-BAA3-7ECB0607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367962-5B3F-40F4-B462-7E2BD2ED20F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1733C0BD-2893-48C7-91B1-902CF8FB8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476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Precise Exceptions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7D507D-F9F9-419F-BC1A-0A3702142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0DE0C241-3563-4B30-A454-BDCE5AB54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5" y="1524000"/>
            <a:ext cx="807625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On an exception: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must save PC of instruction where program must resume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all instructions after that PC that might be in the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must be converted to NOPs (other instructions continue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to execute and may raise exceptions of their own)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temporary program state not in memory (in other words,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registers) has to be stored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potential problems if a later instruction has already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modified memory or registers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processor that fulfils all the above conditions is said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provide precise exceptions (useful for debugging and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course, correctness)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E29BA20A-0B1B-4FDD-A753-CCA9FDE0D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D028CA-D63A-4DE4-9672-3D7353333E2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4FE8AA0-4E98-4FB4-92CA-D99803736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793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these Effects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76105925-D767-4EAA-8780-59DAE9AE07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DD2A6835-D125-46CD-B33C-664EA27EE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6229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writes to the register file: increase the number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ports, stall one of the writers during ID, stall one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writers during WB (the stall will propagate)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WAW hazards: detect the hazard during ID and stall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Imprecise exceptions: buffer the results if they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early or save more pipeline state so that you can return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exactly the same state that you left 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1DBBFA35-8DF8-47D1-AFF4-E00095B47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699005-C94C-43F9-87DC-1ACCA99B55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FC49CFA0-4249-473B-9E96-930A3481E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349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Slowdowns from Stalls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B008571-3EA7-491C-9A01-E71EC6EE4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58DED765-6642-46B7-B693-B808C95D0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00200"/>
            <a:ext cx="775661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pipelining with no hazards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cycles = number of instructions + stall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Slowdown because of stalls = 1/ (1 + stall cycles per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3E473CC4-3718-40C3-A99C-FF70938D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3668F8-CB6E-4351-9A8F-0E07CF1D81F8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E44E1186-FA2C-4873-AA2B-AE1D51BED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033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Pipelining Limits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B12AF45-2B98-4739-AD79-B68D6B24D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7">
            <a:extLst>
              <a:ext uri="{FF2B5EF4-FFF2-40B4-BE49-F238E27FC236}">
                <a16:creationId xmlns:a16="http://schemas.microsoft.com/office/drawing/2014/main" id="{5ADC66CC-3969-4359-A75B-1DF30A200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3" y="16764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8">
            <a:extLst>
              <a:ext uri="{FF2B5EF4-FFF2-40B4-BE49-F238E27FC236}">
                <a16:creationId xmlns:a16="http://schemas.microsoft.com/office/drawing/2014/main" id="{B633BE6C-C923-4EEE-B91E-38EF74650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20574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36">
            <a:extLst>
              <a:ext uri="{FF2B5EF4-FFF2-40B4-BE49-F238E27FC236}">
                <a16:creationId xmlns:a16="http://schemas.microsoft.com/office/drawing/2014/main" id="{96B1DF72-0193-435E-9382-71F702A0A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31242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29704" name="Rectangle 37">
            <a:extLst>
              <a:ext uri="{FF2B5EF4-FFF2-40B4-BE49-F238E27FC236}">
                <a16:creationId xmlns:a16="http://schemas.microsoft.com/office/drawing/2014/main" id="{F89CD3BF-3FB1-4C31-945C-A7C73FEDD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31242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29705" name="Rectangle 38">
            <a:extLst>
              <a:ext uri="{FF2B5EF4-FFF2-40B4-BE49-F238E27FC236}">
                <a16:creationId xmlns:a16="http://schemas.microsoft.com/office/drawing/2014/main" id="{938E4BD0-3F84-4B7C-9264-0C473FE30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31242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29706" name="Rectangle 36">
            <a:extLst>
              <a:ext uri="{FF2B5EF4-FFF2-40B4-BE49-F238E27FC236}">
                <a16:creationId xmlns:a16="http://schemas.microsoft.com/office/drawing/2014/main" id="{A59D459D-C0A7-4F7B-AAE1-C98EF2E80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35052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29707" name="Rectangle 37">
            <a:extLst>
              <a:ext uri="{FF2B5EF4-FFF2-40B4-BE49-F238E27FC236}">
                <a16:creationId xmlns:a16="http://schemas.microsoft.com/office/drawing/2014/main" id="{F706A783-C14A-4601-AB14-C7C800643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150" y="35052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29708" name="Rectangle 38">
            <a:extLst>
              <a:ext uri="{FF2B5EF4-FFF2-40B4-BE49-F238E27FC236}">
                <a16:creationId xmlns:a16="http://schemas.microsoft.com/office/drawing/2014/main" id="{E0CC992D-AE92-4170-956A-E39A98547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1950" y="35052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29709" name="Rectangle 36">
            <a:extLst>
              <a:ext uri="{FF2B5EF4-FFF2-40B4-BE49-F238E27FC236}">
                <a16:creationId xmlns:a16="http://schemas.microsoft.com/office/drawing/2014/main" id="{A488F87C-0C17-4F19-8F03-1B15D22CC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46482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29710" name="Rectangle 36">
            <a:extLst>
              <a:ext uri="{FF2B5EF4-FFF2-40B4-BE49-F238E27FC236}">
                <a16:creationId xmlns:a16="http://schemas.microsoft.com/office/drawing/2014/main" id="{9964FCB8-E6D3-4E85-B43D-021AD9503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488" y="46482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29711" name="Rectangle 36">
            <a:extLst>
              <a:ext uri="{FF2B5EF4-FFF2-40B4-BE49-F238E27FC236}">
                <a16:creationId xmlns:a16="http://schemas.microsoft.com/office/drawing/2014/main" id="{43C04E3F-B2B5-43BC-B498-FFB731FBB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46482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29712" name="Rectangle 36">
            <a:extLst>
              <a:ext uri="{FF2B5EF4-FFF2-40B4-BE49-F238E27FC236}">
                <a16:creationId xmlns:a16="http://schemas.microsoft.com/office/drawing/2014/main" id="{8333B524-FC9F-43F6-AF87-48B58F45C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288" y="46482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29713" name="Rectangle 36">
            <a:extLst>
              <a:ext uri="{FF2B5EF4-FFF2-40B4-BE49-F238E27FC236}">
                <a16:creationId xmlns:a16="http://schemas.microsoft.com/office/drawing/2014/main" id="{7AC2E912-DBA6-4822-BBF1-AF5B030A5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46482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9714" name="Rectangle 36">
            <a:extLst>
              <a:ext uri="{FF2B5EF4-FFF2-40B4-BE49-F238E27FC236}">
                <a16:creationId xmlns:a16="http://schemas.microsoft.com/office/drawing/2014/main" id="{249708FA-BC62-44EB-85BB-317CC3847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088" y="46482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9715" name="Rectangle 36">
            <a:extLst>
              <a:ext uri="{FF2B5EF4-FFF2-40B4-BE49-F238E27FC236}">
                <a16:creationId xmlns:a16="http://schemas.microsoft.com/office/drawing/2014/main" id="{815C262F-D15A-4E1A-A286-C0362E95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163" y="49911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29716" name="Rectangle 36">
            <a:extLst>
              <a:ext uri="{FF2B5EF4-FFF2-40B4-BE49-F238E27FC236}">
                <a16:creationId xmlns:a16="http://schemas.microsoft.com/office/drawing/2014/main" id="{AA8F46E2-82AF-4F21-94DB-A16210971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63" y="49911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29717" name="Rectangle 36">
            <a:extLst>
              <a:ext uri="{FF2B5EF4-FFF2-40B4-BE49-F238E27FC236}">
                <a16:creationId xmlns:a16="http://schemas.microsoft.com/office/drawing/2014/main" id="{038957BD-3B90-44A1-B7FD-CEA68CCF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49911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29718" name="Rectangle 36">
            <a:extLst>
              <a:ext uri="{FF2B5EF4-FFF2-40B4-BE49-F238E27FC236}">
                <a16:creationId xmlns:a16="http://schemas.microsoft.com/office/drawing/2014/main" id="{B3A5B9A2-6F97-4226-8B81-50698369E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9911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29719" name="Rectangle 36">
            <a:extLst>
              <a:ext uri="{FF2B5EF4-FFF2-40B4-BE49-F238E27FC236}">
                <a16:creationId xmlns:a16="http://schemas.microsoft.com/office/drawing/2014/main" id="{6C9C7C13-36FC-4C24-8CB8-50FF3B2CD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763" y="49911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</p:txBody>
      </p:sp>
      <p:sp>
        <p:nvSpPr>
          <p:cNvPr id="29720" name="Rectangle 36">
            <a:extLst>
              <a:ext uri="{FF2B5EF4-FFF2-40B4-BE49-F238E27FC236}">
                <a16:creationId xmlns:a16="http://schemas.microsoft.com/office/drawing/2014/main" id="{95D7089E-6550-47E2-9A01-1AE7D411C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3" y="4991100"/>
            <a:ext cx="3429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</p:txBody>
      </p:sp>
      <p:sp>
        <p:nvSpPr>
          <p:cNvPr id="29721" name="Text Box 4">
            <a:extLst>
              <a:ext uri="{FF2B5EF4-FFF2-40B4-BE49-F238E27FC236}">
                <a16:creationId xmlns:a16="http://schemas.microsoft.com/office/drawing/2014/main" id="{3B0DC438-E5DD-48C3-87D1-24C8D3373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5867400"/>
            <a:ext cx="69295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Assume that there is a dependence where the final result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first instruction is required before starting the second instruction</a:t>
            </a:r>
          </a:p>
        </p:txBody>
      </p:sp>
      <p:sp>
        <p:nvSpPr>
          <p:cNvPr id="29722" name="Text Box 4">
            <a:extLst>
              <a:ext uri="{FF2B5EF4-FFF2-40B4-BE49-F238E27FC236}">
                <a16:creationId xmlns:a16="http://schemas.microsoft.com/office/drawing/2014/main" id="{E7EED4EB-A44C-486F-AC0E-529C2C761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1643063"/>
            <a:ext cx="38022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Gap between indep instrs:  T + T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Gap between dep instrs:  T + T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Text Box 4">
            <a:extLst>
              <a:ext uri="{FF2B5EF4-FFF2-40B4-BE49-F238E27FC236}">
                <a16:creationId xmlns:a16="http://schemas.microsoft.com/office/drawing/2014/main" id="{6ECC50C2-A20C-42E9-B8E1-745F77C16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2987675"/>
            <a:ext cx="29806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Gap between indep instrs: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T/3  + T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Gap between dep instrs: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T  +  3T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Text Box 4">
            <a:extLst>
              <a:ext uri="{FF2B5EF4-FFF2-40B4-BE49-F238E27FC236}">
                <a16:creationId xmlns:a16="http://schemas.microsoft.com/office/drawing/2014/main" id="{E7DC7957-B25E-4E4D-BF38-80C2CD8D4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5075" y="4519613"/>
            <a:ext cx="29806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Gap between indep instrs: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T/6  + T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Gap between dep instrs: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T  +  6T</a:t>
            </a:r>
            <a:r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t>ovh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E22AD6AE-E145-4514-B23F-71A38FBB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B008D0-D59D-40B3-8CE1-756332514E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B693EDE3-08EF-45DC-B598-CE4F314C4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68D260B4-DB85-44F1-86FC-0D99EFE557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3971F8CC-3DCE-44F3-AA3F-C30846AAE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781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an unpipelined processor where it takes 5ns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go through the circuits and 0.1ns for the latch overhead.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throughput for 20-stage and 40-stage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pipelines?  Assume that the P.O.P and P.O.C in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unpipelined processor are separated by 2ns.  Assume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half the instructions do not introduce a data hazard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half the instructions depend on their preceding instruction.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049A64D-9AB3-4E49-A561-C5235AC9D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FC4B33-AE44-4E84-BF24-027D504F9F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E005F572-D641-4D8C-9987-76C6AF599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0904AC8C-5008-406F-9AA7-3DCC82A90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6A402A2D-688F-4B8E-BCD6-7F5ACA17C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1265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an unpipelined processor where it takes 5ns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go through the circuits and 0.1ns for the latch overhead.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What is the throughput for 1-stage, 20-stage and 50-stage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pipelines?  Assume that the P.O.P and P.O.C in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unpipelined processor are separated by 2ns.  Assume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half the instructions do not introduce a data hazard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half the instructions depend on their preceding instruction.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1-stage:  1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every 5.1ns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20-stage:  first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takes 0.35ns, the second takes 2.8ns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50-stage:  first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takes 0.2ns, the second takes 4ns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Throughputs: 0.20 BIPS, 0.63 BIPS, and 0.48 BIPS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BBE568BF-4E7F-4CF8-A806-97DDC27F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4C59F3-A7AB-4A30-998C-47DD2DBE50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569D2E2C-4A8C-4613-88B9-224DFAE63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7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C6C7F2D3-2AA5-4882-A841-0216223A2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C3062ABF-395C-4FFB-8319-20A3A6AE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5-stage pipeline (RR and RW take half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760F33-EAB4-45CD-AB02-F1757BBCFC71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011A21-4C88-4565-A1E7-D31416172C1F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83B052-8DD9-4F3E-A0DF-4C37034EFCAE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5F2A99-4536-4392-93E9-4A99EDDBF56F}"/>
              </a:ext>
            </a:extLst>
          </p:cNvPr>
          <p:cNvSpPr/>
          <p:nvPr/>
        </p:nvSpPr>
        <p:spPr>
          <a:xfrm>
            <a:off x="25908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DB351C-5F32-4EF4-BA56-EE529CE11051}"/>
              </a:ext>
            </a:extLst>
          </p:cNvPr>
          <p:cNvSpPr/>
          <p:nvPr/>
        </p:nvSpPr>
        <p:spPr>
          <a:xfrm>
            <a:off x="3328988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>
            <a:extLst>
              <a:ext uri="{FF2B5EF4-FFF2-40B4-BE49-F238E27FC236}">
                <a16:creationId xmlns:a16="http://schemas.microsoft.com/office/drawing/2014/main" id="{C846A426-2884-4747-AFAA-18E89B8B4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63CB4C-9B37-432B-9DEE-96B00447B6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B51A5989-0214-415C-AEB0-2389721B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901923-5EE2-47E7-AE62-C667649B20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C0B9EA58-C119-4AB6-A974-C583B1D80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7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129AC05F-8BCB-4759-962D-EB7E1F99D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E5348C4D-00F6-430C-95DD-0E89EB41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5-stage pipeline (RR and RW take half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with: 0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 with: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 with: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2   with: 0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626467-771A-4BD1-9FEB-3EDB4677E643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41E0DF-B10B-457C-85CD-B3F3D45029EF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A435F0-EBB3-4ED4-80A3-D90981F1B34B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9B9F22-82F0-4BBE-AE9C-C4982EF719A7}"/>
              </a:ext>
            </a:extLst>
          </p:cNvPr>
          <p:cNvSpPr/>
          <p:nvPr/>
        </p:nvSpPr>
        <p:spPr>
          <a:xfrm>
            <a:off x="25908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FC6355-9154-4F47-80D1-DE5A30CA8A6B}"/>
              </a:ext>
            </a:extLst>
          </p:cNvPr>
          <p:cNvSpPr/>
          <p:nvPr/>
        </p:nvSpPr>
        <p:spPr>
          <a:xfrm>
            <a:off x="3328988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64E88EBF-6C98-4EED-B528-E5B908ACC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F06E3E-8606-4000-86CB-2314C8845B7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CAF8B96E-CE90-4851-9AC9-8867E8A08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A0FC81E4-A574-4DC0-A0AC-4C747DFA0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369C87D9-FC62-4B80-BD5A-01C0FFC42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274282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5-stage pipeline, bypassing can eliminate delays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between the following example pairs of instructions: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add/sub             R1, R2, R3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add/sub/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R4, R1, R5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R1, 8(R2)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R1, 4(R3)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following pairs of instructions will have intermediate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stalls: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R1, 8(R2)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add/sub/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R3, R1, R4       or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R3, 8(R1)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F1, F2, F3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fadd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F5, F1, F4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>
            <a:extLst>
              <a:ext uri="{FF2B5EF4-FFF2-40B4-BE49-F238E27FC236}">
                <a16:creationId xmlns:a16="http://schemas.microsoft.com/office/drawing/2014/main" id="{E5E67E9A-2CF2-4EE3-A222-4D1DFA0F5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9908F5-ED74-424A-B3F5-69B3FD72F7B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E32B759E-601A-45A4-A840-895F69374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8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BD5260E-B840-4343-906F-0DCB88915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032C557-472F-49EB-B05C-0AC29504A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Consider this 8-stage pipeline (RR and RW take a full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860B48-FD3E-4FB7-B855-92ED48270391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7CE31-9B82-4E97-ADCC-8E80F5250D8A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83F59D-A53B-4C3F-9B7A-3AC897E00B79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7C11B5-7BC3-4ED0-B357-89441F747AEB}"/>
              </a:ext>
            </a:extLst>
          </p:cNvPr>
          <p:cNvSpPr/>
          <p:nvPr/>
        </p:nvSpPr>
        <p:spPr>
          <a:xfrm>
            <a:off x="25908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5369B7-7739-4BEB-BE72-1E34B93DDF3D}"/>
              </a:ext>
            </a:extLst>
          </p:cNvPr>
          <p:cNvSpPr/>
          <p:nvPr/>
        </p:nvSpPr>
        <p:spPr>
          <a:xfrm>
            <a:off x="3810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F0729C-5387-40A3-86A1-CD927C3BEE06}"/>
              </a:ext>
            </a:extLst>
          </p:cNvPr>
          <p:cNvSpPr/>
          <p:nvPr/>
        </p:nvSpPr>
        <p:spPr>
          <a:xfrm>
            <a:off x="4572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711C12-6F12-4C95-9BA8-189759EBB505}"/>
              </a:ext>
            </a:extLst>
          </p:cNvPr>
          <p:cNvSpPr/>
          <p:nvPr/>
        </p:nvSpPr>
        <p:spPr>
          <a:xfrm>
            <a:off x="5334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7FB723-C0D2-4E0A-BBA5-72C351023B43}"/>
              </a:ext>
            </a:extLst>
          </p:cNvPr>
          <p:cNvSpPr/>
          <p:nvPr/>
        </p:nvSpPr>
        <p:spPr>
          <a:xfrm>
            <a:off x="32004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561C4F99-C53D-48F4-93F5-8901EDE3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C6189-706B-4B93-B945-ABB602AF992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4CF480B2-F2AF-414D-A9BE-BF21127B5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8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609C69EF-DAAD-487F-883D-4E0826BA9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8AF39A16-EBB7-4896-8A09-9037DFDA0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744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this 8-stage pipeline (RR and RW take a full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the following pairs of instructions, how many stalls will the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instruction experience (with and without bypassing)?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R3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R1+R2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ADD R5  R3+R4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with: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                        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ADD R4  R2+R3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 with: 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LD R2  [R1]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R3  [R2]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 with: 3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LD R2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[R1]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SD R2  [R3]                 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without: 5   with: 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16EC68-4EED-4FB2-8EE3-E6A0F4090973}"/>
              </a:ext>
            </a:extLst>
          </p:cNvPr>
          <p:cNvSpPr/>
          <p:nvPr/>
        </p:nvSpPr>
        <p:spPr>
          <a:xfrm>
            <a:off x="7620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E30E55-7644-4D61-AF66-B14C81E5120A}"/>
              </a:ext>
            </a:extLst>
          </p:cNvPr>
          <p:cNvSpPr/>
          <p:nvPr/>
        </p:nvSpPr>
        <p:spPr>
          <a:xfrm>
            <a:off x="13716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FF41A5-5F4D-43FA-B1BB-66478A6FAB4B}"/>
              </a:ext>
            </a:extLst>
          </p:cNvPr>
          <p:cNvSpPr/>
          <p:nvPr/>
        </p:nvSpPr>
        <p:spPr>
          <a:xfrm>
            <a:off x="19812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AA3562-2FE8-488D-A9EF-33A7EA341D34}"/>
              </a:ext>
            </a:extLst>
          </p:cNvPr>
          <p:cNvSpPr/>
          <p:nvPr/>
        </p:nvSpPr>
        <p:spPr>
          <a:xfrm>
            <a:off x="25908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C6A8D3-1E06-408B-B860-4989235CA807}"/>
              </a:ext>
            </a:extLst>
          </p:cNvPr>
          <p:cNvSpPr/>
          <p:nvPr/>
        </p:nvSpPr>
        <p:spPr>
          <a:xfrm>
            <a:off x="3810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64B75C-0876-4313-9C68-3C58AA10C695}"/>
              </a:ext>
            </a:extLst>
          </p:cNvPr>
          <p:cNvSpPr/>
          <p:nvPr/>
        </p:nvSpPr>
        <p:spPr>
          <a:xfrm>
            <a:off x="4572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B6494C-300E-4450-9034-E3DAC2324281}"/>
              </a:ext>
            </a:extLst>
          </p:cNvPr>
          <p:cNvSpPr/>
          <p:nvPr/>
        </p:nvSpPr>
        <p:spPr>
          <a:xfrm>
            <a:off x="5334000" y="1981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94BBE3-5A61-4217-BEFC-1931DE91528C}"/>
              </a:ext>
            </a:extLst>
          </p:cNvPr>
          <p:cNvSpPr/>
          <p:nvPr/>
        </p:nvSpPr>
        <p:spPr>
          <a:xfrm>
            <a:off x="3200400" y="19812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6CFFBF3B-BC93-4E58-A570-CC7B64AA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968DCF-EF62-4894-A15E-2CF3DF2EF56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96771B8-5E71-41F9-812F-9BD4F54A2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15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Stalls from Control Hazards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7C91D3B8-F91A-4F50-BF96-5C6D2B5F6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5605" name="Picture 4" descr="appc-03-9780123838728">
            <a:extLst>
              <a:ext uri="{FF2B5EF4-FFF2-40B4-BE49-F238E27FC236}">
                <a16:creationId xmlns:a16="http://schemas.microsoft.com/office/drawing/2014/main" id="{260E1FCF-70FB-4697-9D98-A81DD28B1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7">
            <a:extLst>
              <a:ext uri="{FF2B5EF4-FFF2-40B4-BE49-F238E27FC236}">
                <a16:creationId xmlns:a16="http://schemas.microsoft.com/office/drawing/2014/main" id="{6CD54137-8A87-4D28-AB65-B1BB94C7A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D759C5-8877-47FB-8AE6-8D69F9D5CDDA}"/>
              </a:ext>
            </a:extLst>
          </p:cNvPr>
          <p:cNvSpPr/>
          <p:nvPr/>
        </p:nvSpPr>
        <p:spPr>
          <a:xfrm>
            <a:off x="621506" y="1893094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3F4CB46-42AD-4C3F-8C4E-C7555D2B65B2}"/>
              </a:ext>
            </a:extLst>
          </p:cNvPr>
          <p:cNvCxnSpPr/>
          <p:nvPr/>
        </p:nvCxnSpPr>
        <p:spPr>
          <a:xfrm>
            <a:off x="819150" y="2274094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7">
            <a:extLst>
              <a:ext uri="{FF2B5EF4-FFF2-40B4-BE49-F238E27FC236}">
                <a16:creationId xmlns:a16="http://schemas.microsoft.com/office/drawing/2014/main" id="{4FF2DA57-E9CF-4D45-8E89-D7F348B31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015" y="1484293"/>
            <a:ext cx="6687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PC/L1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40F7B4D5-AEB9-4833-9ABC-E222A4E4A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282" y="1484293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5EDF54B4-EB48-431D-9738-F3276488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89055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3D3C744C-27CE-42B0-A5F8-410EE06D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3918" y="1484293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F06DAAAC-D72F-4E12-AD50-42A857368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058" y="1484293"/>
            <a:ext cx="3754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5AB72A-BD1D-49C6-9576-1EED68D29925}"/>
              </a:ext>
            </a:extLst>
          </p:cNvPr>
          <p:cNvSpPr/>
          <p:nvPr/>
        </p:nvSpPr>
        <p:spPr>
          <a:xfrm>
            <a:off x="1828800" y="2707481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63E2A3-74F0-42AC-B452-F39E60ECAC43}"/>
              </a:ext>
            </a:extLst>
          </p:cNvPr>
          <p:cNvCxnSpPr/>
          <p:nvPr/>
        </p:nvCxnSpPr>
        <p:spPr>
          <a:xfrm>
            <a:off x="2026444" y="3088481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3C5BB25C-FCED-4FE6-83F7-122879670490}"/>
              </a:ext>
            </a:extLst>
          </p:cNvPr>
          <p:cNvSpPr/>
          <p:nvPr/>
        </p:nvSpPr>
        <p:spPr>
          <a:xfrm>
            <a:off x="3048000" y="3554610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980B86-A32A-4B1E-8594-66FDA71486BD}"/>
              </a:ext>
            </a:extLst>
          </p:cNvPr>
          <p:cNvCxnSpPr/>
          <p:nvPr/>
        </p:nvCxnSpPr>
        <p:spPr>
          <a:xfrm>
            <a:off x="3245644" y="3935610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CACE6CBA-5207-47B4-B043-4DE9039D9C3B}"/>
              </a:ext>
            </a:extLst>
          </p:cNvPr>
          <p:cNvSpPr/>
          <p:nvPr/>
        </p:nvSpPr>
        <p:spPr>
          <a:xfrm>
            <a:off x="4267200" y="4419600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6084C78-A997-4788-85A1-D9CE5A6C9D53}"/>
              </a:ext>
            </a:extLst>
          </p:cNvPr>
          <p:cNvCxnSpPr/>
          <p:nvPr/>
        </p:nvCxnSpPr>
        <p:spPr>
          <a:xfrm>
            <a:off x="4464844" y="4800600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B819083B-F971-455F-BD01-F2AFEFD94265}"/>
              </a:ext>
            </a:extLst>
          </p:cNvPr>
          <p:cNvSpPr/>
          <p:nvPr/>
        </p:nvSpPr>
        <p:spPr>
          <a:xfrm>
            <a:off x="5486400" y="5262563"/>
            <a:ext cx="17145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682621-282F-4260-9F8C-936BB098A7A6}"/>
              </a:ext>
            </a:extLst>
          </p:cNvPr>
          <p:cNvCxnSpPr/>
          <p:nvPr/>
        </p:nvCxnSpPr>
        <p:spPr>
          <a:xfrm>
            <a:off x="5684044" y="5643563"/>
            <a:ext cx="1714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30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27834227-78A1-48AE-A94B-F294E2B9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9F1D98-6F6E-4529-871A-703586DED8C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4FED95B4-AD6E-49A1-A48C-00C0C514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23A23F5E-DCF0-492F-8A7C-FF73686BA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87599290-7020-4018-A8CF-4C452474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07855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instruction is a branch on average!)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predict the next PC and fetch that instr – if the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is wrong, cancel the effect of the wrong-path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5A17F54D-66DF-4EB1-B9EC-5AC3E6CA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E97829-CFD9-467F-985D-A9466A79659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CA060406-A4B6-4C22-8BF8-7C9EE2AA2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FD3FB0DD-EF7B-4AF4-A666-A9FF8F8F1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17" name="Picture 6" descr="AppA-fig14">
            <a:extLst>
              <a:ext uri="{FF2B5EF4-FFF2-40B4-BE49-F238E27FC236}">
                <a16:creationId xmlns:a16="http://schemas.microsoft.com/office/drawing/2014/main" id="{0964D1E3-E8C2-4A35-8C3B-51B09AAAD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20813"/>
            <a:ext cx="5943600" cy="54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43347</TotalTime>
  <Words>1690</Words>
  <Application>Microsoft Office PowerPoint</Application>
  <PresentationFormat>On-screen Show (4:3)</PresentationFormat>
  <Paragraphs>295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280</cp:revision>
  <dcterms:created xsi:type="dcterms:W3CDTF">2002-09-20T18:19:18Z</dcterms:created>
  <dcterms:modified xsi:type="dcterms:W3CDTF">2022-09-14T12:46:00Z</dcterms:modified>
</cp:coreProperties>
</file>