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63" r:id="rId2"/>
    <p:sldId id="418" r:id="rId3"/>
    <p:sldId id="435" r:id="rId4"/>
    <p:sldId id="426" r:id="rId5"/>
    <p:sldId id="458" r:id="rId6"/>
    <p:sldId id="459" r:id="rId7"/>
    <p:sldId id="437" r:id="rId8"/>
    <p:sldId id="460" r:id="rId9"/>
    <p:sldId id="461" r:id="rId10"/>
    <p:sldId id="454" r:id="rId11"/>
    <p:sldId id="455" r:id="rId12"/>
    <p:sldId id="453" r:id="rId13"/>
    <p:sldId id="448" r:id="rId14"/>
    <p:sldId id="451" r:id="rId15"/>
    <p:sldId id="452" r:id="rId16"/>
    <p:sldId id="443" r:id="rId17"/>
    <p:sldId id="439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/>
  </p:normalViewPr>
  <p:slideViewPr>
    <p:cSldViewPr>
      <p:cViewPr varScale="1">
        <p:scale>
          <a:sx n="65" d="100"/>
          <a:sy n="65" d="100"/>
        </p:scale>
        <p:origin x="1323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324D9903-9A3C-4762-B48F-18D67005F68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9A912EF5-36DD-4686-9F0F-B8C1FD297C8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CC8DD5A-FC5E-4A0B-9D8A-6C8D49D1B5E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570DBFB1-3C33-48AB-B756-D510B209EFC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C7DF0FB3-3185-4B96-BB3D-42054D1A68D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CE6EFF3E-ED3F-4121-A83E-1D5C2E1AD6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FAA73E2-3AC9-4774-B0B5-109C5BFB1B7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4EEB67AB-ABB8-42C3-A14B-E6EA27CBCE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7BE7C63-C09B-4840-BC7D-6BDFAED59413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DED3C99B-ACBF-4BAA-9BB4-A0C11B88A6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957CD1C9-8B22-4468-B942-6F846D9C2D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E15AD85D-76FF-469F-9C50-2B3921F2E9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24E107B-BE00-48C0-A99B-8FF8257F0A54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42583BEC-B457-4352-BD9A-5D6ABE94B2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286C193C-50AA-4153-A3B2-73707FC7B0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0FA9E7AC-E106-4080-BB49-47E5E5C47B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4BF0630-7F03-48B6-A372-4443B4D6F8EC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DA0D8470-3C30-4DFB-A259-3E2D7AAE3E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64A5B5C1-32C7-45CE-A031-ABFDE3F035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C2C1F097-EA86-409D-8360-9866303C38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1D25EB1-86BD-401B-A2C1-FB4502FFB2B4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17B35C66-EAC6-44DD-845E-9F4F90E26D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2557726B-B26A-4827-94E7-5F650047D1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30533090-415C-4ABD-B35F-8493F76AEA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456E9DE-BCF4-480A-8B24-21AF62A12406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FB7E888A-50C9-4C5D-B5C5-63A7635E85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B7C9AEFF-3F28-49B2-AE9A-73E06CD4FF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FA4747AD-D738-4A0C-800D-863BEB05F3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2EF2F1D-07A0-40CC-87AF-B248DF81C69F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C0E7E671-E55E-4F5F-82D5-D2C2690954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5E0FFD60-F0E8-411A-8140-64693210FD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79AB3015-D945-465C-8312-097EBB7F5D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AC0FDDD-B772-49AB-88D0-1BF4DF7C2F77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88693D20-F18C-4F31-ACE1-FD3E9E3184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3A50F489-AD4A-4066-8385-5973E159D5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10A502-D1EE-4F28-A4EB-DF6235D9AE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25543CB-EC49-41CF-A073-B9BBA848D86A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A5DCFF4F-B785-44A2-8ED2-6652088D2C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02B42B57-30F6-4479-9561-50FB8EF140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9D05CC84-939E-4787-9298-3FA40F62F6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9BF9FDD-E91F-402C-962F-DDF111BC4A1C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AE74A04B-96FE-4F23-99DE-3EEA941A9B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713F0BE6-D61B-4D3F-82A0-9484DE52B5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9B442A2D-646E-43C5-8FF6-EAB743484C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3D2D6E8-243C-49CC-B754-A9C5057AC646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0683CC11-700F-44A7-BBA1-E2B840C80C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858B5420-31DC-4AD6-9FAD-45BFD0ACB2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EE683E19-9772-493F-A2EE-DE620CE16D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716704F-54FC-4F25-BED7-0830427E7A29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D6E5DE2C-592D-4615-B51B-BACABAFE54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3379FADB-A20F-473A-8D99-AB50610C97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29D6E4D6-988B-428E-B15D-A555FEAF3D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DB79E02-EFA9-4416-A170-8F5487D05488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361DFA45-78AD-4DBE-837D-4EDD58001A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717C23CC-3DE6-4660-9887-688D1E281A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B3C26C51-5127-48A1-96D3-C8054D3A95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8F8469E-3BE1-43B8-8F6C-DBC547187766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2B01DFC3-CA46-4D59-91C1-B90BFCF5E0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16472010-4F2C-46E2-AE33-4F86F1AE3A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C8AF540C-AF67-426D-86D2-E608C45E38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501644C-2D52-4CF4-86E4-1320F4A959AB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1795767F-B318-4B7C-AC04-2474F8F76F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C519320E-B95A-4AE7-A9AC-1F4587F1BC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78FF4408-303B-46EB-ABBA-B1D77D4207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D8C0068-39B2-4C78-8CC3-C7469FFC770F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16196CDB-385F-420B-9B38-058B7CC4CC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2A2C407D-EE94-4E1C-B020-5C04556362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ACED2457-0324-4CF6-BA4A-ED6BDF1249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3D59D1B-E8E5-41D6-BDF4-6829766123F5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781656BB-1C4B-419B-9240-4B43582EFE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A63B2493-75CD-43A0-8495-8D5781C7BC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D6623571-E8E9-42E1-B795-7797D9A996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557C93B-8B37-40E1-B7DB-06A0FFA777C9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A333C027-0282-4671-8147-254543AC55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2180F9B4-028D-44C4-AC93-9B12B008D5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3825DD-BEDC-4F1B-A565-90CBAF762B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AE91B6-7D2A-4BF6-80C5-0FDAC1FA94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D966C6A-0E66-440E-8795-1B9F610EF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310554-584C-47E0-80A1-F29B9C5BC8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9268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804D112-9D4B-4AC7-B43D-58EE05B0A6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3F4C973-6010-4EA0-A75D-5E00ACB9C5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B844D5-C4C5-486F-83C0-06C69D04C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FBB673-41D6-4DFE-9300-0C07701438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3439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1A27BD0-C96E-466D-B39F-F8EC000EA9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5A6414-8B2C-4233-AC54-05319778D8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C7625E-B275-43C2-9D64-43ABA1DD03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DD18B3-D9CD-4D07-ABE3-0D409FD47B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4400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5C89EA-1C64-4390-943A-D72C5D1EE8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8220E9-3957-4D78-8DCF-CF198A759C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E8FAA80-846D-4F72-BEA0-BF7A6994C6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5BBE4D-0012-402E-85A8-FD8DD6C9DB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8712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3F1BA53-BF06-422C-90CB-14E748B34A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67FB4A-076B-4A17-9973-A17B770217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12060AB-34AA-49F8-9844-0015DFE8C8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605D30-D670-49EC-9B30-A11C80DDF0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3757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279D52-3874-46E3-BD80-2E9D888290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634163-55E0-48B9-8D10-375B85829F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DCA320-81AC-44E9-95C2-29CC6C68AC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FFF800-FAAF-4179-881F-FA40BF2EA4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4492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0D56477-56E4-4DFA-AB75-94E1A71339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C67BBDB-C2AB-4545-B34E-7C18E047FE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1484CCC-2EA7-47D0-B333-991BBDF710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330E62-15C4-41AD-BA44-C4CF88928F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1009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521BDE6-7CA3-4E6D-BA1C-36CA4C387D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220DF1C-A467-4232-9204-F53733E6C7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3AD5544-E0EC-424C-9CC7-9CBE01AA37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667989-9F8A-457C-A23E-B7CF34EFC0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0737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8A97892-CECD-4925-8166-469B601174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8C67873-C920-450B-96BC-4C4BB1245E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7C7DFC3-13CA-47DB-ADDB-39B384C607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8B6537-C1AE-4B8C-9D72-67B2902A15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6254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A5FBFA-E1B6-45C4-9E35-2356BED91A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3E2DC82-5597-48C8-B0E7-3C5411BDB8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166D41-9698-4D83-AC1C-489C1E8AC0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654E16-F02D-4864-A95F-D1BC051BD0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1021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AD9B8C-3221-4AC6-950E-4F53A27456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E34C90-FD0E-43A1-AABA-AE7D66DAB4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68F977-E46F-49AC-8037-C804ED760A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D9C7F8-1E0F-41CE-B9D0-6392BB1EAD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7718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1CA16E6-C104-49BD-A563-99E697CB2B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5E6F85A-4BF0-4D79-AF35-6F90C87EE7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A3C26E7-BC3A-4744-8F24-3FD359F5FA7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7842903-B3DF-43B0-A4FB-C7C8682B363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94D23AF-948A-41D7-B296-DCC100F29DC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A99058AE-3C7B-4E4E-BC2A-331F3AE0E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>
            <a:extLst>
              <a:ext uri="{FF2B5EF4-FFF2-40B4-BE49-F238E27FC236}">
                <a16:creationId xmlns:a16="http://schemas.microsoft.com/office/drawing/2014/main" id="{FF32F701-4F50-4182-A92E-7AA709B1D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5DE9B3-20CD-4B73-A7D8-6361BB17D7C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24565CB9-B8A9-4B21-A8CD-C42EB454AE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23675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Lecture: Pipelining Extensions 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9D6AC566-E225-4D33-AF61-719B6C9A104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7B77A33C-3B87-4D06-964A-885C120E16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600200"/>
            <a:ext cx="691702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Topics: bypassing, deeper pipelines, control hazards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>
            <a:extLst>
              <a:ext uri="{FF2B5EF4-FFF2-40B4-BE49-F238E27FC236}">
                <a16:creationId xmlns:a16="http://schemas.microsoft.com/office/drawing/2014/main" id="{6CFFBF3B-BC93-4E58-A570-CC7B64AAD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3968DCF-EF62-4894-A15E-2CF3DF2EF56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996771B8-5E71-41F9-812F-9BD4F54A2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70712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Bypassing: 5-Stage Pipeline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7C91D3B8-F91A-4F50-BF96-5C6D2B5F6AE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5605" name="Picture 4" descr="appc-03-9780123838728">
            <a:extLst>
              <a:ext uri="{FF2B5EF4-FFF2-40B4-BE49-F238E27FC236}">
                <a16:creationId xmlns:a16="http://schemas.microsoft.com/office/drawing/2014/main" id="{260E1FCF-70FB-4697-9D98-A81DD28B19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371600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6" name="TextBox 7">
            <a:extLst>
              <a:ext uri="{FF2B5EF4-FFF2-40B4-BE49-F238E27FC236}">
                <a16:creationId xmlns:a16="http://schemas.microsoft.com/office/drawing/2014/main" id="{6CD54137-8A87-4D28-AB65-B1BB94C7AD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6324600"/>
            <a:ext cx="21986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Source: H&amp;P textbook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BD759C5-8877-47FB-8AE6-8D69F9D5CDDA}"/>
              </a:ext>
            </a:extLst>
          </p:cNvPr>
          <p:cNvSpPr/>
          <p:nvPr/>
        </p:nvSpPr>
        <p:spPr>
          <a:xfrm>
            <a:off x="621506" y="1893094"/>
            <a:ext cx="171450" cy="762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3F4CB46-42AD-4C3F-8C4E-C7555D2B65B2}"/>
              </a:ext>
            </a:extLst>
          </p:cNvPr>
          <p:cNvCxnSpPr/>
          <p:nvPr/>
        </p:nvCxnSpPr>
        <p:spPr>
          <a:xfrm>
            <a:off x="819150" y="2274094"/>
            <a:ext cx="1714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7">
            <a:extLst>
              <a:ext uri="{FF2B5EF4-FFF2-40B4-BE49-F238E27FC236}">
                <a16:creationId xmlns:a16="http://schemas.microsoft.com/office/drawing/2014/main" id="{4FF2DA57-E9CF-4D45-8E89-D7F348B317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396" y="1484293"/>
            <a:ext cx="66877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PC/L1</a:t>
            </a: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40F7B4D5-AEB9-4833-9ABC-E222A4E4A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7282" y="1484293"/>
            <a:ext cx="37542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L2</a:t>
            </a:r>
          </a:p>
        </p:txBody>
      </p:sp>
      <p:sp>
        <p:nvSpPr>
          <p:cNvPr id="12" name="TextBox 7">
            <a:extLst>
              <a:ext uri="{FF2B5EF4-FFF2-40B4-BE49-F238E27FC236}">
                <a16:creationId xmlns:a16="http://schemas.microsoft.com/office/drawing/2014/main" id="{5EDF54B4-EB48-431D-9738-F327648805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489055"/>
            <a:ext cx="37542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L3</a:t>
            </a:r>
          </a:p>
        </p:txBody>
      </p:sp>
      <p:sp>
        <p:nvSpPr>
          <p:cNvPr id="13" name="TextBox 7">
            <a:extLst>
              <a:ext uri="{FF2B5EF4-FFF2-40B4-BE49-F238E27FC236}">
                <a16:creationId xmlns:a16="http://schemas.microsoft.com/office/drawing/2014/main" id="{3D3C744C-27CE-42B0-A5F8-410EE06D96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3918" y="1484293"/>
            <a:ext cx="37542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L4</a:t>
            </a:r>
          </a:p>
        </p:txBody>
      </p:sp>
      <p:sp>
        <p:nvSpPr>
          <p:cNvPr id="14" name="TextBox 7">
            <a:extLst>
              <a:ext uri="{FF2B5EF4-FFF2-40B4-BE49-F238E27FC236}">
                <a16:creationId xmlns:a16="http://schemas.microsoft.com/office/drawing/2014/main" id="{F06DAAAC-D72F-4E12-AD50-42A8573685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3058" y="1484293"/>
            <a:ext cx="37542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L5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25AB72A-BD1D-49C6-9576-1EED68D29925}"/>
              </a:ext>
            </a:extLst>
          </p:cNvPr>
          <p:cNvSpPr/>
          <p:nvPr/>
        </p:nvSpPr>
        <p:spPr>
          <a:xfrm>
            <a:off x="1828800" y="2707481"/>
            <a:ext cx="171450" cy="762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263E2A3-74F0-42AC-B452-F39E60ECAC43}"/>
              </a:ext>
            </a:extLst>
          </p:cNvPr>
          <p:cNvCxnSpPr/>
          <p:nvPr/>
        </p:nvCxnSpPr>
        <p:spPr>
          <a:xfrm>
            <a:off x="2026444" y="3088481"/>
            <a:ext cx="1714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3C5BB25C-FCED-4FE6-83F7-122879670490}"/>
              </a:ext>
            </a:extLst>
          </p:cNvPr>
          <p:cNvSpPr/>
          <p:nvPr/>
        </p:nvSpPr>
        <p:spPr>
          <a:xfrm>
            <a:off x="3048000" y="3554610"/>
            <a:ext cx="171450" cy="762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5980B86-A32A-4B1E-8594-66FDA71486BD}"/>
              </a:ext>
            </a:extLst>
          </p:cNvPr>
          <p:cNvCxnSpPr/>
          <p:nvPr/>
        </p:nvCxnSpPr>
        <p:spPr>
          <a:xfrm>
            <a:off x="3245644" y="3935610"/>
            <a:ext cx="1714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CACE6CBA-5207-47B4-B043-4DE9039D9C3B}"/>
              </a:ext>
            </a:extLst>
          </p:cNvPr>
          <p:cNvSpPr/>
          <p:nvPr/>
        </p:nvSpPr>
        <p:spPr>
          <a:xfrm>
            <a:off x="4267200" y="4419600"/>
            <a:ext cx="171450" cy="762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6084C78-A997-4788-85A1-D9CE5A6C9D53}"/>
              </a:ext>
            </a:extLst>
          </p:cNvPr>
          <p:cNvCxnSpPr/>
          <p:nvPr/>
        </p:nvCxnSpPr>
        <p:spPr>
          <a:xfrm>
            <a:off x="4464844" y="4800600"/>
            <a:ext cx="1714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B819083B-F971-455F-BD01-F2AFEFD94265}"/>
              </a:ext>
            </a:extLst>
          </p:cNvPr>
          <p:cNvSpPr/>
          <p:nvPr/>
        </p:nvSpPr>
        <p:spPr>
          <a:xfrm>
            <a:off x="5486400" y="5262563"/>
            <a:ext cx="171450" cy="762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F682621-282F-4260-9F8C-936BB098A7A6}"/>
              </a:ext>
            </a:extLst>
          </p:cNvPr>
          <p:cNvCxnSpPr/>
          <p:nvPr/>
        </p:nvCxnSpPr>
        <p:spPr>
          <a:xfrm>
            <a:off x="5684044" y="5643563"/>
            <a:ext cx="1714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>
            <a:extLst>
              <a:ext uri="{FF2B5EF4-FFF2-40B4-BE49-F238E27FC236}">
                <a16:creationId xmlns:a16="http://schemas.microsoft.com/office/drawing/2014/main" id="{C2AE3F27-8CDD-4827-AE62-5A55C7B06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9400" y="62484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A460AF7-8358-4A65-B0C8-D4DA06A7272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643B17D3-D366-420B-845E-26C35E9810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682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6</a:t>
            </a:r>
          </a:p>
        </p:txBody>
      </p:sp>
      <p:sp>
        <p:nvSpPr>
          <p:cNvPr id="27652" name="Line 3">
            <a:extLst>
              <a:ext uri="{FF2B5EF4-FFF2-40B4-BE49-F238E27FC236}">
                <a16:creationId xmlns:a16="http://schemas.microsoft.com/office/drawing/2014/main" id="{1E60C09D-D82F-42B3-B4EE-EDACD960341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C64ADA0-96EE-4FC0-ABD4-9FFDA200EDCC}"/>
              </a:ext>
            </a:extLst>
          </p:cNvPr>
          <p:cNvSpPr/>
          <p:nvPr/>
        </p:nvSpPr>
        <p:spPr>
          <a:xfrm>
            <a:off x="457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AEF8DE0-D68C-4A35-8665-D3293C509DF6}"/>
              </a:ext>
            </a:extLst>
          </p:cNvPr>
          <p:cNvSpPr/>
          <p:nvPr/>
        </p:nvSpPr>
        <p:spPr>
          <a:xfrm>
            <a:off x="457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652CA4-5E08-4D71-887E-983B39E2AB3C}"/>
              </a:ext>
            </a:extLst>
          </p:cNvPr>
          <p:cNvSpPr/>
          <p:nvPr/>
        </p:nvSpPr>
        <p:spPr>
          <a:xfrm>
            <a:off x="457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C7927D8-2A29-4A2C-9B2A-740B1516364F}"/>
              </a:ext>
            </a:extLst>
          </p:cNvPr>
          <p:cNvSpPr/>
          <p:nvPr/>
        </p:nvSpPr>
        <p:spPr>
          <a:xfrm>
            <a:off x="457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939738B-EFD6-453D-99A7-F0E67A07D867}"/>
              </a:ext>
            </a:extLst>
          </p:cNvPr>
          <p:cNvSpPr/>
          <p:nvPr/>
        </p:nvSpPr>
        <p:spPr>
          <a:xfrm>
            <a:off x="457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658" name="TextBox 16">
            <a:extLst>
              <a:ext uri="{FF2B5EF4-FFF2-40B4-BE49-F238E27FC236}">
                <a16:creationId xmlns:a16="http://schemas.microsoft.com/office/drawing/2014/main" id="{41ABFD5D-D5FA-4A8B-A0D0-577023840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1907976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CDA2207-C10C-42C5-9742-66FAE897D585}"/>
              </a:ext>
            </a:extLst>
          </p:cNvPr>
          <p:cNvSpPr/>
          <p:nvPr/>
        </p:nvSpPr>
        <p:spPr>
          <a:xfrm>
            <a:off x="1447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BE5A507-7416-4322-80E6-6450408E563D}"/>
              </a:ext>
            </a:extLst>
          </p:cNvPr>
          <p:cNvSpPr/>
          <p:nvPr/>
        </p:nvSpPr>
        <p:spPr>
          <a:xfrm>
            <a:off x="1447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F94A641-3147-4E8A-98DF-A3610003F7BA}"/>
              </a:ext>
            </a:extLst>
          </p:cNvPr>
          <p:cNvSpPr/>
          <p:nvPr/>
        </p:nvSpPr>
        <p:spPr>
          <a:xfrm>
            <a:off x="1447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514D17D-0115-4F62-B0CF-3B189B5153DA}"/>
              </a:ext>
            </a:extLst>
          </p:cNvPr>
          <p:cNvSpPr/>
          <p:nvPr/>
        </p:nvSpPr>
        <p:spPr>
          <a:xfrm>
            <a:off x="1447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81D319E-FF59-419E-AE44-3BF8DAB7B5A8}"/>
              </a:ext>
            </a:extLst>
          </p:cNvPr>
          <p:cNvSpPr/>
          <p:nvPr/>
        </p:nvSpPr>
        <p:spPr>
          <a:xfrm>
            <a:off x="1447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664" name="TextBox 22">
            <a:extLst>
              <a:ext uri="{FF2B5EF4-FFF2-40B4-BE49-F238E27FC236}">
                <a16:creationId xmlns:a16="http://schemas.microsoft.com/office/drawing/2014/main" id="{B1EC5070-2792-4D96-B95D-3E36BDFE50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9700" y="1907976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782DEB1-DB7D-416C-96DD-15C990A6E573}"/>
              </a:ext>
            </a:extLst>
          </p:cNvPr>
          <p:cNvSpPr/>
          <p:nvPr/>
        </p:nvSpPr>
        <p:spPr>
          <a:xfrm>
            <a:off x="2438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3C68A97-7B82-4A9C-ADC0-33359B323C19}"/>
              </a:ext>
            </a:extLst>
          </p:cNvPr>
          <p:cNvSpPr/>
          <p:nvPr/>
        </p:nvSpPr>
        <p:spPr>
          <a:xfrm>
            <a:off x="2438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BBB02B4-B0FE-45FC-827D-65DF44A75C6B}"/>
              </a:ext>
            </a:extLst>
          </p:cNvPr>
          <p:cNvSpPr/>
          <p:nvPr/>
        </p:nvSpPr>
        <p:spPr>
          <a:xfrm>
            <a:off x="2438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2E4DCD6-DDD2-444F-8348-B40AA52EA82F}"/>
              </a:ext>
            </a:extLst>
          </p:cNvPr>
          <p:cNvSpPr/>
          <p:nvPr/>
        </p:nvSpPr>
        <p:spPr>
          <a:xfrm>
            <a:off x="2438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3D4EA38-F7DD-4773-8839-511316A7E844}"/>
              </a:ext>
            </a:extLst>
          </p:cNvPr>
          <p:cNvSpPr/>
          <p:nvPr/>
        </p:nvSpPr>
        <p:spPr>
          <a:xfrm>
            <a:off x="2438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670" name="TextBox 28">
            <a:extLst>
              <a:ext uri="{FF2B5EF4-FFF2-40B4-BE49-F238E27FC236}">
                <a16:creationId xmlns:a16="http://schemas.microsoft.com/office/drawing/2014/main" id="{53498CB7-F9BB-437D-A6F2-CD4EDC4E0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0300" y="1907976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CDBA2BD-C8E7-4E94-A129-E500459AAE16}"/>
              </a:ext>
            </a:extLst>
          </p:cNvPr>
          <p:cNvSpPr/>
          <p:nvPr/>
        </p:nvSpPr>
        <p:spPr>
          <a:xfrm>
            <a:off x="34290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E7576F5-BF22-4BAC-AB20-B2D68E574049}"/>
              </a:ext>
            </a:extLst>
          </p:cNvPr>
          <p:cNvSpPr/>
          <p:nvPr/>
        </p:nvSpPr>
        <p:spPr>
          <a:xfrm>
            <a:off x="34290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F577FE5-37D4-4A2F-97AC-E10436F4A95A}"/>
              </a:ext>
            </a:extLst>
          </p:cNvPr>
          <p:cNvSpPr/>
          <p:nvPr/>
        </p:nvSpPr>
        <p:spPr>
          <a:xfrm>
            <a:off x="34290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4C0497B-BB8F-45DF-9680-D3D18F404099}"/>
              </a:ext>
            </a:extLst>
          </p:cNvPr>
          <p:cNvSpPr/>
          <p:nvPr/>
        </p:nvSpPr>
        <p:spPr>
          <a:xfrm>
            <a:off x="34290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0214DA3-2636-4789-9E4F-D76BFA57970A}"/>
              </a:ext>
            </a:extLst>
          </p:cNvPr>
          <p:cNvSpPr/>
          <p:nvPr/>
        </p:nvSpPr>
        <p:spPr>
          <a:xfrm>
            <a:off x="34290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676" name="TextBox 34">
            <a:extLst>
              <a:ext uri="{FF2B5EF4-FFF2-40B4-BE49-F238E27FC236}">
                <a16:creationId xmlns:a16="http://schemas.microsoft.com/office/drawing/2014/main" id="{6B00D820-7579-471E-8D7B-03DE0346C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0900" y="1907976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CYC-4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6B3811F-7A02-4171-8481-B625E6348D97}"/>
              </a:ext>
            </a:extLst>
          </p:cNvPr>
          <p:cNvSpPr/>
          <p:nvPr/>
        </p:nvSpPr>
        <p:spPr>
          <a:xfrm>
            <a:off x="44196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04CA177-3EFF-487E-8A9A-946B888F516D}"/>
              </a:ext>
            </a:extLst>
          </p:cNvPr>
          <p:cNvSpPr/>
          <p:nvPr/>
        </p:nvSpPr>
        <p:spPr>
          <a:xfrm>
            <a:off x="44196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F4F5A89-2C8F-4A2E-9BF7-CDDFDF1024B0}"/>
              </a:ext>
            </a:extLst>
          </p:cNvPr>
          <p:cNvSpPr/>
          <p:nvPr/>
        </p:nvSpPr>
        <p:spPr>
          <a:xfrm>
            <a:off x="44196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819A198-62A1-49EF-8D97-C787E931DD02}"/>
              </a:ext>
            </a:extLst>
          </p:cNvPr>
          <p:cNvSpPr/>
          <p:nvPr/>
        </p:nvSpPr>
        <p:spPr>
          <a:xfrm>
            <a:off x="44196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1FEE2E1-836A-497C-BDF5-79A276051E6C}"/>
              </a:ext>
            </a:extLst>
          </p:cNvPr>
          <p:cNvSpPr/>
          <p:nvPr/>
        </p:nvSpPr>
        <p:spPr>
          <a:xfrm>
            <a:off x="44196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682" name="TextBox 40">
            <a:extLst>
              <a:ext uri="{FF2B5EF4-FFF2-40B4-BE49-F238E27FC236}">
                <a16:creationId xmlns:a16="http://schemas.microsoft.com/office/drawing/2014/main" id="{0FB06248-20B7-4C6E-8E41-D43CDB0F8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1500" y="1907976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CYC-5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B559687-6A3E-4300-8F38-00B8475F16FA}"/>
              </a:ext>
            </a:extLst>
          </p:cNvPr>
          <p:cNvSpPr/>
          <p:nvPr/>
        </p:nvSpPr>
        <p:spPr>
          <a:xfrm>
            <a:off x="5410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6FC2C07-F2DA-4CBC-BD4E-3A156EDE242D}"/>
              </a:ext>
            </a:extLst>
          </p:cNvPr>
          <p:cNvSpPr/>
          <p:nvPr/>
        </p:nvSpPr>
        <p:spPr>
          <a:xfrm>
            <a:off x="5410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7A6AF38-DFDD-40BD-80F0-25571D81AA43}"/>
              </a:ext>
            </a:extLst>
          </p:cNvPr>
          <p:cNvSpPr/>
          <p:nvPr/>
        </p:nvSpPr>
        <p:spPr>
          <a:xfrm>
            <a:off x="5410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327A9A4-2723-4FDE-A21D-26653448D59E}"/>
              </a:ext>
            </a:extLst>
          </p:cNvPr>
          <p:cNvSpPr/>
          <p:nvPr/>
        </p:nvSpPr>
        <p:spPr>
          <a:xfrm>
            <a:off x="5410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0B5D498-53C3-4890-BA75-4735D5C2FB8D}"/>
              </a:ext>
            </a:extLst>
          </p:cNvPr>
          <p:cNvSpPr/>
          <p:nvPr/>
        </p:nvSpPr>
        <p:spPr>
          <a:xfrm>
            <a:off x="5410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688" name="TextBox 46">
            <a:extLst>
              <a:ext uri="{FF2B5EF4-FFF2-40B4-BE49-F238E27FC236}">
                <a16:creationId xmlns:a16="http://schemas.microsoft.com/office/drawing/2014/main" id="{86092F21-8E72-41B3-9865-359E0433DA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2100" y="1907976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CYC-6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C7912FC2-759A-4897-AC7C-726A92A4A98C}"/>
              </a:ext>
            </a:extLst>
          </p:cNvPr>
          <p:cNvSpPr/>
          <p:nvPr/>
        </p:nvSpPr>
        <p:spPr>
          <a:xfrm>
            <a:off x="6400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F2B01AD-3719-4026-A4F1-F51BDC372059}"/>
              </a:ext>
            </a:extLst>
          </p:cNvPr>
          <p:cNvSpPr/>
          <p:nvPr/>
        </p:nvSpPr>
        <p:spPr>
          <a:xfrm>
            <a:off x="6400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1E9CAEA5-6E64-4475-8571-F8F370888DC7}"/>
              </a:ext>
            </a:extLst>
          </p:cNvPr>
          <p:cNvSpPr/>
          <p:nvPr/>
        </p:nvSpPr>
        <p:spPr>
          <a:xfrm>
            <a:off x="6400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20811F0-1B62-43B8-81B3-0D308B308097}"/>
              </a:ext>
            </a:extLst>
          </p:cNvPr>
          <p:cNvSpPr/>
          <p:nvPr/>
        </p:nvSpPr>
        <p:spPr>
          <a:xfrm>
            <a:off x="6400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13806AE-24E0-4F2C-9DB7-AEDD0285061C}"/>
              </a:ext>
            </a:extLst>
          </p:cNvPr>
          <p:cNvSpPr/>
          <p:nvPr/>
        </p:nvSpPr>
        <p:spPr>
          <a:xfrm>
            <a:off x="6400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694" name="TextBox 52">
            <a:extLst>
              <a:ext uri="{FF2B5EF4-FFF2-40B4-BE49-F238E27FC236}">
                <a16:creationId xmlns:a16="http://schemas.microsoft.com/office/drawing/2014/main" id="{614E1593-31DD-47D5-B448-258E64EF76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2700" y="1907976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F8C2B83-A54D-4022-ACF0-E2EEC749CB8A}"/>
              </a:ext>
            </a:extLst>
          </p:cNvPr>
          <p:cNvSpPr/>
          <p:nvPr/>
        </p:nvSpPr>
        <p:spPr>
          <a:xfrm>
            <a:off x="7391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47700C35-7234-4D2A-B6BC-F2C2F8453864}"/>
              </a:ext>
            </a:extLst>
          </p:cNvPr>
          <p:cNvSpPr/>
          <p:nvPr/>
        </p:nvSpPr>
        <p:spPr>
          <a:xfrm>
            <a:off x="7391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E28CF5D-2BBC-4F0D-BC5B-0B45A8CE2534}"/>
              </a:ext>
            </a:extLst>
          </p:cNvPr>
          <p:cNvSpPr/>
          <p:nvPr/>
        </p:nvSpPr>
        <p:spPr>
          <a:xfrm>
            <a:off x="7391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B4463A2C-3A46-4F88-976C-3009CE48A54D}"/>
              </a:ext>
            </a:extLst>
          </p:cNvPr>
          <p:cNvSpPr/>
          <p:nvPr/>
        </p:nvSpPr>
        <p:spPr>
          <a:xfrm>
            <a:off x="7391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A67AE75B-F51D-4645-B54F-5860DBAB3483}"/>
              </a:ext>
            </a:extLst>
          </p:cNvPr>
          <p:cNvSpPr/>
          <p:nvPr/>
        </p:nvSpPr>
        <p:spPr>
          <a:xfrm>
            <a:off x="7391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700" name="TextBox 58">
            <a:extLst>
              <a:ext uri="{FF2B5EF4-FFF2-40B4-BE49-F238E27FC236}">
                <a16:creationId xmlns:a16="http://schemas.microsoft.com/office/drawing/2014/main" id="{E4C3C25E-1B4E-463D-BC4C-FCA4E22E2C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3300" y="1907976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CYC-8</a:t>
            </a:r>
          </a:p>
        </p:txBody>
      </p:sp>
      <p:sp>
        <p:nvSpPr>
          <p:cNvPr id="27701" name="Text Box 4">
            <a:extLst>
              <a:ext uri="{FF2B5EF4-FFF2-40B4-BE49-F238E27FC236}">
                <a16:creationId xmlns:a16="http://schemas.microsoft.com/office/drawing/2014/main" id="{833D324B-828A-4943-A179-A9AF91D3AF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838200"/>
            <a:ext cx="794134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Show the instruction occupying each stage in each cycle (with bypassing)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 if I1 is R1+R2R3   and I2 is  R3+R4R5  and I3 is R3+R8R9.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 Identify the input latch for each input operand.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>
            <a:extLst>
              <a:ext uri="{FF2B5EF4-FFF2-40B4-BE49-F238E27FC236}">
                <a16:creationId xmlns:a16="http://schemas.microsoft.com/office/drawing/2014/main" id="{93BDDED9-6CF7-4DE6-9244-4DFBB8D83B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682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6</a:t>
            </a:r>
          </a:p>
        </p:txBody>
      </p:sp>
      <p:sp>
        <p:nvSpPr>
          <p:cNvPr id="29699" name="Line 3">
            <a:extLst>
              <a:ext uri="{FF2B5EF4-FFF2-40B4-BE49-F238E27FC236}">
                <a16:creationId xmlns:a16="http://schemas.microsoft.com/office/drawing/2014/main" id="{8A6E4DD6-FA94-457E-9551-14CDBD3CC4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0" name="Text Box 4">
            <a:extLst>
              <a:ext uri="{FF2B5EF4-FFF2-40B4-BE49-F238E27FC236}">
                <a16:creationId xmlns:a16="http://schemas.microsoft.com/office/drawing/2014/main" id="{70C8CE21-5B55-4AA3-988F-423A2F48A2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838200"/>
            <a:ext cx="794134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Show the instruction occupying each stage in each cycle (with bypassing)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 if I1 is R1+R2R3   and I2 is  R3+R4R5  and I3 is R3+R8R9.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 Identify the input latch for each input operand.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D5E34186-FA95-453E-863B-9ECA92986252}"/>
              </a:ext>
            </a:extLst>
          </p:cNvPr>
          <p:cNvSpPr/>
          <p:nvPr/>
        </p:nvSpPr>
        <p:spPr>
          <a:xfrm>
            <a:off x="457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B974AA03-EE54-4E20-AD63-476F09F26919}"/>
              </a:ext>
            </a:extLst>
          </p:cNvPr>
          <p:cNvSpPr/>
          <p:nvPr/>
        </p:nvSpPr>
        <p:spPr>
          <a:xfrm>
            <a:off x="457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DD1AA8BD-A518-475A-B5FD-91422BE98E9A}"/>
              </a:ext>
            </a:extLst>
          </p:cNvPr>
          <p:cNvSpPr/>
          <p:nvPr/>
        </p:nvSpPr>
        <p:spPr>
          <a:xfrm>
            <a:off x="457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B43973FB-D61C-4034-AEE3-07A892AB6254}"/>
              </a:ext>
            </a:extLst>
          </p:cNvPr>
          <p:cNvSpPr/>
          <p:nvPr/>
        </p:nvSpPr>
        <p:spPr>
          <a:xfrm>
            <a:off x="457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90465399-D7E9-4BD7-99F1-BED0ED90C496}"/>
              </a:ext>
            </a:extLst>
          </p:cNvPr>
          <p:cNvSpPr/>
          <p:nvPr/>
        </p:nvSpPr>
        <p:spPr>
          <a:xfrm>
            <a:off x="457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29706" name="TextBox 65">
            <a:extLst>
              <a:ext uri="{FF2B5EF4-FFF2-40B4-BE49-F238E27FC236}">
                <a16:creationId xmlns:a16="http://schemas.microsoft.com/office/drawing/2014/main" id="{F736ECC8-23AE-4DA9-9F50-DB3733C5C7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710" y="1907976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CYC-1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88D0B8AA-F393-413E-9AD3-337B7BD33870}"/>
              </a:ext>
            </a:extLst>
          </p:cNvPr>
          <p:cNvSpPr/>
          <p:nvPr/>
        </p:nvSpPr>
        <p:spPr>
          <a:xfrm>
            <a:off x="1447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BC8550EE-EF72-4910-AAA1-D1E7F2116180}"/>
              </a:ext>
            </a:extLst>
          </p:cNvPr>
          <p:cNvSpPr/>
          <p:nvPr/>
        </p:nvSpPr>
        <p:spPr>
          <a:xfrm>
            <a:off x="1447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5DED59AE-CAE1-4516-8856-D9919B56F615}"/>
              </a:ext>
            </a:extLst>
          </p:cNvPr>
          <p:cNvSpPr/>
          <p:nvPr/>
        </p:nvSpPr>
        <p:spPr>
          <a:xfrm>
            <a:off x="1447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129C519D-4EB5-42CB-8341-924C36323C60}"/>
              </a:ext>
            </a:extLst>
          </p:cNvPr>
          <p:cNvSpPr/>
          <p:nvPr/>
        </p:nvSpPr>
        <p:spPr>
          <a:xfrm>
            <a:off x="1447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E9C2A36D-73C0-4031-BEEC-722AD3072F10}"/>
              </a:ext>
            </a:extLst>
          </p:cNvPr>
          <p:cNvSpPr/>
          <p:nvPr/>
        </p:nvSpPr>
        <p:spPr>
          <a:xfrm>
            <a:off x="1447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29712" name="TextBox 71">
            <a:extLst>
              <a:ext uri="{FF2B5EF4-FFF2-40B4-BE49-F238E27FC236}">
                <a16:creationId xmlns:a16="http://schemas.microsoft.com/office/drawing/2014/main" id="{90C1D781-4368-46BF-B046-BA42CDD519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3310" y="1907976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CYC-2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206D11F8-1E5C-4AB3-A8F8-CDAF7F96877D}"/>
              </a:ext>
            </a:extLst>
          </p:cNvPr>
          <p:cNvSpPr/>
          <p:nvPr/>
        </p:nvSpPr>
        <p:spPr>
          <a:xfrm>
            <a:off x="2438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9C9C131-77AE-4F62-AA83-3CE8953EAA06}"/>
              </a:ext>
            </a:extLst>
          </p:cNvPr>
          <p:cNvSpPr/>
          <p:nvPr/>
        </p:nvSpPr>
        <p:spPr>
          <a:xfrm>
            <a:off x="2438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5E81C69-93A7-467A-B644-4F01852FF1DA}"/>
              </a:ext>
            </a:extLst>
          </p:cNvPr>
          <p:cNvSpPr/>
          <p:nvPr/>
        </p:nvSpPr>
        <p:spPr>
          <a:xfrm>
            <a:off x="2438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9C3E0ED9-6C19-4ED0-B4EB-770C3E8B82C9}"/>
              </a:ext>
            </a:extLst>
          </p:cNvPr>
          <p:cNvSpPr/>
          <p:nvPr/>
        </p:nvSpPr>
        <p:spPr>
          <a:xfrm>
            <a:off x="2438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BCC4B3C5-4CB0-48A2-B4D7-73ACBC672891}"/>
              </a:ext>
            </a:extLst>
          </p:cNvPr>
          <p:cNvSpPr/>
          <p:nvPr/>
        </p:nvSpPr>
        <p:spPr>
          <a:xfrm>
            <a:off x="2438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29718" name="TextBox 77">
            <a:extLst>
              <a:ext uri="{FF2B5EF4-FFF2-40B4-BE49-F238E27FC236}">
                <a16:creationId xmlns:a16="http://schemas.microsoft.com/office/drawing/2014/main" id="{4D24E288-1391-4F39-B94D-C52B1A5A4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3910" y="1907976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CYC-3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5DC1F9B7-0796-4007-8B64-9FA2481DDACD}"/>
              </a:ext>
            </a:extLst>
          </p:cNvPr>
          <p:cNvSpPr/>
          <p:nvPr/>
        </p:nvSpPr>
        <p:spPr>
          <a:xfrm>
            <a:off x="34290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F6F98E84-9050-438A-AD95-59662E658D53}"/>
              </a:ext>
            </a:extLst>
          </p:cNvPr>
          <p:cNvSpPr/>
          <p:nvPr/>
        </p:nvSpPr>
        <p:spPr>
          <a:xfrm>
            <a:off x="34290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A045ED73-21E8-4A7B-96CE-27DE486FA981}"/>
              </a:ext>
            </a:extLst>
          </p:cNvPr>
          <p:cNvSpPr/>
          <p:nvPr/>
        </p:nvSpPr>
        <p:spPr>
          <a:xfrm>
            <a:off x="34290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6526CC7A-B0A9-4DE6-A824-A578C874859A}"/>
              </a:ext>
            </a:extLst>
          </p:cNvPr>
          <p:cNvSpPr/>
          <p:nvPr/>
        </p:nvSpPr>
        <p:spPr>
          <a:xfrm>
            <a:off x="34290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7BC2CEA2-C931-40E1-BA0B-D011D20117C1}"/>
              </a:ext>
            </a:extLst>
          </p:cNvPr>
          <p:cNvSpPr/>
          <p:nvPr/>
        </p:nvSpPr>
        <p:spPr>
          <a:xfrm>
            <a:off x="34290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I4</a:t>
            </a:r>
          </a:p>
        </p:txBody>
      </p:sp>
      <p:sp>
        <p:nvSpPr>
          <p:cNvPr id="29724" name="TextBox 83">
            <a:extLst>
              <a:ext uri="{FF2B5EF4-FFF2-40B4-BE49-F238E27FC236}">
                <a16:creationId xmlns:a16="http://schemas.microsoft.com/office/drawing/2014/main" id="{A832BCEA-F2AF-4817-A260-07087C10A8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4510" y="1907976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CYC-4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5D500F59-28A7-40DF-9D18-E9CFFDDB9387}"/>
              </a:ext>
            </a:extLst>
          </p:cNvPr>
          <p:cNvSpPr/>
          <p:nvPr/>
        </p:nvSpPr>
        <p:spPr>
          <a:xfrm>
            <a:off x="44196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I4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8CC5C020-C2E0-4858-8CA0-BF3AB33B7CE1}"/>
              </a:ext>
            </a:extLst>
          </p:cNvPr>
          <p:cNvSpPr/>
          <p:nvPr/>
        </p:nvSpPr>
        <p:spPr>
          <a:xfrm>
            <a:off x="44196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3DE8E780-2458-40F5-B40A-A4B1862BB8FB}"/>
              </a:ext>
            </a:extLst>
          </p:cNvPr>
          <p:cNvSpPr/>
          <p:nvPr/>
        </p:nvSpPr>
        <p:spPr>
          <a:xfrm>
            <a:off x="44196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A04659C6-284A-4E0D-B034-A8DAFEBF3083}"/>
              </a:ext>
            </a:extLst>
          </p:cNvPr>
          <p:cNvSpPr/>
          <p:nvPr/>
        </p:nvSpPr>
        <p:spPr>
          <a:xfrm>
            <a:off x="44196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BE8F8A46-F5AA-43AA-81E1-7723A7E5C286}"/>
              </a:ext>
            </a:extLst>
          </p:cNvPr>
          <p:cNvSpPr/>
          <p:nvPr/>
        </p:nvSpPr>
        <p:spPr>
          <a:xfrm>
            <a:off x="44196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I5</a:t>
            </a:r>
          </a:p>
        </p:txBody>
      </p:sp>
      <p:sp>
        <p:nvSpPr>
          <p:cNvPr id="29730" name="TextBox 89">
            <a:extLst>
              <a:ext uri="{FF2B5EF4-FFF2-40B4-BE49-F238E27FC236}">
                <a16:creationId xmlns:a16="http://schemas.microsoft.com/office/drawing/2014/main" id="{F218D3DB-8B74-4A07-8392-F0586ECA21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5110" y="1907976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CYC-5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1ADE003C-3A10-48F6-B4B4-DD3B004F7E91}"/>
              </a:ext>
            </a:extLst>
          </p:cNvPr>
          <p:cNvSpPr/>
          <p:nvPr/>
        </p:nvSpPr>
        <p:spPr>
          <a:xfrm>
            <a:off x="5410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A84178AC-FB88-4C1F-9FD8-52619D0C6651}"/>
              </a:ext>
            </a:extLst>
          </p:cNvPr>
          <p:cNvSpPr/>
          <p:nvPr/>
        </p:nvSpPr>
        <p:spPr>
          <a:xfrm>
            <a:off x="5410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31AC8236-9265-42F8-B7E3-D6108D1D1710}"/>
              </a:ext>
            </a:extLst>
          </p:cNvPr>
          <p:cNvSpPr/>
          <p:nvPr/>
        </p:nvSpPr>
        <p:spPr>
          <a:xfrm>
            <a:off x="5410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35D45A96-4930-4643-9C19-AA34D427D63A}"/>
              </a:ext>
            </a:extLst>
          </p:cNvPr>
          <p:cNvSpPr/>
          <p:nvPr/>
        </p:nvSpPr>
        <p:spPr>
          <a:xfrm>
            <a:off x="5410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F58BCC35-46EE-4832-8FA1-B372E14CFBFB}"/>
              </a:ext>
            </a:extLst>
          </p:cNvPr>
          <p:cNvSpPr/>
          <p:nvPr/>
        </p:nvSpPr>
        <p:spPr>
          <a:xfrm>
            <a:off x="5410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736" name="TextBox 95">
            <a:extLst>
              <a:ext uri="{FF2B5EF4-FFF2-40B4-BE49-F238E27FC236}">
                <a16:creationId xmlns:a16="http://schemas.microsoft.com/office/drawing/2014/main" id="{779FEBCD-7D35-436F-B4E5-50B027D08E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5710" y="1907976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CYC-6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155C4BBD-6C62-48A5-BF62-BA0CB7706364}"/>
              </a:ext>
            </a:extLst>
          </p:cNvPr>
          <p:cNvSpPr/>
          <p:nvPr/>
        </p:nvSpPr>
        <p:spPr>
          <a:xfrm>
            <a:off x="6400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49FC9209-7423-4FCD-B4FE-0FE2F3F0F1A7}"/>
              </a:ext>
            </a:extLst>
          </p:cNvPr>
          <p:cNvSpPr/>
          <p:nvPr/>
        </p:nvSpPr>
        <p:spPr>
          <a:xfrm>
            <a:off x="6400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F10925F2-5FFC-4D5A-86F2-8B43031C2EF8}"/>
              </a:ext>
            </a:extLst>
          </p:cNvPr>
          <p:cNvSpPr/>
          <p:nvPr/>
        </p:nvSpPr>
        <p:spPr>
          <a:xfrm>
            <a:off x="6400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49B90F9D-3BC6-4E96-9481-36D3E1ACEC57}"/>
              </a:ext>
            </a:extLst>
          </p:cNvPr>
          <p:cNvSpPr/>
          <p:nvPr/>
        </p:nvSpPr>
        <p:spPr>
          <a:xfrm>
            <a:off x="6400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CCF8FE1D-3BB0-4C7F-A0B6-FF3692D7F60B}"/>
              </a:ext>
            </a:extLst>
          </p:cNvPr>
          <p:cNvSpPr/>
          <p:nvPr/>
        </p:nvSpPr>
        <p:spPr>
          <a:xfrm>
            <a:off x="6400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742" name="TextBox 101">
            <a:extLst>
              <a:ext uri="{FF2B5EF4-FFF2-40B4-BE49-F238E27FC236}">
                <a16:creationId xmlns:a16="http://schemas.microsoft.com/office/drawing/2014/main" id="{6DF04DFF-4D66-45D1-8375-2A646F8CF4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6310" y="1907976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CYC-7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E2E4A784-C1CB-4344-BF72-7B7F7B2D033C}"/>
              </a:ext>
            </a:extLst>
          </p:cNvPr>
          <p:cNvSpPr/>
          <p:nvPr/>
        </p:nvSpPr>
        <p:spPr>
          <a:xfrm>
            <a:off x="7391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E668D85A-5935-4DE5-838E-5B88005A99D0}"/>
              </a:ext>
            </a:extLst>
          </p:cNvPr>
          <p:cNvSpPr/>
          <p:nvPr/>
        </p:nvSpPr>
        <p:spPr>
          <a:xfrm>
            <a:off x="7391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A2090716-AA15-4C1A-844D-001445499681}"/>
              </a:ext>
            </a:extLst>
          </p:cNvPr>
          <p:cNvSpPr/>
          <p:nvPr/>
        </p:nvSpPr>
        <p:spPr>
          <a:xfrm>
            <a:off x="7391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5E07B2F9-6B98-43ED-9C4A-E0FB076603CB}"/>
              </a:ext>
            </a:extLst>
          </p:cNvPr>
          <p:cNvSpPr/>
          <p:nvPr/>
        </p:nvSpPr>
        <p:spPr>
          <a:xfrm>
            <a:off x="7391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652A8A76-2178-4862-A387-6F493DAAFBC1}"/>
              </a:ext>
            </a:extLst>
          </p:cNvPr>
          <p:cNvSpPr/>
          <p:nvPr/>
        </p:nvSpPr>
        <p:spPr>
          <a:xfrm>
            <a:off x="7391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748" name="TextBox 107">
            <a:extLst>
              <a:ext uri="{FF2B5EF4-FFF2-40B4-BE49-F238E27FC236}">
                <a16:creationId xmlns:a16="http://schemas.microsoft.com/office/drawing/2014/main" id="{05D0D3FA-EA2E-4211-947E-EFB4F14CE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6910" y="1907976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CYC-8</a:t>
            </a:r>
          </a:p>
        </p:txBody>
      </p:sp>
      <p:sp>
        <p:nvSpPr>
          <p:cNvPr id="29749" name="TextBox 108">
            <a:extLst>
              <a:ext uri="{FF2B5EF4-FFF2-40B4-BE49-F238E27FC236}">
                <a16:creationId xmlns:a16="http://schemas.microsoft.com/office/drawing/2014/main" id="{33410DB7-5C7E-4ED1-BB7C-B92938307B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7013" y="4038600"/>
            <a:ext cx="2704587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L3 </a:t>
            </a:r>
            <a:r>
              <a:rPr lang="en-US" altLang="en-US" sz="2000" b="1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L3</a:t>
            </a:r>
            <a:r>
              <a:rPr lang="en-US" altLang="en-US" sz="20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L4 L3        L5 L3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3">
            <a:extLst>
              <a:ext uri="{FF2B5EF4-FFF2-40B4-BE49-F238E27FC236}">
                <a16:creationId xmlns:a16="http://schemas.microsoft.com/office/drawing/2014/main" id="{31A42394-AEB7-4F44-8D71-E5E316031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80B57A7-FF35-4749-BF41-916FA8AD4E7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21F55C44-A09E-4EDE-8009-96B7E19A2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2966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Pipeline Implementation</a:t>
            </a: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2CAF36D4-54E3-48F4-8007-10AED65CB40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9" name="Text Box 6">
            <a:extLst>
              <a:ext uri="{FF2B5EF4-FFF2-40B4-BE49-F238E27FC236}">
                <a16:creationId xmlns:a16="http://schemas.microsoft.com/office/drawing/2014/main" id="{4D1F05F9-B206-4F3E-92F9-DC9146079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8472384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Signals for the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muxes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have to be generated – some of this can happen during ID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Need look-up tables in decode stage to identify situations that merit bypassing/stalling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– the number of inputs to the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muxes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goes up</a:t>
            </a:r>
          </a:p>
        </p:txBody>
      </p:sp>
      <p:pic>
        <p:nvPicPr>
          <p:cNvPr id="31750" name="Picture 7" descr="AppA-fig23">
            <a:extLst>
              <a:ext uri="{FF2B5EF4-FFF2-40B4-BE49-F238E27FC236}">
                <a16:creationId xmlns:a16="http://schemas.microsoft.com/office/drawing/2014/main" id="{F5C446B3-C6C9-450B-B8F7-039922CD31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265363"/>
            <a:ext cx="5534025" cy="459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3">
            <a:extLst>
              <a:ext uri="{FF2B5EF4-FFF2-40B4-BE49-F238E27FC236}">
                <a16:creationId xmlns:a16="http://schemas.microsoft.com/office/drawing/2014/main" id="{BBE568BF-4E7F-4CF8-A806-97DDC27F5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A4C59F3-A7AB-4A30-998C-47DD2DBE50C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569D2E2C-4A8C-4613-88B9-224DFAE633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7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C6C7F2D3-2AA5-4882-A841-0216223A2E3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7" name="Text Box 4">
            <a:extLst>
              <a:ext uri="{FF2B5EF4-FFF2-40B4-BE49-F238E27FC236}">
                <a16:creationId xmlns:a16="http://schemas.microsoft.com/office/drawing/2014/main" id="{C3062ABF-395C-4FFB-8319-20A3A6AEB0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287444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For the 5-stage pipeline (RR and RW take half a cycle)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For the following pairs of instructions, how many stalls will the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instruction experience (with and without bypassing)?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ADD R3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R1+R2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 ADD R5  R3+R4               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LD R2  [R1]                        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ADD R4  R2+R3                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LD R2  [R1]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SD R3  [R2] 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LD R2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[R1]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SD R2  [R3]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760F33-EAB4-45CD-AB02-F1757BBCFC71}"/>
              </a:ext>
            </a:extLst>
          </p:cNvPr>
          <p:cNvSpPr/>
          <p:nvPr/>
        </p:nvSpPr>
        <p:spPr>
          <a:xfrm>
            <a:off x="762000" y="1981200"/>
            <a:ext cx="533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B011A21-4C88-4565-A1E7-D31416172C1F}"/>
              </a:ext>
            </a:extLst>
          </p:cNvPr>
          <p:cNvSpPr/>
          <p:nvPr/>
        </p:nvSpPr>
        <p:spPr>
          <a:xfrm>
            <a:off x="1371600" y="1981200"/>
            <a:ext cx="533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083B052-8DD9-4F3E-A0DF-4C37034EFCAE}"/>
              </a:ext>
            </a:extLst>
          </p:cNvPr>
          <p:cNvSpPr/>
          <p:nvPr/>
        </p:nvSpPr>
        <p:spPr>
          <a:xfrm>
            <a:off x="1981200" y="1981200"/>
            <a:ext cx="533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05F2A99-4536-4392-93E9-4A99EDDBF56F}"/>
              </a:ext>
            </a:extLst>
          </p:cNvPr>
          <p:cNvSpPr/>
          <p:nvPr/>
        </p:nvSpPr>
        <p:spPr>
          <a:xfrm>
            <a:off x="2590800" y="1981200"/>
            <a:ext cx="685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8DB351C-5F32-4EF4-BA56-EE529CE11051}"/>
              </a:ext>
            </a:extLst>
          </p:cNvPr>
          <p:cNvSpPr/>
          <p:nvPr/>
        </p:nvSpPr>
        <p:spPr>
          <a:xfrm>
            <a:off x="3328988" y="1981200"/>
            <a:ext cx="685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3">
            <a:extLst>
              <a:ext uri="{FF2B5EF4-FFF2-40B4-BE49-F238E27FC236}">
                <a16:creationId xmlns:a16="http://schemas.microsoft.com/office/drawing/2014/main" id="{B51A5989-0214-415C-AEB0-2389721BE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B901923-5EE2-47E7-AE62-C667649B200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35843" name="Text Box 2">
            <a:extLst>
              <a:ext uri="{FF2B5EF4-FFF2-40B4-BE49-F238E27FC236}">
                <a16:creationId xmlns:a16="http://schemas.microsoft.com/office/drawing/2014/main" id="{C0B9EA58-C119-4AB6-A974-C583B1D80A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7</a:t>
            </a:r>
          </a:p>
        </p:txBody>
      </p:sp>
      <p:sp>
        <p:nvSpPr>
          <p:cNvPr id="35844" name="Line 3">
            <a:extLst>
              <a:ext uri="{FF2B5EF4-FFF2-40B4-BE49-F238E27FC236}">
                <a16:creationId xmlns:a16="http://schemas.microsoft.com/office/drawing/2014/main" id="{129AC05F-8BCB-4759-962D-EB7E1F99D11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5" name="Text Box 4">
            <a:extLst>
              <a:ext uri="{FF2B5EF4-FFF2-40B4-BE49-F238E27FC236}">
                <a16:creationId xmlns:a16="http://schemas.microsoft.com/office/drawing/2014/main" id="{E5348C4D-00F6-430C-95DD-0E89EB41C2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287444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For the 5-stage pipeline (RR and RW take half a cycle)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For the following pairs of instructions, how many stalls will the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instruction experience (with and without bypassing)?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ADD R3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R1+R2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 ADD R5  R3+R4          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without: 2  with: 0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LD R2  [R1]                        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ADD R4  R2+R3           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without: 2   with: 1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LD R2  [R1]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SD R3  [R2]                  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without: 2   with: 1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LD R2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[R1]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SD R2  [R3]                  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without: 2   with: 0</a:t>
            </a: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626467-771A-4BD1-9FEB-3EDB4677E643}"/>
              </a:ext>
            </a:extLst>
          </p:cNvPr>
          <p:cNvSpPr/>
          <p:nvPr/>
        </p:nvSpPr>
        <p:spPr>
          <a:xfrm>
            <a:off x="762000" y="1981200"/>
            <a:ext cx="533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41E0DF-B10B-457C-85CD-B3F3D45029EF}"/>
              </a:ext>
            </a:extLst>
          </p:cNvPr>
          <p:cNvSpPr/>
          <p:nvPr/>
        </p:nvSpPr>
        <p:spPr>
          <a:xfrm>
            <a:off x="1371600" y="1981200"/>
            <a:ext cx="533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5A435F0-EBB3-4ED4-80A3-D90981F1B34B}"/>
              </a:ext>
            </a:extLst>
          </p:cNvPr>
          <p:cNvSpPr/>
          <p:nvPr/>
        </p:nvSpPr>
        <p:spPr>
          <a:xfrm>
            <a:off x="1981200" y="1981200"/>
            <a:ext cx="533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F9B9F22-82F0-4BBE-AE9C-C4982EF719A7}"/>
              </a:ext>
            </a:extLst>
          </p:cNvPr>
          <p:cNvSpPr/>
          <p:nvPr/>
        </p:nvSpPr>
        <p:spPr>
          <a:xfrm>
            <a:off x="2590800" y="1981200"/>
            <a:ext cx="685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2FC6355-9154-4F47-80D1-DE5A30CA8A6B}"/>
              </a:ext>
            </a:extLst>
          </p:cNvPr>
          <p:cNvSpPr/>
          <p:nvPr/>
        </p:nvSpPr>
        <p:spPr>
          <a:xfrm>
            <a:off x="3328988" y="1981200"/>
            <a:ext cx="685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>
            <a:extLst>
              <a:ext uri="{FF2B5EF4-FFF2-40B4-BE49-F238E27FC236}">
                <a16:creationId xmlns:a16="http://schemas.microsoft.com/office/drawing/2014/main" id="{64E88EBF-6C98-4EED-B528-E5B908ACC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7F06E3E-8606-4000-86CB-2314C8845B7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5123" name="Text Box 2">
            <a:extLst>
              <a:ext uri="{FF2B5EF4-FFF2-40B4-BE49-F238E27FC236}">
                <a16:creationId xmlns:a16="http://schemas.microsoft.com/office/drawing/2014/main" id="{CAF8B96E-CE90-4851-9AC9-8867E8A085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752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Summary</a:t>
            </a:r>
          </a:p>
        </p:txBody>
      </p:sp>
      <p:sp>
        <p:nvSpPr>
          <p:cNvPr id="5124" name="Line 3">
            <a:extLst>
              <a:ext uri="{FF2B5EF4-FFF2-40B4-BE49-F238E27FC236}">
                <a16:creationId xmlns:a16="http://schemas.microsoft.com/office/drawing/2014/main" id="{A0FC81E4-A574-4DC0-A0AC-4C747DFA0F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5" name="Text Box 4">
            <a:extLst>
              <a:ext uri="{FF2B5EF4-FFF2-40B4-BE49-F238E27FC236}">
                <a16:creationId xmlns:a16="http://schemas.microsoft.com/office/drawing/2014/main" id="{369C87D9-FC62-4B80-BD5A-01C0FFC423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6274282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For the 5-stage pipeline, bypassing can eliminate delays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between the following example pairs of instructions: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add/sub             R1, R2, R3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add/sub/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R4, R1, R5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R1, 8(R2)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R1, 4(R3)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following pairs of instructions will have intermediate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stalls: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R1, 8(R2)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add/sub/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R3, R1, R4       or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R3, 8(R1)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fmul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F1, F2, F3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fadd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F5, F1, F4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3">
            <a:extLst>
              <a:ext uri="{FF2B5EF4-FFF2-40B4-BE49-F238E27FC236}">
                <a16:creationId xmlns:a16="http://schemas.microsoft.com/office/drawing/2014/main" id="{B3DD351E-EE58-4F8E-9DE0-06BA73E4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861918B-8C05-443C-917A-936BACD086E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3">
            <a:extLst>
              <a:ext uri="{FF2B5EF4-FFF2-40B4-BE49-F238E27FC236}">
                <a16:creationId xmlns:a16="http://schemas.microsoft.com/office/drawing/2014/main" id="{4F186C4F-89F8-49AD-BE27-B9E1B5E07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96AC472-1F7C-4378-A7A9-3ABDCC6093A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3907E504-9384-4324-B9FE-EE7399964D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16030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RISC/CISC  Loads/Stores</a:t>
            </a: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54EE69E7-FCAA-41FC-B8E4-68EEF894211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9" name="Text Box 4">
            <a:extLst>
              <a:ext uri="{FF2B5EF4-FFF2-40B4-BE49-F238E27FC236}">
                <a16:creationId xmlns:a16="http://schemas.microsoft.com/office/drawing/2014/main" id="{2D75A9FC-4B6A-4F1C-858E-5BC4F2F2E3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5934075"/>
            <a:ext cx="278935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Registers and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Complex and reduced instrs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Format of a load/store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>
            <a:extLst>
              <a:ext uri="{FF2B5EF4-FFF2-40B4-BE49-F238E27FC236}">
                <a16:creationId xmlns:a16="http://schemas.microsoft.com/office/drawing/2014/main" id="{855482AB-4F54-4F97-92D0-348BC5CD5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518DF14-A5DA-4952-BD7E-BB5E3F7CC45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11267" name="Text Box 2">
            <a:extLst>
              <a:ext uri="{FF2B5EF4-FFF2-40B4-BE49-F238E27FC236}">
                <a16:creationId xmlns:a16="http://schemas.microsoft.com/office/drawing/2014/main" id="{A487A719-E96A-4C16-86DC-D2B0879BFD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0350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Pipeline Summary</a:t>
            </a:r>
          </a:p>
        </p:txBody>
      </p:sp>
      <p:sp>
        <p:nvSpPr>
          <p:cNvPr id="11268" name="Line 3">
            <a:extLst>
              <a:ext uri="{FF2B5EF4-FFF2-40B4-BE49-F238E27FC236}">
                <a16:creationId xmlns:a16="http://schemas.microsoft.com/office/drawing/2014/main" id="{E5280B75-BA67-477F-8033-BC6465AB59F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Text Box 4">
            <a:extLst>
              <a:ext uri="{FF2B5EF4-FFF2-40B4-BE49-F238E27FC236}">
                <a16:creationId xmlns:a16="http://schemas.microsoft.com/office/drawing/2014/main" id="{4C1D5699-4EC1-4DB7-A043-3AC33410BF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254165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RR           ALU           DM          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R3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R1, R2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Rd R1,R2   R1+R2           --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Wr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R3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BEZ   R1, [R5]          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Rd R1, R5       --               --             --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                       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Compare, Set PC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LD   R6  8[R3]        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Rd R3        R3+8      Get data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Wr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R6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ST   R6  8[R3]      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Rd R3,R6     R3+8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Wr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data       --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>
            <a:extLst>
              <a:ext uri="{FF2B5EF4-FFF2-40B4-BE49-F238E27FC236}">
                <a16:creationId xmlns:a16="http://schemas.microsoft.com/office/drawing/2014/main" id="{EAC60E6F-8537-480C-8D10-8AE336C14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8F4BD0A-1E2C-476B-A57A-CC89737080B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7171" name="Text Box 2">
            <a:extLst>
              <a:ext uri="{FF2B5EF4-FFF2-40B4-BE49-F238E27FC236}">
                <a16:creationId xmlns:a16="http://schemas.microsoft.com/office/drawing/2014/main" id="{A09CA491-F7EA-4D69-9209-7BE5F1D45F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4</a:t>
            </a:r>
          </a:p>
        </p:txBody>
      </p:sp>
      <p:sp>
        <p:nvSpPr>
          <p:cNvPr id="7172" name="Line 3">
            <a:extLst>
              <a:ext uri="{FF2B5EF4-FFF2-40B4-BE49-F238E27FC236}">
                <a16:creationId xmlns:a16="http://schemas.microsoft.com/office/drawing/2014/main" id="{312E097A-836B-493F-AACD-BA893D9DF1D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3" name="Text Box 4">
            <a:extLst>
              <a:ext uri="{FF2B5EF4-FFF2-40B4-BE49-F238E27FC236}">
                <a16:creationId xmlns:a16="http://schemas.microsoft.com/office/drawing/2014/main" id="{F73BEA9B-307A-47EC-B6DA-EA9BD8952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0"/>
            <a:ext cx="7108036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For the following code sequence, show how the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flow through the pipeline: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ADD  R3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R1, R2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  LD     R7  8[R6]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  ST     R9  4[R8]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  BEZ   R4, [R5]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174" name="Picture 4" descr="appc-03-9780123838728">
            <a:extLst>
              <a:ext uri="{FF2B5EF4-FFF2-40B4-BE49-F238E27FC236}">
                <a16:creationId xmlns:a16="http://schemas.microsoft.com/office/drawing/2014/main" id="{DA65EECA-2A92-402D-BC1B-DD00AAC4CD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895600"/>
            <a:ext cx="5167313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>
            <a:extLst>
              <a:ext uri="{FF2B5EF4-FFF2-40B4-BE49-F238E27FC236}">
                <a16:creationId xmlns:a16="http://schemas.microsoft.com/office/drawing/2014/main" id="{668B13AD-0B66-4B4C-88D9-E3A786CCC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053747-2E9E-48F7-A01F-6C5F5F1DAE5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717F36D0-9BE9-4558-B0CB-9B8D3FB255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4</a:t>
            </a:r>
          </a:p>
        </p:txBody>
      </p:sp>
      <p:sp>
        <p:nvSpPr>
          <p:cNvPr id="9220" name="Line 3">
            <a:extLst>
              <a:ext uri="{FF2B5EF4-FFF2-40B4-BE49-F238E27FC236}">
                <a16:creationId xmlns:a16="http://schemas.microsoft.com/office/drawing/2014/main" id="{A70BE7F0-251B-4B85-8408-C869153285B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Text Box 4">
            <a:extLst>
              <a:ext uri="{FF2B5EF4-FFF2-40B4-BE49-F238E27FC236}">
                <a16:creationId xmlns:a16="http://schemas.microsoft.com/office/drawing/2014/main" id="{12719240-C357-4813-94FF-9ABFCF4ED0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0"/>
            <a:ext cx="7108036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For the following code sequence, show how the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flow through the pipeline: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ADD  R3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R1, R2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  LD     R7  8[R6]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  ST     R9  4[R8]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  BEZ   R4, [R5]</a:t>
            </a:r>
          </a:p>
        </p:txBody>
      </p:sp>
      <p:pic>
        <p:nvPicPr>
          <p:cNvPr id="9222" name="Picture 4" descr="appc-03-9780123838728">
            <a:extLst>
              <a:ext uri="{FF2B5EF4-FFF2-40B4-BE49-F238E27FC236}">
                <a16:creationId xmlns:a16="http://schemas.microsoft.com/office/drawing/2014/main" id="{1A942CC5-3D90-4401-BDC5-ECEE9B94F5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781425"/>
            <a:ext cx="5167313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TextBox 1">
            <a:extLst>
              <a:ext uri="{FF2B5EF4-FFF2-40B4-BE49-F238E27FC236}">
                <a16:creationId xmlns:a16="http://schemas.microsoft.com/office/drawing/2014/main" id="{D876BCEE-9AA8-4DE2-BFD6-43F2DA779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9538" y="4025900"/>
            <a:ext cx="8350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rgbClr val="FF0000"/>
                </a:solidFill>
              </a:rPr>
              <a:t>ADD</a:t>
            </a:r>
          </a:p>
        </p:txBody>
      </p:sp>
      <p:sp>
        <p:nvSpPr>
          <p:cNvPr id="9224" name="TextBox 7">
            <a:extLst>
              <a:ext uri="{FF2B5EF4-FFF2-40B4-BE49-F238E27FC236}">
                <a16:creationId xmlns:a16="http://schemas.microsoft.com/office/drawing/2014/main" id="{FD11941F-0DBE-4837-AB56-595880BC65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4725" y="4013200"/>
            <a:ext cx="8350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rgbClr val="FF0000"/>
                </a:solidFill>
              </a:rPr>
              <a:t>ADD</a:t>
            </a:r>
          </a:p>
        </p:txBody>
      </p:sp>
      <p:sp>
        <p:nvSpPr>
          <p:cNvPr id="9225" name="TextBox 8">
            <a:extLst>
              <a:ext uri="{FF2B5EF4-FFF2-40B4-BE49-F238E27FC236}">
                <a16:creationId xmlns:a16="http://schemas.microsoft.com/office/drawing/2014/main" id="{66DA736A-6235-4FF6-B242-2400E7F78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013200"/>
            <a:ext cx="8350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rgbClr val="FF0000"/>
                </a:solidFill>
              </a:rPr>
              <a:t>ADD</a:t>
            </a:r>
          </a:p>
        </p:txBody>
      </p:sp>
      <p:sp>
        <p:nvSpPr>
          <p:cNvPr id="9226" name="TextBox 9">
            <a:extLst>
              <a:ext uri="{FF2B5EF4-FFF2-40B4-BE49-F238E27FC236}">
                <a16:creationId xmlns:a16="http://schemas.microsoft.com/office/drawing/2014/main" id="{D3A8DE9E-F9BC-48E2-B8E2-38303881DF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5425" y="4010025"/>
            <a:ext cx="8366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rgbClr val="FF0000"/>
                </a:solidFill>
              </a:rPr>
              <a:t>ADD</a:t>
            </a:r>
          </a:p>
        </p:txBody>
      </p:sp>
      <p:sp>
        <p:nvSpPr>
          <p:cNvPr id="9227" name="TextBox 10">
            <a:extLst>
              <a:ext uri="{FF2B5EF4-FFF2-40B4-BE49-F238E27FC236}">
                <a16:creationId xmlns:a16="http://schemas.microsoft.com/office/drawing/2014/main" id="{434A203C-011D-41EA-8658-E88ED22F3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2688" y="4010025"/>
            <a:ext cx="8350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rgbClr val="FF0000"/>
                </a:solidFill>
              </a:rPr>
              <a:t>ADD</a:t>
            </a:r>
          </a:p>
        </p:txBody>
      </p:sp>
      <p:sp>
        <p:nvSpPr>
          <p:cNvPr id="9228" name="TextBox 11">
            <a:extLst>
              <a:ext uri="{FF2B5EF4-FFF2-40B4-BE49-F238E27FC236}">
                <a16:creationId xmlns:a16="http://schemas.microsoft.com/office/drawing/2014/main" id="{5F584D6A-97A9-43EE-81DE-20F83F939F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0988" y="5845175"/>
            <a:ext cx="7826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rgbClr val="FF0000"/>
                </a:solidFill>
              </a:rPr>
              <a:t>BEZ</a:t>
            </a:r>
          </a:p>
        </p:txBody>
      </p:sp>
      <p:sp>
        <p:nvSpPr>
          <p:cNvPr id="9229" name="TextBox 12">
            <a:extLst>
              <a:ext uri="{FF2B5EF4-FFF2-40B4-BE49-F238E27FC236}">
                <a16:creationId xmlns:a16="http://schemas.microsoft.com/office/drawing/2014/main" id="{E12B9532-CF3B-4828-94A0-A6976F67C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6175" y="5832475"/>
            <a:ext cx="7826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rgbClr val="FF0000"/>
                </a:solidFill>
              </a:rPr>
              <a:t>BEZ</a:t>
            </a:r>
          </a:p>
        </p:txBody>
      </p:sp>
      <p:sp>
        <p:nvSpPr>
          <p:cNvPr id="9230" name="TextBox 16">
            <a:extLst>
              <a:ext uri="{FF2B5EF4-FFF2-40B4-BE49-F238E27FC236}">
                <a16:creationId xmlns:a16="http://schemas.microsoft.com/office/drawing/2014/main" id="{92A02095-6388-4DC9-B233-2CECB63B73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7400" y="5256213"/>
            <a:ext cx="577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rgbClr val="FF0000"/>
                </a:solidFill>
              </a:rPr>
              <a:t>ST</a:t>
            </a:r>
          </a:p>
        </p:txBody>
      </p:sp>
      <p:sp>
        <p:nvSpPr>
          <p:cNvPr id="9231" name="TextBox 17">
            <a:extLst>
              <a:ext uri="{FF2B5EF4-FFF2-40B4-BE49-F238E27FC236}">
                <a16:creationId xmlns:a16="http://schemas.microsoft.com/office/drawing/2014/main" id="{6AC01AC6-5A1B-4E71-AEA6-D7705F0554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2588" y="5243513"/>
            <a:ext cx="577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rgbClr val="FF0000"/>
                </a:solidFill>
              </a:rPr>
              <a:t>ST</a:t>
            </a:r>
          </a:p>
        </p:txBody>
      </p:sp>
      <p:sp>
        <p:nvSpPr>
          <p:cNvPr id="9232" name="TextBox 18">
            <a:extLst>
              <a:ext uri="{FF2B5EF4-FFF2-40B4-BE49-F238E27FC236}">
                <a16:creationId xmlns:a16="http://schemas.microsoft.com/office/drawing/2014/main" id="{52CAA49D-A080-49BB-85D2-991A79DF7D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9850" y="5243513"/>
            <a:ext cx="5762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rgbClr val="FF0000"/>
                </a:solidFill>
              </a:rPr>
              <a:t>ST</a:t>
            </a:r>
          </a:p>
        </p:txBody>
      </p:sp>
      <p:sp>
        <p:nvSpPr>
          <p:cNvPr id="9233" name="TextBox 19">
            <a:extLst>
              <a:ext uri="{FF2B5EF4-FFF2-40B4-BE49-F238E27FC236}">
                <a16:creationId xmlns:a16="http://schemas.microsoft.com/office/drawing/2014/main" id="{752CD255-647E-47D4-A2F5-E16CE7CBB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4875" y="5241925"/>
            <a:ext cx="5778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rgbClr val="FF0000"/>
                </a:solidFill>
              </a:rPr>
              <a:t>ST</a:t>
            </a:r>
          </a:p>
        </p:txBody>
      </p:sp>
      <p:sp>
        <p:nvSpPr>
          <p:cNvPr id="9234" name="TextBox 21">
            <a:extLst>
              <a:ext uri="{FF2B5EF4-FFF2-40B4-BE49-F238E27FC236}">
                <a16:creationId xmlns:a16="http://schemas.microsoft.com/office/drawing/2014/main" id="{21CD9E05-E31E-44EC-9783-D89F30129E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8075" y="4613275"/>
            <a:ext cx="5794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rgbClr val="FF0000"/>
                </a:solidFill>
              </a:rPr>
              <a:t>LD</a:t>
            </a:r>
          </a:p>
        </p:txBody>
      </p:sp>
      <p:sp>
        <p:nvSpPr>
          <p:cNvPr id="9235" name="TextBox 22">
            <a:extLst>
              <a:ext uri="{FF2B5EF4-FFF2-40B4-BE49-F238E27FC236}">
                <a16:creationId xmlns:a16="http://schemas.microsoft.com/office/drawing/2014/main" id="{419B1CA1-3823-4FD8-89B2-C5D776B98F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3263" y="4600575"/>
            <a:ext cx="5794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rgbClr val="FF0000"/>
                </a:solidFill>
              </a:rPr>
              <a:t>LD</a:t>
            </a:r>
          </a:p>
        </p:txBody>
      </p:sp>
      <p:sp>
        <p:nvSpPr>
          <p:cNvPr id="9236" name="TextBox 23">
            <a:extLst>
              <a:ext uri="{FF2B5EF4-FFF2-40B4-BE49-F238E27FC236}">
                <a16:creationId xmlns:a16="http://schemas.microsoft.com/office/drawing/2014/main" id="{57304455-A03B-4419-98C9-865750F514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0525" y="4600575"/>
            <a:ext cx="5778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rgbClr val="FF0000"/>
                </a:solidFill>
              </a:rPr>
              <a:t>LD</a:t>
            </a:r>
          </a:p>
        </p:txBody>
      </p:sp>
      <p:sp>
        <p:nvSpPr>
          <p:cNvPr id="9237" name="TextBox 24">
            <a:extLst>
              <a:ext uri="{FF2B5EF4-FFF2-40B4-BE49-F238E27FC236}">
                <a16:creationId xmlns:a16="http://schemas.microsoft.com/office/drawing/2014/main" id="{12913295-BC54-48DA-B030-4D39C4FF8E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5550" y="4598988"/>
            <a:ext cx="5794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rgbClr val="FF0000"/>
                </a:solidFill>
              </a:rPr>
              <a:t>LD</a:t>
            </a:r>
          </a:p>
        </p:txBody>
      </p:sp>
      <p:sp>
        <p:nvSpPr>
          <p:cNvPr id="9238" name="TextBox 25">
            <a:extLst>
              <a:ext uri="{FF2B5EF4-FFF2-40B4-BE49-F238E27FC236}">
                <a16:creationId xmlns:a16="http://schemas.microsoft.com/office/drawing/2014/main" id="{862B1314-DF34-49EF-8B38-96280C8497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1225" y="4598988"/>
            <a:ext cx="5794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rgbClr val="FF0000"/>
                </a:solidFill>
              </a:rPr>
              <a:t>LD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1A0C7D32-3659-4AA7-B6B3-9BBB3ADFF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5CEAD7-56F5-4823-BA28-1353A71CCEE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9D1FE119-0E34-4918-A8DB-1F471831B6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0432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Hazards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8B8D7BD1-A8E0-4AB1-A2F6-37EE476ECB3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439E67CB-7FF9-4DBF-BCBF-2B485355AD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34746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Structural hazards: different instructions in different stages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(or the same stage) conflicting for the same resource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Data hazards: an instruction cannot continue because 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needs a value that has not yet been generated by 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earlier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Control hazard: fetch cannot continue because it does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not know the outcome of an earlier branch – special case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of a data hazard – separate category because they 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treated in different ways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F52D83ED-BE3A-490F-B3D4-E8DA0C304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737BA9B-39FD-4B19-9EA3-4838E05884A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08C35F24-DEA2-4F6E-A2A1-47DED2C04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3678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Structural Hazards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07411065-3A79-4C41-84ED-FEABF400EEB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Text Box 4">
            <a:extLst>
              <a:ext uri="{FF2B5EF4-FFF2-40B4-BE49-F238E27FC236}">
                <a16:creationId xmlns:a16="http://schemas.microsoft.com/office/drawing/2014/main" id="{9D407E88-81C5-4D98-812F-187A610BC5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37677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Example: a unified instruction and data cache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stage 4 (MEM) and stage 1 (IF) can never coincide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later instruction and all its successors are delayed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until a cycle is found when the resource is free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these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are pipeline bubbles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Structural hazards are easy to eliminate – increase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number of resources (for example, implement a separate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instruction and data cache)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>
            <a:extLst>
              <a:ext uri="{FF2B5EF4-FFF2-40B4-BE49-F238E27FC236}">
                <a16:creationId xmlns:a16="http://schemas.microsoft.com/office/drawing/2014/main" id="{316197E0-33F4-45B7-8051-C2EADBA08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9400" y="62484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F92A9BF-B3F5-4057-A39F-588702FE0F8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3C92F131-CD79-44EC-A119-D77AD75DB9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5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051335E0-52A9-4B18-8316-1F1EE3877D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74089C6-6064-4668-B600-53D74F6DDD43}"/>
              </a:ext>
            </a:extLst>
          </p:cNvPr>
          <p:cNvSpPr/>
          <p:nvPr/>
        </p:nvSpPr>
        <p:spPr>
          <a:xfrm>
            <a:off x="457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3088CAF-ACBB-4DC8-8FAE-31D8AFB55322}"/>
              </a:ext>
            </a:extLst>
          </p:cNvPr>
          <p:cNvSpPr/>
          <p:nvPr/>
        </p:nvSpPr>
        <p:spPr>
          <a:xfrm>
            <a:off x="457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05FBDC0-6234-492F-9F9B-15087C27E068}"/>
              </a:ext>
            </a:extLst>
          </p:cNvPr>
          <p:cNvSpPr/>
          <p:nvPr/>
        </p:nvSpPr>
        <p:spPr>
          <a:xfrm>
            <a:off x="457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AE395D7-BEA7-44B7-ABE5-A5D0672DDB29}"/>
              </a:ext>
            </a:extLst>
          </p:cNvPr>
          <p:cNvSpPr/>
          <p:nvPr/>
        </p:nvSpPr>
        <p:spPr>
          <a:xfrm>
            <a:off x="457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BC3B4E2-0E77-44E5-850F-B1A01C49B4AF}"/>
              </a:ext>
            </a:extLst>
          </p:cNvPr>
          <p:cNvSpPr/>
          <p:nvPr/>
        </p:nvSpPr>
        <p:spPr>
          <a:xfrm>
            <a:off x="457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14" name="TextBox 16">
            <a:extLst>
              <a:ext uri="{FF2B5EF4-FFF2-40B4-BE49-F238E27FC236}">
                <a16:creationId xmlns:a16="http://schemas.microsoft.com/office/drawing/2014/main" id="{20D50F50-FA7D-4FC7-81D4-7B0328BA5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031" y="1905484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04E81E7-3072-463C-BE24-407E35FF27D7}"/>
              </a:ext>
            </a:extLst>
          </p:cNvPr>
          <p:cNvSpPr/>
          <p:nvPr/>
        </p:nvSpPr>
        <p:spPr>
          <a:xfrm>
            <a:off x="1447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0C1203F-7C25-4CB1-9A9E-8D3137B60263}"/>
              </a:ext>
            </a:extLst>
          </p:cNvPr>
          <p:cNvSpPr/>
          <p:nvPr/>
        </p:nvSpPr>
        <p:spPr>
          <a:xfrm>
            <a:off x="1447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4BBF4B8-EC84-4404-B763-C6A2300C4CBB}"/>
              </a:ext>
            </a:extLst>
          </p:cNvPr>
          <p:cNvSpPr/>
          <p:nvPr/>
        </p:nvSpPr>
        <p:spPr>
          <a:xfrm>
            <a:off x="1447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37587E7-8B4E-4B11-B170-E90FE89BA870}"/>
              </a:ext>
            </a:extLst>
          </p:cNvPr>
          <p:cNvSpPr/>
          <p:nvPr/>
        </p:nvSpPr>
        <p:spPr>
          <a:xfrm>
            <a:off x="1447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2469889-8E99-46FC-A340-73939F41B493}"/>
              </a:ext>
            </a:extLst>
          </p:cNvPr>
          <p:cNvSpPr/>
          <p:nvPr/>
        </p:nvSpPr>
        <p:spPr>
          <a:xfrm>
            <a:off x="1447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20" name="TextBox 22">
            <a:extLst>
              <a:ext uri="{FF2B5EF4-FFF2-40B4-BE49-F238E27FC236}">
                <a16:creationId xmlns:a16="http://schemas.microsoft.com/office/drawing/2014/main" id="{918A6A59-F8FA-4299-B498-6998AC3FA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1631" y="1905484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88E1AFE-F87D-4F0C-BCBF-4C86D71A957C}"/>
              </a:ext>
            </a:extLst>
          </p:cNvPr>
          <p:cNvSpPr/>
          <p:nvPr/>
        </p:nvSpPr>
        <p:spPr>
          <a:xfrm>
            <a:off x="2438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9B2D5D6-27D7-4454-A942-763310B67644}"/>
              </a:ext>
            </a:extLst>
          </p:cNvPr>
          <p:cNvSpPr/>
          <p:nvPr/>
        </p:nvSpPr>
        <p:spPr>
          <a:xfrm>
            <a:off x="2438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7B1F640-E125-4BD5-B050-6DA6F18F509C}"/>
              </a:ext>
            </a:extLst>
          </p:cNvPr>
          <p:cNvSpPr/>
          <p:nvPr/>
        </p:nvSpPr>
        <p:spPr>
          <a:xfrm>
            <a:off x="2438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81C5D44-9F1B-48C8-A774-04FA24F50D41}"/>
              </a:ext>
            </a:extLst>
          </p:cNvPr>
          <p:cNvSpPr/>
          <p:nvPr/>
        </p:nvSpPr>
        <p:spPr>
          <a:xfrm>
            <a:off x="2438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5654C03-4A1F-4B1D-A66E-8785331ECED2}"/>
              </a:ext>
            </a:extLst>
          </p:cNvPr>
          <p:cNvSpPr/>
          <p:nvPr/>
        </p:nvSpPr>
        <p:spPr>
          <a:xfrm>
            <a:off x="2438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26" name="TextBox 28">
            <a:extLst>
              <a:ext uri="{FF2B5EF4-FFF2-40B4-BE49-F238E27FC236}">
                <a16:creationId xmlns:a16="http://schemas.microsoft.com/office/drawing/2014/main" id="{E00B4699-44D7-4C1F-BEC8-A5AD8AB4F8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2231" y="1905484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F4AB023-6353-4355-A5BA-CC08DBDACCF9}"/>
              </a:ext>
            </a:extLst>
          </p:cNvPr>
          <p:cNvSpPr/>
          <p:nvPr/>
        </p:nvSpPr>
        <p:spPr>
          <a:xfrm>
            <a:off x="34290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0A74CA9-818D-4B14-BD87-EEFD0681A1CF}"/>
              </a:ext>
            </a:extLst>
          </p:cNvPr>
          <p:cNvSpPr/>
          <p:nvPr/>
        </p:nvSpPr>
        <p:spPr>
          <a:xfrm>
            <a:off x="34290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B6AF8BA-AC68-4731-BFD6-49B3BA21C84E}"/>
              </a:ext>
            </a:extLst>
          </p:cNvPr>
          <p:cNvSpPr/>
          <p:nvPr/>
        </p:nvSpPr>
        <p:spPr>
          <a:xfrm>
            <a:off x="34290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43B12C9-B169-410C-8AB4-E6AC9FE6504C}"/>
              </a:ext>
            </a:extLst>
          </p:cNvPr>
          <p:cNvSpPr/>
          <p:nvPr/>
        </p:nvSpPr>
        <p:spPr>
          <a:xfrm>
            <a:off x="34290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6F0D6E6-ACE0-49B6-A976-B1BDB027602B}"/>
              </a:ext>
            </a:extLst>
          </p:cNvPr>
          <p:cNvSpPr/>
          <p:nvPr/>
        </p:nvSpPr>
        <p:spPr>
          <a:xfrm>
            <a:off x="34290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32" name="TextBox 34">
            <a:extLst>
              <a:ext uri="{FF2B5EF4-FFF2-40B4-BE49-F238E27FC236}">
                <a16:creationId xmlns:a16="http://schemas.microsoft.com/office/drawing/2014/main" id="{6ED526D4-68C8-42AE-9584-C551C68658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2831" y="1905484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CYC-4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2DE7067-C627-427C-BF8E-7BD944B38EA6}"/>
              </a:ext>
            </a:extLst>
          </p:cNvPr>
          <p:cNvSpPr/>
          <p:nvPr/>
        </p:nvSpPr>
        <p:spPr>
          <a:xfrm>
            <a:off x="44196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CCD5E99-0963-49BC-9F25-D6C6E6ADD255}"/>
              </a:ext>
            </a:extLst>
          </p:cNvPr>
          <p:cNvSpPr/>
          <p:nvPr/>
        </p:nvSpPr>
        <p:spPr>
          <a:xfrm>
            <a:off x="44196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B474B64-AE9D-414B-9952-E4D2E46B2C03}"/>
              </a:ext>
            </a:extLst>
          </p:cNvPr>
          <p:cNvSpPr/>
          <p:nvPr/>
        </p:nvSpPr>
        <p:spPr>
          <a:xfrm>
            <a:off x="44196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84C5CC7-65DC-40AC-9CE8-7AE9220B5697}"/>
              </a:ext>
            </a:extLst>
          </p:cNvPr>
          <p:cNvSpPr/>
          <p:nvPr/>
        </p:nvSpPr>
        <p:spPr>
          <a:xfrm>
            <a:off x="44196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4477FD3-99C9-46F3-8002-2BEEE141065A}"/>
              </a:ext>
            </a:extLst>
          </p:cNvPr>
          <p:cNvSpPr/>
          <p:nvPr/>
        </p:nvSpPr>
        <p:spPr>
          <a:xfrm>
            <a:off x="44196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38" name="TextBox 40">
            <a:extLst>
              <a:ext uri="{FF2B5EF4-FFF2-40B4-BE49-F238E27FC236}">
                <a16:creationId xmlns:a16="http://schemas.microsoft.com/office/drawing/2014/main" id="{4FA623FE-A6D7-4952-A2DD-96BB8A0419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3431" y="1905484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CYC-5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79685D8-C4D1-44D9-A52F-552168323215}"/>
              </a:ext>
            </a:extLst>
          </p:cNvPr>
          <p:cNvSpPr/>
          <p:nvPr/>
        </p:nvSpPr>
        <p:spPr>
          <a:xfrm>
            <a:off x="5410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EBF89A37-AB03-4676-A794-DE874D8C0CF5}"/>
              </a:ext>
            </a:extLst>
          </p:cNvPr>
          <p:cNvSpPr/>
          <p:nvPr/>
        </p:nvSpPr>
        <p:spPr>
          <a:xfrm>
            <a:off x="5410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8B229F2-4AAB-4C2C-95F0-6755D1F3BF51}"/>
              </a:ext>
            </a:extLst>
          </p:cNvPr>
          <p:cNvSpPr/>
          <p:nvPr/>
        </p:nvSpPr>
        <p:spPr>
          <a:xfrm>
            <a:off x="5410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CB1B4B1-FEEC-4A47-BB94-BDBF35DFB51F}"/>
              </a:ext>
            </a:extLst>
          </p:cNvPr>
          <p:cNvSpPr/>
          <p:nvPr/>
        </p:nvSpPr>
        <p:spPr>
          <a:xfrm>
            <a:off x="5410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71C6205-12BE-4B7C-B537-390B1E121925}"/>
              </a:ext>
            </a:extLst>
          </p:cNvPr>
          <p:cNvSpPr/>
          <p:nvPr/>
        </p:nvSpPr>
        <p:spPr>
          <a:xfrm>
            <a:off x="5410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44" name="TextBox 46">
            <a:extLst>
              <a:ext uri="{FF2B5EF4-FFF2-40B4-BE49-F238E27FC236}">
                <a16:creationId xmlns:a16="http://schemas.microsoft.com/office/drawing/2014/main" id="{67ED2D52-03E1-4E3B-BE77-ABEE26DFFA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4031" y="1905484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CYC-6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99AE8B0-A2DF-4BB9-8FF9-36306B8792B8}"/>
              </a:ext>
            </a:extLst>
          </p:cNvPr>
          <p:cNvSpPr/>
          <p:nvPr/>
        </p:nvSpPr>
        <p:spPr>
          <a:xfrm>
            <a:off x="6400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038AF18E-7EFB-4878-9F4F-A9C7D4748851}"/>
              </a:ext>
            </a:extLst>
          </p:cNvPr>
          <p:cNvSpPr/>
          <p:nvPr/>
        </p:nvSpPr>
        <p:spPr>
          <a:xfrm>
            <a:off x="6400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BC81EF6-9492-460C-9E84-563EBB0DB283}"/>
              </a:ext>
            </a:extLst>
          </p:cNvPr>
          <p:cNvSpPr/>
          <p:nvPr/>
        </p:nvSpPr>
        <p:spPr>
          <a:xfrm>
            <a:off x="6400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1A682D70-F465-4B2A-833E-A6A0BEC8F380}"/>
              </a:ext>
            </a:extLst>
          </p:cNvPr>
          <p:cNvSpPr/>
          <p:nvPr/>
        </p:nvSpPr>
        <p:spPr>
          <a:xfrm>
            <a:off x="6400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679806B5-5EF3-47C5-BF22-4D4661EC6E6F}"/>
              </a:ext>
            </a:extLst>
          </p:cNvPr>
          <p:cNvSpPr/>
          <p:nvPr/>
        </p:nvSpPr>
        <p:spPr>
          <a:xfrm>
            <a:off x="6400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50" name="TextBox 52">
            <a:extLst>
              <a:ext uri="{FF2B5EF4-FFF2-40B4-BE49-F238E27FC236}">
                <a16:creationId xmlns:a16="http://schemas.microsoft.com/office/drawing/2014/main" id="{799FA13F-65D7-43A9-95AD-1ACFA9116F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4631" y="1905484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64BDF36-9446-4512-A022-816AE79DD8C1}"/>
              </a:ext>
            </a:extLst>
          </p:cNvPr>
          <p:cNvSpPr/>
          <p:nvPr/>
        </p:nvSpPr>
        <p:spPr>
          <a:xfrm>
            <a:off x="7391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3F2444C1-E3D6-4320-8A51-11256489BCA3}"/>
              </a:ext>
            </a:extLst>
          </p:cNvPr>
          <p:cNvSpPr/>
          <p:nvPr/>
        </p:nvSpPr>
        <p:spPr>
          <a:xfrm>
            <a:off x="7391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B6EC2F9-A72A-492A-B539-F95AB26E5508}"/>
              </a:ext>
            </a:extLst>
          </p:cNvPr>
          <p:cNvSpPr/>
          <p:nvPr/>
        </p:nvSpPr>
        <p:spPr>
          <a:xfrm>
            <a:off x="7391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3207C3ED-DA5C-4049-8306-A3C0F8486940}"/>
              </a:ext>
            </a:extLst>
          </p:cNvPr>
          <p:cNvSpPr/>
          <p:nvPr/>
        </p:nvSpPr>
        <p:spPr>
          <a:xfrm>
            <a:off x="7391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A24C143C-24D1-46A5-A2C0-F3C67EAF045F}"/>
              </a:ext>
            </a:extLst>
          </p:cNvPr>
          <p:cNvSpPr/>
          <p:nvPr/>
        </p:nvSpPr>
        <p:spPr>
          <a:xfrm>
            <a:off x="7391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56" name="TextBox 58">
            <a:extLst>
              <a:ext uri="{FF2B5EF4-FFF2-40B4-BE49-F238E27FC236}">
                <a16:creationId xmlns:a16="http://schemas.microsoft.com/office/drawing/2014/main" id="{5F7F35CB-5FDA-416A-90EB-D52A9B7841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5231" y="1905484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CYC-8</a:t>
            </a:r>
          </a:p>
        </p:txBody>
      </p:sp>
      <p:sp>
        <p:nvSpPr>
          <p:cNvPr id="21557" name="Text Box 4">
            <a:extLst>
              <a:ext uri="{FF2B5EF4-FFF2-40B4-BE49-F238E27FC236}">
                <a16:creationId xmlns:a16="http://schemas.microsoft.com/office/drawing/2014/main" id="{2D1CC7DC-267B-40F4-845C-A48975B5F8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19200"/>
            <a:ext cx="774737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Show the instruction occupying each stage in each cycle (no bypassing)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 if I1 is R1+R2R3   and I2 is  R3+R4R5  and I3 is R7+R8R9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>
            <a:extLst>
              <a:ext uri="{FF2B5EF4-FFF2-40B4-BE49-F238E27FC236}">
                <a16:creationId xmlns:a16="http://schemas.microsoft.com/office/drawing/2014/main" id="{8B23968A-C343-46B7-A5AF-5F1CF4804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9400" y="62484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2292541-868B-45E4-B00B-684E0804EEC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EC18DDF4-8877-4777-AF15-606719848A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5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2EE024B1-3837-42FB-B146-73240C71F97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D54C2E1-D236-480F-9389-5C518DAE580C}"/>
              </a:ext>
            </a:extLst>
          </p:cNvPr>
          <p:cNvSpPr/>
          <p:nvPr/>
        </p:nvSpPr>
        <p:spPr>
          <a:xfrm>
            <a:off x="457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8D4189C-355A-4C7A-896A-94F5A28ADBBB}"/>
              </a:ext>
            </a:extLst>
          </p:cNvPr>
          <p:cNvSpPr/>
          <p:nvPr/>
        </p:nvSpPr>
        <p:spPr>
          <a:xfrm>
            <a:off x="457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6931025-EB66-4091-B2BC-0961CB941073}"/>
              </a:ext>
            </a:extLst>
          </p:cNvPr>
          <p:cNvSpPr/>
          <p:nvPr/>
        </p:nvSpPr>
        <p:spPr>
          <a:xfrm>
            <a:off x="457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275D8E7-EC8A-4FF5-95DF-DDC9B448107C}"/>
              </a:ext>
            </a:extLst>
          </p:cNvPr>
          <p:cNvSpPr/>
          <p:nvPr/>
        </p:nvSpPr>
        <p:spPr>
          <a:xfrm>
            <a:off x="457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D4E8F41-EA3A-4FAC-8F76-95EFDE756F4C}"/>
              </a:ext>
            </a:extLst>
          </p:cNvPr>
          <p:cNvSpPr/>
          <p:nvPr/>
        </p:nvSpPr>
        <p:spPr>
          <a:xfrm>
            <a:off x="457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23562" name="TextBox 16">
            <a:extLst>
              <a:ext uri="{FF2B5EF4-FFF2-40B4-BE49-F238E27FC236}">
                <a16:creationId xmlns:a16="http://schemas.microsoft.com/office/drawing/2014/main" id="{13584BE5-838D-4EAF-B1CA-0CAC3BDFBC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912" y="1900177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C248CC5-7C1E-4618-802A-BC50D2FF0297}"/>
              </a:ext>
            </a:extLst>
          </p:cNvPr>
          <p:cNvSpPr/>
          <p:nvPr/>
        </p:nvSpPr>
        <p:spPr>
          <a:xfrm>
            <a:off x="1447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1754388-7B90-497B-9841-A71825E0D73F}"/>
              </a:ext>
            </a:extLst>
          </p:cNvPr>
          <p:cNvSpPr/>
          <p:nvPr/>
        </p:nvSpPr>
        <p:spPr>
          <a:xfrm>
            <a:off x="1447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8B8AC54-BD45-41DF-9FF6-3A9C269AEBA4}"/>
              </a:ext>
            </a:extLst>
          </p:cNvPr>
          <p:cNvSpPr/>
          <p:nvPr/>
        </p:nvSpPr>
        <p:spPr>
          <a:xfrm>
            <a:off x="1447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9A55BFE-519E-4C85-8CDD-8B2FEA32C135}"/>
              </a:ext>
            </a:extLst>
          </p:cNvPr>
          <p:cNvSpPr/>
          <p:nvPr/>
        </p:nvSpPr>
        <p:spPr>
          <a:xfrm>
            <a:off x="1447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5740B62-4F52-4066-86EB-766EA881EA49}"/>
              </a:ext>
            </a:extLst>
          </p:cNvPr>
          <p:cNvSpPr/>
          <p:nvPr/>
        </p:nvSpPr>
        <p:spPr>
          <a:xfrm>
            <a:off x="1447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23568" name="TextBox 22">
            <a:extLst>
              <a:ext uri="{FF2B5EF4-FFF2-40B4-BE49-F238E27FC236}">
                <a16:creationId xmlns:a16="http://schemas.microsoft.com/office/drawing/2014/main" id="{2485E2B0-19E8-468A-83F4-367B1469C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3512" y="1900177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CF3E831-5F85-4D22-ADB7-B639E0AFEB7D}"/>
              </a:ext>
            </a:extLst>
          </p:cNvPr>
          <p:cNvSpPr/>
          <p:nvPr/>
        </p:nvSpPr>
        <p:spPr>
          <a:xfrm>
            <a:off x="2438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A34A51A-5A6F-4B7D-BF49-556670DE15A6}"/>
              </a:ext>
            </a:extLst>
          </p:cNvPr>
          <p:cNvSpPr/>
          <p:nvPr/>
        </p:nvSpPr>
        <p:spPr>
          <a:xfrm>
            <a:off x="2438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B06EF58-5CEA-471B-8E5C-A4BCE9B765A7}"/>
              </a:ext>
            </a:extLst>
          </p:cNvPr>
          <p:cNvSpPr/>
          <p:nvPr/>
        </p:nvSpPr>
        <p:spPr>
          <a:xfrm>
            <a:off x="2438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633A9DF-107B-4C55-A052-ABB1990C0BB3}"/>
              </a:ext>
            </a:extLst>
          </p:cNvPr>
          <p:cNvSpPr/>
          <p:nvPr/>
        </p:nvSpPr>
        <p:spPr>
          <a:xfrm>
            <a:off x="2438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761D160-2489-406B-A6EF-B2D5506DBFEE}"/>
              </a:ext>
            </a:extLst>
          </p:cNvPr>
          <p:cNvSpPr/>
          <p:nvPr/>
        </p:nvSpPr>
        <p:spPr>
          <a:xfrm>
            <a:off x="2438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23574" name="TextBox 28">
            <a:extLst>
              <a:ext uri="{FF2B5EF4-FFF2-40B4-BE49-F238E27FC236}">
                <a16:creationId xmlns:a16="http://schemas.microsoft.com/office/drawing/2014/main" id="{B07F0AB4-DEBD-4441-A79F-C4119E99F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4112" y="1900177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5EEECA3-8E63-4B32-B584-205833593953}"/>
              </a:ext>
            </a:extLst>
          </p:cNvPr>
          <p:cNvSpPr/>
          <p:nvPr/>
        </p:nvSpPr>
        <p:spPr>
          <a:xfrm>
            <a:off x="34290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269AAF7-5712-4B00-8C93-231AE72DE9EE}"/>
              </a:ext>
            </a:extLst>
          </p:cNvPr>
          <p:cNvSpPr/>
          <p:nvPr/>
        </p:nvSpPr>
        <p:spPr>
          <a:xfrm>
            <a:off x="34290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04AD8DE-F1C6-4610-A0E7-756446A477A8}"/>
              </a:ext>
            </a:extLst>
          </p:cNvPr>
          <p:cNvSpPr/>
          <p:nvPr/>
        </p:nvSpPr>
        <p:spPr>
          <a:xfrm>
            <a:off x="34290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72C6896-15C3-4721-B677-02BFDF06A66C}"/>
              </a:ext>
            </a:extLst>
          </p:cNvPr>
          <p:cNvSpPr/>
          <p:nvPr/>
        </p:nvSpPr>
        <p:spPr>
          <a:xfrm>
            <a:off x="34290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436AD09-B20C-49F5-96CF-40A503420D5F}"/>
              </a:ext>
            </a:extLst>
          </p:cNvPr>
          <p:cNvSpPr/>
          <p:nvPr/>
        </p:nvSpPr>
        <p:spPr>
          <a:xfrm>
            <a:off x="34290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23580" name="TextBox 34">
            <a:extLst>
              <a:ext uri="{FF2B5EF4-FFF2-40B4-BE49-F238E27FC236}">
                <a16:creationId xmlns:a16="http://schemas.microsoft.com/office/drawing/2014/main" id="{64A85A3A-2AD5-4701-B396-57278C77B0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4712" y="1900177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CYC-4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064FFAB-9A76-4050-B885-4B8FE64FA03F}"/>
              </a:ext>
            </a:extLst>
          </p:cNvPr>
          <p:cNvSpPr/>
          <p:nvPr/>
        </p:nvSpPr>
        <p:spPr>
          <a:xfrm>
            <a:off x="44196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60DCB9A-C581-42D5-A52E-DC1C43BFB3EE}"/>
              </a:ext>
            </a:extLst>
          </p:cNvPr>
          <p:cNvSpPr/>
          <p:nvPr/>
        </p:nvSpPr>
        <p:spPr>
          <a:xfrm>
            <a:off x="44196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63E31A2-068C-43DB-A64F-66ACEEE76C0A}"/>
              </a:ext>
            </a:extLst>
          </p:cNvPr>
          <p:cNvSpPr/>
          <p:nvPr/>
        </p:nvSpPr>
        <p:spPr>
          <a:xfrm>
            <a:off x="44196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DFED3FD-BE5D-4C44-B9FC-9B933EFDD255}"/>
              </a:ext>
            </a:extLst>
          </p:cNvPr>
          <p:cNvSpPr/>
          <p:nvPr/>
        </p:nvSpPr>
        <p:spPr>
          <a:xfrm>
            <a:off x="44196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7A837AE-D70A-4882-B7B7-1E2553136C82}"/>
              </a:ext>
            </a:extLst>
          </p:cNvPr>
          <p:cNvSpPr/>
          <p:nvPr/>
        </p:nvSpPr>
        <p:spPr>
          <a:xfrm>
            <a:off x="44196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23586" name="TextBox 40">
            <a:extLst>
              <a:ext uri="{FF2B5EF4-FFF2-40B4-BE49-F238E27FC236}">
                <a16:creationId xmlns:a16="http://schemas.microsoft.com/office/drawing/2014/main" id="{E01842DC-7BBE-4479-B57B-43E9D440A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5312" y="1900177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CYC-5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3362B15-C394-4298-B80B-012A2D7CCFCB}"/>
              </a:ext>
            </a:extLst>
          </p:cNvPr>
          <p:cNvSpPr/>
          <p:nvPr/>
        </p:nvSpPr>
        <p:spPr>
          <a:xfrm>
            <a:off x="5410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E9ED785-5C9A-4718-96E9-AC3B3A23E157}"/>
              </a:ext>
            </a:extLst>
          </p:cNvPr>
          <p:cNvSpPr/>
          <p:nvPr/>
        </p:nvSpPr>
        <p:spPr>
          <a:xfrm>
            <a:off x="5410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D672A24-C1B3-4588-AA05-718B7ABE9EC6}"/>
              </a:ext>
            </a:extLst>
          </p:cNvPr>
          <p:cNvSpPr/>
          <p:nvPr/>
        </p:nvSpPr>
        <p:spPr>
          <a:xfrm>
            <a:off x="5410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61A9911-F000-4C68-A3AD-9C0C80A92A33}"/>
              </a:ext>
            </a:extLst>
          </p:cNvPr>
          <p:cNvSpPr/>
          <p:nvPr/>
        </p:nvSpPr>
        <p:spPr>
          <a:xfrm>
            <a:off x="5410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704606B-6256-4FC4-902D-BAC78669F64C}"/>
              </a:ext>
            </a:extLst>
          </p:cNvPr>
          <p:cNvSpPr/>
          <p:nvPr/>
        </p:nvSpPr>
        <p:spPr>
          <a:xfrm>
            <a:off x="5410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I4</a:t>
            </a:r>
          </a:p>
        </p:txBody>
      </p:sp>
      <p:sp>
        <p:nvSpPr>
          <p:cNvPr id="23592" name="TextBox 46">
            <a:extLst>
              <a:ext uri="{FF2B5EF4-FFF2-40B4-BE49-F238E27FC236}">
                <a16:creationId xmlns:a16="http://schemas.microsoft.com/office/drawing/2014/main" id="{631D469C-1804-410B-B017-51036A6B56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912" y="1900177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CYC-6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C306A31-6B43-4009-B90D-B9E03188B278}"/>
              </a:ext>
            </a:extLst>
          </p:cNvPr>
          <p:cNvSpPr/>
          <p:nvPr/>
        </p:nvSpPr>
        <p:spPr>
          <a:xfrm>
            <a:off x="6400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I4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2566A2F2-8EBB-47BC-901B-6E0B9C046574}"/>
              </a:ext>
            </a:extLst>
          </p:cNvPr>
          <p:cNvSpPr/>
          <p:nvPr/>
        </p:nvSpPr>
        <p:spPr>
          <a:xfrm>
            <a:off x="6400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6278F69-5E07-41DA-A9F6-977B39B7352B}"/>
              </a:ext>
            </a:extLst>
          </p:cNvPr>
          <p:cNvSpPr/>
          <p:nvPr/>
        </p:nvSpPr>
        <p:spPr>
          <a:xfrm>
            <a:off x="6400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7885B1EF-079A-4F89-91CD-54C8FD2C722A}"/>
              </a:ext>
            </a:extLst>
          </p:cNvPr>
          <p:cNvSpPr/>
          <p:nvPr/>
        </p:nvSpPr>
        <p:spPr>
          <a:xfrm>
            <a:off x="6400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CE59C075-B13F-40DD-B424-273BD53298AA}"/>
              </a:ext>
            </a:extLst>
          </p:cNvPr>
          <p:cNvSpPr/>
          <p:nvPr/>
        </p:nvSpPr>
        <p:spPr>
          <a:xfrm>
            <a:off x="6400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I5</a:t>
            </a:r>
          </a:p>
        </p:txBody>
      </p:sp>
      <p:sp>
        <p:nvSpPr>
          <p:cNvPr id="23598" name="TextBox 52">
            <a:extLst>
              <a:ext uri="{FF2B5EF4-FFF2-40B4-BE49-F238E27FC236}">
                <a16:creationId xmlns:a16="http://schemas.microsoft.com/office/drawing/2014/main" id="{FF98E9CF-6F75-4EC3-811B-16175F54F3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6512" y="1900177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734C3FB6-C91A-4005-9099-FA049A215E32}"/>
              </a:ext>
            </a:extLst>
          </p:cNvPr>
          <p:cNvSpPr/>
          <p:nvPr/>
        </p:nvSpPr>
        <p:spPr>
          <a:xfrm>
            <a:off x="7391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5747AF0A-817F-4FF1-8C47-21983C490F03}"/>
              </a:ext>
            </a:extLst>
          </p:cNvPr>
          <p:cNvSpPr/>
          <p:nvPr/>
        </p:nvSpPr>
        <p:spPr>
          <a:xfrm>
            <a:off x="7391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AD762D0-FF02-4F3E-9C1F-1F7ABAC7ED79}"/>
              </a:ext>
            </a:extLst>
          </p:cNvPr>
          <p:cNvSpPr/>
          <p:nvPr/>
        </p:nvSpPr>
        <p:spPr>
          <a:xfrm>
            <a:off x="7391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75A1FBDD-B1A3-4C72-8D3A-B5C512FFC239}"/>
              </a:ext>
            </a:extLst>
          </p:cNvPr>
          <p:cNvSpPr/>
          <p:nvPr/>
        </p:nvSpPr>
        <p:spPr>
          <a:xfrm>
            <a:off x="7391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51E8936F-ED0D-49B2-9893-736BC0979D4F}"/>
              </a:ext>
            </a:extLst>
          </p:cNvPr>
          <p:cNvSpPr/>
          <p:nvPr/>
        </p:nvSpPr>
        <p:spPr>
          <a:xfrm>
            <a:off x="7391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604" name="TextBox 58">
            <a:extLst>
              <a:ext uri="{FF2B5EF4-FFF2-40B4-BE49-F238E27FC236}">
                <a16:creationId xmlns:a16="http://schemas.microsoft.com/office/drawing/2014/main" id="{06B4418C-81E7-4826-AAA3-124482088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7112" y="1900177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CYC-8</a:t>
            </a:r>
          </a:p>
        </p:txBody>
      </p:sp>
      <p:sp>
        <p:nvSpPr>
          <p:cNvPr id="23605" name="Text Box 4">
            <a:extLst>
              <a:ext uri="{FF2B5EF4-FFF2-40B4-BE49-F238E27FC236}">
                <a16:creationId xmlns:a16="http://schemas.microsoft.com/office/drawing/2014/main" id="{111ACB80-2267-425F-9FB2-C38401D7D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19200"/>
            <a:ext cx="774737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Show the instruction occupying each stage in each cycle (no bypassing)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 if I1 is R1+R2R3   and I2 is  R3+R4R5  and I3 is R7+R8R9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48023</TotalTime>
  <Words>1305</Words>
  <Application>Microsoft Office PowerPoint</Application>
  <PresentationFormat>On-screen Show (4:3)</PresentationFormat>
  <Paragraphs>419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757</cp:revision>
  <dcterms:created xsi:type="dcterms:W3CDTF">2002-09-20T18:19:18Z</dcterms:created>
  <dcterms:modified xsi:type="dcterms:W3CDTF">2022-09-12T02:21:18Z</dcterms:modified>
</cp:coreProperties>
</file>