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63" r:id="rId2"/>
    <p:sldId id="426" r:id="rId3"/>
    <p:sldId id="413" r:id="rId4"/>
    <p:sldId id="414" r:id="rId5"/>
    <p:sldId id="411" r:id="rId6"/>
    <p:sldId id="417" r:id="rId7"/>
    <p:sldId id="415" r:id="rId8"/>
    <p:sldId id="419" r:id="rId9"/>
    <p:sldId id="424" r:id="rId10"/>
    <p:sldId id="420" r:id="rId11"/>
    <p:sldId id="425" r:id="rId12"/>
    <p:sldId id="381" r:id="rId13"/>
    <p:sldId id="427" r:id="rId14"/>
    <p:sldId id="395" r:id="rId15"/>
    <p:sldId id="396" r:id="rId16"/>
    <p:sldId id="397" r:id="rId17"/>
    <p:sldId id="398" r:id="rId18"/>
    <p:sldId id="399" r:id="rId19"/>
    <p:sldId id="422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65" d="100"/>
          <a:sy n="65" d="100"/>
        </p:scale>
        <p:origin x="1323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D5254F13-B459-4877-BB60-07281F04B32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502DC3C5-F1A2-4731-A892-08AD629A240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0E467FE-BE77-446E-9F91-7A0C9D9E087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11328719-BBEE-428F-8DDA-50CA821880F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7ED92174-5EEC-4A7C-9F7B-E52735C6C7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23BB26FE-D5A0-48AD-B58B-D454B9D535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9A0A933-DAFB-48E1-8AA1-5A690325D8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ED6C83C2-0B8D-4E3E-8E1B-36907DB64D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6F92BD3-5BBD-4E7D-8F34-716740B2443E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72D572BC-BA18-44F4-8D05-1B7B14A4EF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5E1E9F24-CBE3-47DD-91FE-67E7C714FC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D6F8397C-074B-4A2D-A9E3-E225EFE15A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44A3D8A-5CF6-4850-A1BB-CC0CF3721FB7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BC2750DD-7131-4E39-AD9E-4993EDD87D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931FA48C-6519-429D-AF08-91A12BB22A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7B0952A3-AB33-44C0-B81A-D6EC6B5BDF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6067E94-4701-4EF7-9356-E350F2ABEDCF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E8940D86-7104-488A-9720-8EFFF235C3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1985313D-4D76-49B2-B6C5-C1A0A46758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AC65DF82-7C47-4656-8396-EDBE312C60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F48DB78-07CD-468A-9F74-744D6A1FB94A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751EC408-D3E4-425C-B80E-59CC8E0BBF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E64CA5DA-16AC-4CA9-BC75-52BCB65E5A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AC65DF82-7C47-4656-8396-EDBE312C60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F48DB78-07CD-468A-9F74-744D6A1FB94A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751EC408-D3E4-425C-B80E-59CC8E0BBF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E64CA5DA-16AC-4CA9-BC75-52BCB65E5A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55682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FD8FE2C8-025F-4943-94E8-5FE19CE147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C63F028-4BE0-47B1-BF7A-BFCDE236BB8A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A7B875CC-AA15-4022-8BFB-2B39CC58D1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1CE051DE-47BD-40D8-811D-499AC640DA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93C6387D-F69F-48FC-AA64-0D3AA02FFD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D70A004-314C-4E9E-A409-B0FFD4C53967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E57CE273-45A4-4430-B790-A42B4A964B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C21D1993-3205-4532-BBDA-9C63E890B8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2F34930C-0F4F-46A9-BD1D-57056126F3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6A35483-B80E-4BBB-8512-52073715941D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BBDC42CD-D5C5-43AC-8B54-378E2016BF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46B434F1-29D2-42C1-BFC6-0870524B09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AE80317B-EE6C-4578-9053-D11E2401FB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DE4A51C-34B8-42AE-B41C-41BA763996D4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D527157E-413F-4EFD-AA1B-D359AF0F11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633312BE-C4FA-4506-8F9C-828A3EC3DA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2B2B849A-8747-4DB6-9EB4-380A85103E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F10C7C0-D656-416A-BCA7-210E73241AFA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2D472D8E-08E1-4D44-AA97-E008620CAF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C2EB817A-B999-4E75-BDA7-FB2623CB78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B7020BC8-8D09-47FE-A071-B7A49B50B8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23BAEAA-8F37-4AC1-87B4-825934CFDE13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E0BFE849-1130-41B6-8EE7-37FCEC194B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14B67FD8-6B70-4A43-BA24-C2E00631F7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ED6C83C2-0B8D-4E3E-8E1B-36907DB64D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6F92BD3-5BBD-4E7D-8F34-716740B2443E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72D572BC-BA18-44F4-8D05-1B7B14A4EF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5E1E9F24-CBE3-47DD-91FE-67E7C714FC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79226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6885F3DA-563C-4266-BB46-32DF1A3759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0733191-A6F9-47E6-80BF-8D6EBBD3AD10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5D9A4C6B-3F93-42AE-B3F9-74AC1E4A91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CC864589-3024-4A28-BF7E-4AFA3DA4FB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8568940D-8998-4B87-83E1-AD00D5265D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216A283-48AF-41CE-9379-220392D186B4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17AC89E4-3B67-49BA-9CF5-33F1748346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1B215F03-4FF2-4592-9EC8-5916EAEE89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72AE031B-6169-4CD5-8B7F-3FD3CCCC26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3499D7B-1119-4865-8EA9-8B5393F9E7F3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AC1BB0A2-06EE-42EB-A079-33D93ABE34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F6673CBB-59B3-450F-84CF-737CE13DB6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FBA5C03D-CEF3-46F2-A0DF-390DD96754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24FE49B-D922-4EFB-9C4F-63481C9605D8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8F14DCCA-FD6F-415A-9FFC-289977774A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934B954B-3909-4EE2-B3F3-AF235E504F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EF5837F3-4704-4D20-BAF2-75E59F9211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712EC01-2E2D-4C7F-853A-5F92DEDE35C5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028BFF6D-2C05-4E26-B9ED-FBAAD2E661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58B6C4EC-AED4-4825-93D5-DA77C20641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35A768B5-73B4-4009-B9B8-5CF5B47D29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4A43440-0F1C-45CA-89E3-8C7EEDF1A1B2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CB089BB3-EF9B-417A-890B-260A34ED75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2DAF3DBE-E1A7-49FE-A803-63ACC62DFC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7AA7791E-023B-4F89-AB1E-17F71CE62C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351CA84-92A5-4F0F-B270-5F0610AF0A7F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81336D6E-204D-4AC5-806C-927771AC6F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471A7CB6-E8EB-45BE-9C67-3BF0F9E7F8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79D1D6-BE35-43A9-9F7F-C3F6542132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D29A284-F339-43CB-A902-CECCDEBF25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BCB08DB-374B-43C4-B79C-D588B6A807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D00E7C-8D42-491A-8321-A977FF42D2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0444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5C4757A-E136-4654-BA51-0D5D066DAA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FDF658-227D-4B10-BE3B-908ECE144C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3D7532-695E-4099-BE69-0E770A3721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803D88-D1FF-4D06-8769-5DF174DD9C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3563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FBC5534-2140-4F43-8C8E-F1685B9FED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4F6697-FDFF-4962-BFC4-4758F14331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C2A9EE7-A372-4A12-BEEB-DB974DC581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84C40D-3341-477A-A5FE-6E6BA63EEF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107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A9A79A0-2826-42A9-8CB1-07A5DC4554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69C8FD-4722-4955-8B6E-17CBB6FCF1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C9A910-4ABB-449B-9793-E0976BF0B0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4E71F1-4F74-4479-911C-7184C82431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7135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10FF50-A310-423C-893F-31A99AB128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41B6053-D4D4-48E6-9E40-D892245C3E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3191F6D-D542-46A6-84FE-A34256D131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5CAB6B-CAA6-4A9A-82B4-06B30CFDC0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1636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7765F77-CF3C-498C-ACAD-DE8396DA41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DF8378-7781-4D6C-A940-E871EE926B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D7AEFE6-AE15-4DAE-81E5-1A6AB9714C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938A70-4CA1-4B81-96F1-EB087592BB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895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ED5649D-0C0F-407C-8607-900111CE0C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8916312-1192-49E1-8964-6C35F8AF93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CB876E4-B09A-4088-A5F0-EE518E8E3C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F79FB8-83C2-4C96-9BFA-2144F4C60A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8183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D9C4FCC-F54A-432C-8420-E03DF7037C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9AF6DAC-A409-4111-AB09-C80E9FCBE8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3905229-8691-4F79-AA41-A1D402B964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42FDEE-9F2C-4A65-A844-6E4BA67528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0409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A02AE6E-C475-4317-B316-529BD7385B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52634A9-24E2-410B-8015-9D31F495EB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733110E-1369-4A21-A71A-4FB2C6190D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2E20B1-B7AA-49BE-895F-FA82814EC4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4708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976CB7E-D63D-49B0-A713-E54001B219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96AF4A-B22D-444C-AD0B-757F76F1A7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E75306-374C-4061-BF76-E8B651DBF3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A8B316-D5C4-43CE-BCB4-B4828BE3B4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2930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8FEBB4-BFA5-41DC-A2BE-F050245954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4F93CD-921F-4595-A261-C8104F2209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17FA3C-EF69-445A-A7F8-9106735644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26575-CA9E-43A4-9D08-94D6C1CACA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8998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3CAD031-2C17-4EFA-92F8-B218A3F85B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2B576E9-2EB8-4999-9967-1687A286CF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916299F-7B81-4CB0-A742-24F0DFAB5F2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B6307B4-7CBF-4243-9E1E-D4AB828992C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831191E-84AD-4F23-9CF4-0AA8929B6C3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37CBB567-EF4B-47FD-9F79-925DA50D10B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>
            <a:extLst>
              <a:ext uri="{FF2B5EF4-FFF2-40B4-BE49-F238E27FC236}">
                <a16:creationId xmlns:a16="http://schemas.microsoft.com/office/drawing/2014/main" id="{6FC83E6E-318F-4965-B390-B33DCD27C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77B026F-2A09-4D9B-9EA8-CCF91814DDA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3A018E67-8273-461A-BCAC-7696CC7DEC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6410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Lecture: Pipelining Basics 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429B8EC4-8ACB-4BBA-83F6-3E7185251D7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DED9136C-4911-44E9-9989-1BA830E8B7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600200"/>
            <a:ext cx="840024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Topics: Basic pipelining implementation, performance equations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Reminder: HW1 due Thursday 11:59pm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>
            <a:extLst>
              <a:ext uri="{FF2B5EF4-FFF2-40B4-BE49-F238E27FC236}">
                <a16:creationId xmlns:a16="http://schemas.microsoft.com/office/drawing/2014/main" id="{A9932C9A-FB52-4289-A49B-C9E8E4EC4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B870A35-0D3F-4AFE-93EC-BC16C0F13E7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0D4A3A0C-7C0E-4252-B99F-61413ADDD0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2</a:t>
            </a: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76B84111-5BEE-4F59-8315-2C5CEEF2C65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Text Box 4">
            <a:extLst>
              <a:ext uri="{FF2B5EF4-FFF2-40B4-BE49-F238E27FC236}">
                <a16:creationId xmlns:a16="http://schemas.microsoft.com/office/drawing/2014/main" id="{399D5B25-C7F6-44E6-BA04-C495BAF5B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7595093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 unpipelined processor takes 5 ns to work on one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instruction.  It then takes 0.2 ns to latch its results into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latches.  I was able to convert the circuits into 5 sequential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pipeline stages.  The stages have the following lengths: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1ns; 0.6ns; 1.2ns; 1.4ns; 0.8ns.  Answer the following,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assuming that there are no stalls in the pipeline.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is the cycle time in the new processor?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is the clock speed?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is the IPC?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long does it take to finish one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is the speedup from pipelining?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is the max speedup from pipelining?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147B37E4-47F7-401A-931B-CD585F7ED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DCB6B59-8463-49C7-B2C2-5BBF8AECD43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9C4D4F2A-0FAC-4B6C-BEEB-26C4CBC46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2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28E605CA-9C55-42AF-B6DC-5AC99F8CA89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3ECB7676-943B-4C95-A7EE-D7B1223B9D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7595093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 unpipelined processor takes 5 ns to work on one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instruction.  It then takes 0.2 ns to latch its results into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latches.  I was able to convert the circuits into 5 sequential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pipeline stages.  The stages have the following lengths: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1ns; 0.6ns; 1.2ns; 1.4ns; 0.8ns.  Answer the following,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assuming that there are no stalls in the pipeline.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is the cycle time in the new processor?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1.6ns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is the clock speed?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625 MHz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is the IPC?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long does it take to finish one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?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is the speedup from pipelining?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625/192 = 3.26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is the max speedup from pipelining?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5.2/0.2 = 26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C15C087F-E824-42F9-A902-AEFE15CCD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6E68651-6232-4E41-8750-C35DAC3313F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9F425FDD-B324-46DD-B4B6-32D4CBEBD9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4256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Pipelining Curves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0486CD56-C6D4-4B54-AC05-8A8CDE99457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C15C087F-E824-42F9-A902-AEFE15CCD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6E68651-6232-4E41-8750-C35DAC3313F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9F425FDD-B324-46DD-B4B6-32D4CBEBD9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89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5-Stage Pipeline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0486CD56-C6D4-4B54-AC05-8A8CDE99457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9461" name="Picture 4" descr="appc-03-9780123838728">
            <a:extLst>
              <a:ext uri="{FF2B5EF4-FFF2-40B4-BE49-F238E27FC236}">
                <a16:creationId xmlns:a16="http://schemas.microsoft.com/office/drawing/2014/main" id="{C2DD5AB6-32FC-4AD8-85D5-056276BF81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TextBox 7">
            <a:extLst>
              <a:ext uri="{FF2B5EF4-FFF2-40B4-BE49-F238E27FC236}">
                <a16:creationId xmlns:a16="http://schemas.microsoft.com/office/drawing/2014/main" id="{1C523EEA-040F-4C29-AC65-92DCF15FE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6324600"/>
            <a:ext cx="21986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Source: H&amp;P textbook</a:t>
            </a:r>
          </a:p>
        </p:txBody>
      </p:sp>
    </p:spTree>
    <p:extLst>
      <p:ext uri="{BB962C8B-B14F-4D97-AF65-F5344CB8AC3E}">
        <p14:creationId xmlns:p14="http://schemas.microsoft.com/office/powerpoint/2010/main" val="25188655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>
            <a:extLst>
              <a:ext uri="{FF2B5EF4-FFF2-40B4-BE49-F238E27FC236}">
                <a16:creationId xmlns:a16="http://schemas.microsoft.com/office/drawing/2014/main" id="{5698173C-07EE-458A-9F15-3A61F332E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B916B5A-88AA-41AD-B21D-0D035E335DB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5834677C-B227-4E69-BD95-906EE4B460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89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5-Stage Pipeline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057CE667-49CE-4920-9045-E2EB47F0723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Text Box 4">
            <a:extLst>
              <a:ext uri="{FF2B5EF4-FFF2-40B4-BE49-F238E27FC236}">
                <a16:creationId xmlns:a16="http://schemas.microsoft.com/office/drawing/2014/main" id="{D0527832-5FF1-4F4C-BA56-CF5DCCC4DC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540962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Use the PC to access the I-cache and increment PC by 4</a:t>
            </a:r>
          </a:p>
        </p:txBody>
      </p:sp>
      <p:pic>
        <p:nvPicPr>
          <p:cNvPr id="21510" name="Picture 4" descr="appc-03-9780123838728">
            <a:extLst>
              <a:ext uri="{FF2B5EF4-FFF2-40B4-BE49-F238E27FC236}">
                <a16:creationId xmlns:a16="http://schemas.microsoft.com/office/drawing/2014/main" id="{0AE1C0E9-6DD8-4FE7-8081-B022B23B66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05000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>
            <a:extLst>
              <a:ext uri="{FF2B5EF4-FFF2-40B4-BE49-F238E27FC236}">
                <a16:creationId xmlns:a16="http://schemas.microsoft.com/office/drawing/2014/main" id="{2E926377-DDF9-49CC-8106-33C2DEAFA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A5E22C1-AA8E-40F9-9956-F8D4E3DD925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EA009DD3-5BAD-402B-B34A-CC2F12B88B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89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5-Stage Pipeline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72386DD0-30DF-4B82-86AD-FD8CE6B62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4D73FC1C-E817-4CFD-97C2-80F514EB49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820" y="1371600"/>
            <a:ext cx="749730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Read registers, compare registers, compute branch target; for now, assume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branches take 2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cyc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(there is enough work that branches can easily take more)</a:t>
            </a:r>
          </a:p>
        </p:txBody>
      </p:sp>
      <p:pic>
        <p:nvPicPr>
          <p:cNvPr id="23558" name="Picture 4" descr="appc-03-9780123838728">
            <a:extLst>
              <a:ext uri="{FF2B5EF4-FFF2-40B4-BE49-F238E27FC236}">
                <a16:creationId xmlns:a16="http://schemas.microsoft.com/office/drawing/2014/main" id="{213D0054-17FA-4858-848E-48FFCEA751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057400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>
            <a:extLst>
              <a:ext uri="{FF2B5EF4-FFF2-40B4-BE49-F238E27FC236}">
                <a16:creationId xmlns:a16="http://schemas.microsoft.com/office/drawing/2014/main" id="{5B2A7120-56EF-4DDB-A8F1-686E92A98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514E04E-84B3-417F-A9D4-8588FDE0A2B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27841C74-8A59-4F85-A796-B18B3A0215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89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5-Stage Pipeline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27864FE7-C26B-4396-9CFD-98775E0A4E4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Text Box 4">
            <a:extLst>
              <a:ext uri="{FF2B5EF4-FFF2-40B4-BE49-F238E27FC236}">
                <a16:creationId xmlns:a16="http://schemas.microsoft.com/office/drawing/2014/main" id="{6317398E-F021-46B7-A0D2-29306D19E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610635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 computation, effective address computation for load/store</a:t>
            </a:r>
          </a:p>
        </p:txBody>
      </p:sp>
      <p:pic>
        <p:nvPicPr>
          <p:cNvPr id="25606" name="Picture 4" descr="appc-03-9780123838728">
            <a:extLst>
              <a:ext uri="{FF2B5EF4-FFF2-40B4-BE49-F238E27FC236}">
                <a16:creationId xmlns:a16="http://schemas.microsoft.com/office/drawing/2014/main" id="{70270A6E-67B7-4E84-9B3F-124F323A4B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05000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>
            <a:extLst>
              <a:ext uri="{FF2B5EF4-FFF2-40B4-BE49-F238E27FC236}">
                <a16:creationId xmlns:a16="http://schemas.microsoft.com/office/drawing/2014/main" id="{12C66950-632E-411E-A55D-EB2228DE0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F490DA4-DFAC-455A-930F-93949207F63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CAAA32A5-58F6-4B64-B82B-65087ED48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89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5-Stage Pipeline</a:t>
            </a:r>
          </a:p>
        </p:txBody>
      </p:sp>
      <p:sp>
        <p:nvSpPr>
          <p:cNvPr id="27652" name="Line 3">
            <a:extLst>
              <a:ext uri="{FF2B5EF4-FFF2-40B4-BE49-F238E27FC236}">
                <a16:creationId xmlns:a16="http://schemas.microsoft.com/office/drawing/2014/main" id="{94689F07-1CD2-4F23-B437-239807B97A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" name="Text Box 4">
            <a:extLst>
              <a:ext uri="{FF2B5EF4-FFF2-40B4-BE49-F238E27FC236}">
                <a16:creationId xmlns:a16="http://schemas.microsoft.com/office/drawing/2014/main" id="{617BF98F-7779-42E2-B84E-EDF6654379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57422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Memory access to/from data cache, stores finish in 4 cycles</a:t>
            </a:r>
          </a:p>
        </p:txBody>
      </p:sp>
      <p:pic>
        <p:nvPicPr>
          <p:cNvPr id="27654" name="Picture 4" descr="appc-03-9780123838728">
            <a:extLst>
              <a:ext uri="{FF2B5EF4-FFF2-40B4-BE49-F238E27FC236}">
                <a16:creationId xmlns:a16="http://schemas.microsoft.com/office/drawing/2014/main" id="{1CCE0ABB-E0AF-4F10-B08E-6BB940AF0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05000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3">
            <a:extLst>
              <a:ext uri="{FF2B5EF4-FFF2-40B4-BE49-F238E27FC236}">
                <a16:creationId xmlns:a16="http://schemas.microsoft.com/office/drawing/2014/main" id="{9F33940D-532B-41A8-915E-A1D942C0F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3F6CA8-9164-434D-87EE-A8CA688F5E0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5E7D74D7-373C-4845-9904-E307E810F6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89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5-Stage Pipeline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ABAFA182-80CA-43BF-9438-0FE835B95EA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1C0BBB28-9D6D-4C36-9576-C2D88E89A8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546534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Write result of ALU computation or load into register file</a:t>
            </a:r>
          </a:p>
        </p:txBody>
      </p:sp>
      <p:pic>
        <p:nvPicPr>
          <p:cNvPr id="29702" name="Picture 4" descr="appc-03-9780123838728">
            <a:extLst>
              <a:ext uri="{FF2B5EF4-FFF2-40B4-BE49-F238E27FC236}">
                <a16:creationId xmlns:a16="http://schemas.microsoft.com/office/drawing/2014/main" id="{3621CD80-BCF2-4EF8-AC4D-D45ACE2BE5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05000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3">
            <a:extLst>
              <a:ext uri="{FF2B5EF4-FFF2-40B4-BE49-F238E27FC236}">
                <a16:creationId xmlns:a16="http://schemas.microsoft.com/office/drawing/2014/main" id="{A9786B34-1EAF-44D9-8120-7B2CD348D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0C76150-3C9D-4372-BBD8-E06AFE6DABA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>
            <a:extLst>
              <a:ext uri="{FF2B5EF4-FFF2-40B4-BE49-F238E27FC236}">
                <a16:creationId xmlns:a16="http://schemas.microsoft.com/office/drawing/2014/main" id="{6FC83E6E-318F-4965-B390-B33DCD27C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77B026F-2A09-4D9B-9EA8-CCF91814DDA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3A018E67-8273-461A-BCAC-7696CC7DEC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87107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Performance Metrics Recap 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429B8EC4-8ACB-4BBA-83F6-3E7185251D7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DED9136C-4911-44E9-9989-1BA830E8B7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600200"/>
            <a:ext cx="7594643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Performance summaries: AM of weighted exec times, GM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AM of IPCs, HM of IPCs (AM of CPIs), GM of IPCs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Speedup (ratio), performance improvement (ratio – 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CPU time = cycle time x CPI x #instructions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492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3">
            <a:extLst>
              <a:ext uri="{FF2B5EF4-FFF2-40B4-BE49-F238E27FC236}">
                <a16:creationId xmlns:a16="http://schemas.microsoft.com/office/drawing/2014/main" id="{D0909AD6-D6E3-4553-939B-63A464E51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A8F809-507F-43C4-A9DE-72877938723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41987" name="Text Box 2">
            <a:extLst>
              <a:ext uri="{FF2B5EF4-FFF2-40B4-BE49-F238E27FC236}">
                <a16:creationId xmlns:a16="http://schemas.microsoft.com/office/drawing/2014/main" id="{54EAB6E7-5243-4D03-BDA0-9C5F11B9E6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7696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Building a Car</a:t>
            </a:r>
          </a:p>
        </p:txBody>
      </p:sp>
      <p:sp>
        <p:nvSpPr>
          <p:cNvPr id="41988" name="Line 3">
            <a:extLst>
              <a:ext uri="{FF2B5EF4-FFF2-40B4-BE49-F238E27FC236}">
                <a16:creationId xmlns:a16="http://schemas.microsoft.com/office/drawing/2014/main" id="{8C9029C6-838C-425A-A796-00C1A4DDD57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89" name="Rectangle 5">
            <a:extLst>
              <a:ext uri="{FF2B5EF4-FFF2-40B4-BE49-F238E27FC236}">
                <a16:creationId xmlns:a16="http://schemas.microsoft.com/office/drawing/2014/main" id="{C44ACB03-7965-401E-8495-2A566DC73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752600"/>
            <a:ext cx="19050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41990" name="Text Box 21">
            <a:extLst>
              <a:ext uri="{FF2B5EF4-FFF2-40B4-BE49-F238E27FC236}">
                <a16:creationId xmlns:a16="http://schemas.microsoft.com/office/drawing/2014/main" id="{F37D3A92-CDC5-45E5-8599-BE4825453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371600"/>
            <a:ext cx="50961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Start and finish a job before moving to the next</a:t>
            </a:r>
          </a:p>
        </p:txBody>
      </p:sp>
      <p:sp>
        <p:nvSpPr>
          <p:cNvPr id="41991" name="Text Box 22">
            <a:extLst>
              <a:ext uri="{FF2B5EF4-FFF2-40B4-BE49-F238E27FC236}">
                <a16:creationId xmlns:a16="http://schemas.microsoft.com/office/drawing/2014/main" id="{680DA542-A3CD-4164-9B4E-917BAE01E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715000"/>
            <a:ext cx="7024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Time</a:t>
            </a:r>
          </a:p>
        </p:txBody>
      </p:sp>
      <p:sp>
        <p:nvSpPr>
          <p:cNvPr id="41992" name="Text Box 23">
            <a:extLst>
              <a:ext uri="{FF2B5EF4-FFF2-40B4-BE49-F238E27FC236}">
                <a16:creationId xmlns:a16="http://schemas.microsoft.com/office/drawing/2014/main" id="{123D9CBA-4777-46C7-BF0B-7C99BE0B1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114800"/>
            <a:ext cx="6354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Jobs</a:t>
            </a:r>
          </a:p>
        </p:txBody>
      </p:sp>
      <p:sp>
        <p:nvSpPr>
          <p:cNvPr id="41993" name="Line 24">
            <a:extLst>
              <a:ext uri="{FF2B5EF4-FFF2-40B4-BE49-F238E27FC236}">
                <a16:creationId xmlns:a16="http://schemas.microsoft.com/office/drawing/2014/main" id="{00F0FDE7-4AC1-4E57-BE1A-208DCEEE3AA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828800"/>
            <a:ext cx="0" cy="3733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4" name="Line 25">
            <a:extLst>
              <a:ext uri="{FF2B5EF4-FFF2-40B4-BE49-F238E27FC236}">
                <a16:creationId xmlns:a16="http://schemas.microsoft.com/office/drawing/2014/main" id="{206B078A-9477-40A5-9C0A-CD1ADB5B0E0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5715000"/>
            <a:ext cx="441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5" name="Text Box 39">
            <a:extLst>
              <a:ext uri="{FF2B5EF4-FFF2-40B4-BE49-F238E27FC236}">
                <a16:creationId xmlns:a16="http://schemas.microsoft.com/office/drawing/2014/main" id="{6800732D-8F65-4B9C-9ED3-823888E92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295400"/>
            <a:ext cx="17107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Unpipelined</a:t>
            </a:r>
          </a:p>
        </p:txBody>
      </p:sp>
      <p:sp>
        <p:nvSpPr>
          <p:cNvPr id="41996" name="Rectangle 5">
            <a:extLst>
              <a:ext uri="{FF2B5EF4-FFF2-40B4-BE49-F238E27FC236}">
                <a16:creationId xmlns:a16="http://schemas.microsoft.com/office/drawing/2014/main" id="{8BDFCE55-083B-4903-B859-F35EC79A14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667000"/>
            <a:ext cx="19050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41997" name="Rectangle 5">
            <a:extLst>
              <a:ext uri="{FF2B5EF4-FFF2-40B4-BE49-F238E27FC236}">
                <a16:creationId xmlns:a16="http://schemas.microsoft.com/office/drawing/2014/main" id="{91660C1C-FE3C-4009-B6E6-05A043CDF0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3581400"/>
            <a:ext cx="19050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3">
            <a:extLst>
              <a:ext uri="{FF2B5EF4-FFF2-40B4-BE49-F238E27FC236}">
                <a16:creationId xmlns:a16="http://schemas.microsoft.com/office/drawing/2014/main" id="{B5018E24-20DC-4945-965C-C4A5E22A8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F2AB04F-A4B7-43D8-9E54-C6B3FBDDB51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44035" name="Text Box 2">
            <a:extLst>
              <a:ext uri="{FF2B5EF4-FFF2-40B4-BE49-F238E27FC236}">
                <a16:creationId xmlns:a16="http://schemas.microsoft.com/office/drawing/2014/main" id="{B1C3AD02-244A-4745-B7C4-FD4A29E387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6563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Assembly Line</a:t>
            </a:r>
          </a:p>
        </p:txBody>
      </p:sp>
      <p:sp>
        <p:nvSpPr>
          <p:cNvPr id="44036" name="Line 3">
            <a:extLst>
              <a:ext uri="{FF2B5EF4-FFF2-40B4-BE49-F238E27FC236}">
                <a16:creationId xmlns:a16="http://schemas.microsoft.com/office/drawing/2014/main" id="{2A25332A-5112-42FD-9020-8D7434D0E7B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37" name="Rectangle 5">
            <a:extLst>
              <a:ext uri="{FF2B5EF4-FFF2-40B4-BE49-F238E27FC236}">
                <a16:creationId xmlns:a16="http://schemas.microsoft.com/office/drawing/2014/main" id="{E5E408FC-5FAE-45A0-8EE2-75310AD174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752600"/>
            <a:ext cx="685800" cy="9144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44038" name="Text Box 22">
            <a:extLst>
              <a:ext uri="{FF2B5EF4-FFF2-40B4-BE49-F238E27FC236}">
                <a16:creationId xmlns:a16="http://schemas.microsoft.com/office/drawing/2014/main" id="{CA283C05-78FA-41B8-80C3-380A3144BE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715000"/>
            <a:ext cx="7024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Time</a:t>
            </a:r>
          </a:p>
        </p:txBody>
      </p:sp>
      <p:sp>
        <p:nvSpPr>
          <p:cNvPr id="44039" name="Text Box 23">
            <a:extLst>
              <a:ext uri="{FF2B5EF4-FFF2-40B4-BE49-F238E27FC236}">
                <a16:creationId xmlns:a16="http://schemas.microsoft.com/office/drawing/2014/main" id="{4443146C-AA87-4C78-9F80-CA2502963C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114800"/>
            <a:ext cx="6354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Jobs</a:t>
            </a:r>
          </a:p>
        </p:txBody>
      </p:sp>
      <p:sp>
        <p:nvSpPr>
          <p:cNvPr id="44040" name="Line 24">
            <a:extLst>
              <a:ext uri="{FF2B5EF4-FFF2-40B4-BE49-F238E27FC236}">
                <a16:creationId xmlns:a16="http://schemas.microsoft.com/office/drawing/2014/main" id="{AADD0039-84CF-415A-A34B-7BE15F90C5E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828800"/>
            <a:ext cx="0" cy="3733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1" name="Line 25">
            <a:extLst>
              <a:ext uri="{FF2B5EF4-FFF2-40B4-BE49-F238E27FC236}">
                <a16:creationId xmlns:a16="http://schemas.microsoft.com/office/drawing/2014/main" id="{E7B2875B-E536-4CAC-B03D-39402187223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5715000"/>
            <a:ext cx="441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2" name="Text Box 39">
            <a:extLst>
              <a:ext uri="{FF2B5EF4-FFF2-40B4-BE49-F238E27FC236}">
                <a16:creationId xmlns:a16="http://schemas.microsoft.com/office/drawing/2014/main" id="{ABC7A599-C5A3-4B87-95E0-1C3FE7344C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295400"/>
            <a:ext cx="13484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Pipelined</a:t>
            </a:r>
          </a:p>
        </p:txBody>
      </p:sp>
      <p:sp>
        <p:nvSpPr>
          <p:cNvPr id="44043" name="Rectangle 5">
            <a:extLst>
              <a:ext uri="{FF2B5EF4-FFF2-40B4-BE49-F238E27FC236}">
                <a16:creationId xmlns:a16="http://schemas.microsoft.com/office/drawing/2014/main" id="{2666A666-2289-4F69-A240-FCBE8CF1F3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1752600"/>
            <a:ext cx="685800" cy="9144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44044" name="Rectangle 5">
            <a:extLst>
              <a:ext uri="{FF2B5EF4-FFF2-40B4-BE49-F238E27FC236}">
                <a16:creationId xmlns:a16="http://schemas.microsoft.com/office/drawing/2014/main" id="{843E849C-60D4-47CF-B77B-54D8966C65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752600"/>
            <a:ext cx="685800" cy="9144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  <p:sp>
        <p:nvSpPr>
          <p:cNvPr id="44045" name="Rectangle 5">
            <a:extLst>
              <a:ext uri="{FF2B5EF4-FFF2-40B4-BE49-F238E27FC236}">
                <a16:creationId xmlns:a16="http://schemas.microsoft.com/office/drawing/2014/main" id="{8DDFF0DE-2A14-4F34-8309-ECDE7D970D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2667000"/>
            <a:ext cx="685800" cy="9144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44046" name="Rectangle 5">
            <a:extLst>
              <a:ext uri="{FF2B5EF4-FFF2-40B4-BE49-F238E27FC236}">
                <a16:creationId xmlns:a16="http://schemas.microsoft.com/office/drawing/2014/main" id="{B8BA9E24-C069-49AA-A302-190B9EAFA8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2667000"/>
            <a:ext cx="685800" cy="9144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44047" name="Rectangle 5">
            <a:extLst>
              <a:ext uri="{FF2B5EF4-FFF2-40B4-BE49-F238E27FC236}">
                <a16:creationId xmlns:a16="http://schemas.microsoft.com/office/drawing/2014/main" id="{412B3BB2-D923-4C0D-9DFB-2A8D5F4A5C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2667000"/>
            <a:ext cx="685800" cy="9144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  <p:sp>
        <p:nvSpPr>
          <p:cNvPr id="44048" name="Rectangle 5">
            <a:extLst>
              <a:ext uri="{FF2B5EF4-FFF2-40B4-BE49-F238E27FC236}">
                <a16:creationId xmlns:a16="http://schemas.microsoft.com/office/drawing/2014/main" id="{D946ED56-8C24-4503-813C-81127A3F61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3581400"/>
            <a:ext cx="685800" cy="9144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44049" name="Rectangle 5">
            <a:extLst>
              <a:ext uri="{FF2B5EF4-FFF2-40B4-BE49-F238E27FC236}">
                <a16:creationId xmlns:a16="http://schemas.microsoft.com/office/drawing/2014/main" id="{C50B4143-386F-4DA6-AD65-3E211ECF0B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3581400"/>
            <a:ext cx="685800" cy="9144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44050" name="Rectangle 5">
            <a:extLst>
              <a:ext uri="{FF2B5EF4-FFF2-40B4-BE49-F238E27FC236}">
                <a16:creationId xmlns:a16="http://schemas.microsoft.com/office/drawing/2014/main" id="{DAEBF123-7E8D-4AF3-A86D-0C42B55055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581400"/>
            <a:ext cx="685800" cy="9144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  <p:sp>
        <p:nvSpPr>
          <p:cNvPr id="44051" name="Rectangle 5">
            <a:extLst>
              <a:ext uri="{FF2B5EF4-FFF2-40B4-BE49-F238E27FC236}">
                <a16:creationId xmlns:a16="http://schemas.microsoft.com/office/drawing/2014/main" id="{6C8CF27B-BA0A-42A1-91A9-71790D1B26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495800"/>
            <a:ext cx="685800" cy="9144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44052" name="Rectangle 5">
            <a:extLst>
              <a:ext uri="{FF2B5EF4-FFF2-40B4-BE49-F238E27FC236}">
                <a16:creationId xmlns:a16="http://schemas.microsoft.com/office/drawing/2014/main" id="{880CA8B7-08B4-4C0C-8BCA-878B88F3F3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495800"/>
            <a:ext cx="685800" cy="9144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44053" name="Rectangle 5">
            <a:extLst>
              <a:ext uri="{FF2B5EF4-FFF2-40B4-BE49-F238E27FC236}">
                <a16:creationId xmlns:a16="http://schemas.microsoft.com/office/drawing/2014/main" id="{366D8A41-64FF-410B-A8C0-3630BFCD71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4495800"/>
            <a:ext cx="685800" cy="9144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  <p:sp>
        <p:nvSpPr>
          <p:cNvPr id="44054" name="Text Box 26">
            <a:extLst>
              <a:ext uri="{FF2B5EF4-FFF2-40B4-BE49-F238E27FC236}">
                <a16:creationId xmlns:a16="http://schemas.microsoft.com/office/drawing/2014/main" id="{E2B674DC-AF21-4959-887B-B00161BAF8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1371600"/>
            <a:ext cx="35762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Break the job into smaller stages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>
            <a:extLst>
              <a:ext uri="{FF2B5EF4-FFF2-40B4-BE49-F238E27FC236}">
                <a16:creationId xmlns:a16="http://schemas.microsoft.com/office/drawing/2014/main" id="{0E8AF5D2-2125-48BA-BE9C-A20CECF62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D6B09DA-C311-4715-8B6E-860BAA83F5A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5123" name="Text Box 2">
            <a:extLst>
              <a:ext uri="{FF2B5EF4-FFF2-40B4-BE49-F238E27FC236}">
                <a16:creationId xmlns:a16="http://schemas.microsoft.com/office/drawing/2014/main" id="{95FD9A91-C79D-44B8-8A9A-76BE6E6C9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9955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Clocks and Latches</a:t>
            </a:r>
          </a:p>
        </p:txBody>
      </p:sp>
      <p:sp>
        <p:nvSpPr>
          <p:cNvPr id="5124" name="Line 3">
            <a:extLst>
              <a:ext uri="{FF2B5EF4-FFF2-40B4-BE49-F238E27FC236}">
                <a16:creationId xmlns:a16="http://schemas.microsoft.com/office/drawing/2014/main" id="{58741415-CE53-4C79-A16D-1F43AEFA964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01337D88-87CC-42A3-BCAC-1C01377A97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752600"/>
            <a:ext cx="19050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Stage 1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79EC6156-6A33-46FB-9AAB-82120DF36D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752600"/>
            <a:ext cx="19050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Stage 2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93600C0-8F55-4247-B338-F390B4D57CE9}"/>
              </a:ext>
            </a:extLst>
          </p:cNvPr>
          <p:cNvCxnSpPr/>
          <p:nvPr/>
        </p:nvCxnSpPr>
        <p:spPr>
          <a:xfrm>
            <a:off x="2590800" y="1981200"/>
            <a:ext cx="2209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4191765-E41B-4942-BFE0-0B31145EB429}"/>
              </a:ext>
            </a:extLst>
          </p:cNvPr>
          <p:cNvCxnSpPr/>
          <p:nvPr/>
        </p:nvCxnSpPr>
        <p:spPr>
          <a:xfrm>
            <a:off x="2590800" y="2438400"/>
            <a:ext cx="2209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>
            <a:extLst>
              <a:ext uri="{FF2B5EF4-FFF2-40B4-BE49-F238E27FC236}">
                <a16:creationId xmlns:a16="http://schemas.microsoft.com/office/drawing/2014/main" id="{9B945233-5FA8-4681-A654-F0232505B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5F7E8A1-14A2-4727-8AB5-51D9D989F12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7171" name="Text Box 2">
            <a:extLst>
              <a:ext uri="{FF2B5EF4-FFF2-40B4-BE49-F238E27FC236}">
                <a16:creationId xmlns:a16="http://schemas.microsoft.com/office/drawing/2014/main" id="{A9BD975D-D87C-4691-8840-1F5EFB357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9955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Clocks and Latches</a:t>
            </a:r>
          </a:p>
        </p:txBody>
      </p:sp>
      <p:sp>
        <p:nvSpPr>
          <p:cNvPr id="7172" name="Line 3">
            <a:extLst>
              <a:ext uri="{FF2B5EF4-FFF2-40B4-BE49-F238E27FC236}">
                <a16:creationId xmlns:a16="http://schemas.microsoft.com/office/drawing/2014/main" id="{FB120969-3D80-4BA2-BF5B-FF9A346D63E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1A43F1F9-196E-483D-8739-826AE0753D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752600"/>
            <a:ext cx="19050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Stage 1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71EE6230-D252-41EE-8569-4AA5687381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752600"/>
            <a:ext cx="19050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Stage 2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6D0D462-2F3B-4186-AC2A-FB9E477D6A5B}"/>
              </a:ext>
            </a:extLst>
          </p:cNvPr>
          <p:cNvCxnSpPr/>
          <p:nvPr/>
        </p:nvCxnSpPr>
        <p:spPr>
          <a:xfrm>
            <a:off x="2590800" y="1981200"/>
            <a:ext cx="2209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2FB7D2A-AE07-4317-BD49-8EB807A8A855}"/>
              </a:ext>
            </a:extLst>
          </p:cNvPr>
          <p:cNvCxnSpPr/>
          <p:nvPr/>
        </p:nvCxnSpPr>
        <p:spPr>
          <a:xfrm>
            <a:off x="2590800" y="2438400"/>
            <a:ext cx="2209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7" name="Rectangle 5">
            <a:extLst>
              <a:ext uri="{FF2B5EF4-FFF2-40B4-BE49-F238E27FC236}">
                <a16:creationId xmlns:a16="http://schemas.microsoft.com/office/drawing/2014/main" id="{DBE02A34-58CF-4A33-BFF5-6C2B2B7505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1752600"/>
            <a:ext cx="381000" cy="9144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8E9DF4E-568D-485E-BFFC-7ADD81F79C11}"/>
              </a:ext>
            </a:extLst>
          </p:cNvPr>
          <p:cNvCxnSpPr/>
          <p:nvPr/>
        </p:nvCxnSpPr>
        <p:spPr>
          <a:xfrm flipV="1">
            <a:off x="3733800" y="2667000"/>
            <a:ext cx="0" cy="304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9" name="Text Box 22">
            <a:extLst>
              <a:ext uri="{FF2B5EF4-FFF2-40B4-BE49-F238E27FC236}">
                <a16:creationId xmlns:a16="http://schemas.microsoft.com/office/drawing/2014/main" id="{907D9A8E-BA1E-46E7-948E-E8EAB13299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2895600"/>
            <a:ext cx="49725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Clk</a:t>
            </a:r>
          </a:p>
        </p:txBody>
      </p:sp>
      <p:sp>
        <p:nvSpPr>
          <p:cNvPr id="7180" name="Rectangle 5">
            <a:extLst>
              <a:ext uri="{FF2B5EF4-FFF2-40B4-BE49-F238E27FC236}">
                <a16:creationId xmlns:a16="http://schemas.microsoft.com/office/drawing/2014/main" id="{965856FA-89CB-42D5-A21F-0CE89BD204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1752600"/>
            <a:ext cx="381000" cy="9144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C74D00D-4377-46D7-B5B5-331EBA5BDD8A}"/>
              </a:ext>
            </a:extLst>
          </p:cNvPr>
          <p:cNvCxnSpPr/>
          <p:nvPr/>
        </p:nvCxnSpPr>
        <p:spPr>
          <a:xfrm>
            <a:off x="6705600" y="2438400"/>
            <a:ext cx="381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77E2BF5-0E5C-42AA-821E-166D881D424B}"/>
              </a:ext>
            </a:extLst>
          </p:cNvPr>
          <p:cNvCxnSpPr/>
          <p:nvPr/>
        </p:nvCxnSpPr>
        <p:spPr>
          <a:xfrm>
            <a:off x="6705600" y="1981200"/>
            <a:ext cx="381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>
            <a:extLst>
              <a:ext uri="{FF2B5EF4-FFF2-40B4-BE49-F238E27FC236}">
                <a16:creationId xmlns:a16="http://schemas.microsoft.com/office/drawing/2014/main" id="{7D5C586B-124B-4C23-BC55-F9841A5FC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80C4775-BD36-4145-A416-C3560E5A1F0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1AE9DE9F-D6DF-4575-8D7F-09026B653F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6148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 Equations</a:t>
            </a:r>
          </a:p>
        </p:txBody>
      </p:sp>
      <p:sp>
        <p:nvSpPr>
          <p:cNvPr id="9220" name="Line 3">
            <a:extLst>
              <a:ext uri="{FF2B5EF4-FFF2-40B4-BE49-F238E27FC236}">
                <a16:creationId xmlns:a16="http://schemas.microsoft.com/office/drawing/2014/main" id="{BB36271D-888C-4DCA-9478-26580F29B15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Text Box 4">
            <a:extLst>
              <a:ext uri="{FF2B5EF4-FFF2-40B4-BE49-F238E27FC236}">
                <a16:creationId xmlns:a16="http://schemas.microsoft.com/office/drawing/2014/main" id="{EF71DFC8-31D5-42C3-A516-763F558289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7223837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Unpipelined: time to execute one instruction = T + T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ovh</a:t>
            </a: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i="1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For an N-stage pipeline, time per stage = T/N + T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ovh</a:t>
            </a: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i="1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Total time per instruction = N (T/N + T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ovh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) = T + N</a:t>
            </a: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ovh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i="1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Clock cycle time = T/N + T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ovh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Clock speed = 1 / (T/N + T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ovh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Ideal speedup = (T + T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ovh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) / (T/N + T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ovh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Cycles to complete one instruction =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Average CPI (cycles per instr) = 1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>
            <a:extLst>
              <a:ext uri="{FF2B5EF4-FFF2-40B4-BE49-F238E27FC236}">
                <a16:creationId xmlns:a16="http://schemas.microsoft.com/office/drawing/2014/main" id="{1DFC5574-F49B-4405-B7B5-14BF0C457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6FCD805-C886-4981-BEC0-3B3E0E34A62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1267" name="Text Box 2">
            <a:extLst>
              <a:ext uri="{FF2B5EF4-FFF2-40B4-BE49-F238E27FC236}">
                <a16:creationId xmlns:a16="http://schemas.microsoft.com/office/drawing/2014/main" id="{86D5A6BA-ECBD-45AA-A14A-EF1578C66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1</a:t>
            </a:r>
          </a:p>
        </p:txBody>
      </p:sp>
      <p:sp>
        <p:nvSpPr>
          <p:cNvPr id="11268" name="Line 3">
            <a:extLst>
              <a:ext uri="{FF2B5EF4-FFF2-40B4-BE49-F238E27FC236}">
                <a16:creationId xmlns:a16="http://schemas.microsoft.com/office/drawing/2014/main" id="{C855856A-592A-4BE5-A99A-A56C688EF5A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Text Box 4">
            <a:extLst>
              <a:ext uri="{FF2B5EF4-FFF2-40B4-BE49-F238E27FC236}">
                <a16:creationId xmlns:a16="http://schemas.microsoft.com/office/drawing/2014/main" id="{0CCC0C8D-8BA8-4990-8857-80AB8FA920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7723333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 unpipelined processor takes 5 ns to work on one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instruction.  It then takes 0.2 ns to latch its results into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latches.  I was able to convert the circuits into 5 equal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sequential pipeline stages.  Answer the following, assuming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that there are no stalls in the pipeline.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are the cycle times in the two processors?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are the clock speeds?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are the IPCs?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long does it take to finish one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is the speedup from pipelining?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>
            <a:extLst>
              <a:ext uri="{FF2B5EF4-FFF2-40B4-BE49-F238E27FC236}">
                <a16:creationId xmlns:a16="http://schemas.microsoft.com/office/drawing/2014/main" id="{F8FBC3CE-D1D6-49F4-A90B-88F0A47DA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9D78BF-0968-4FAC-9ACE-5A60E4028D6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ED7B5ACE-55DC-4FDA-8953-24D6CFF3FF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1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BFEEC1CD-FC3C-463C-82F0-16EB4CA8682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Text Box 4">
            <a:extLst>
              <a:ext uri="{FF2B5EF4-FFF2-40B4-BE49-F238E27FC236}">
                <a16:creationId xmlns:a16="http://schemas.microsoft.com/office/drawing/2014/main" id="{35D310B4-B140-4B37-98B7-44E4872043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7723333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 unpipelined processor takes 5 ns to work on one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instruction.  It then takes 0.2 ns to latch its results into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latches.  I was able to convert the circuits into 5 equal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sequential pipeline stages.  Answer the following, assuming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that there are no stalls in the pipeline.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are the cycle times in the two processors?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5.2ns and 1.2ns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are the clock speeds?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192 MHz and 833 MHz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are the IPCs?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and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long does it take to finish one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?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5.2ns and 6ns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is the speedup from pipelining?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833/192 = 4.34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50971</TotalTime>
  <Words>865</Words>
  <Application>Microsoft Office PowerPoint</Application>
  <PresentationFormat>On-screen Show (4:3)</PresentationFormat>
  <Paragraphs>157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734</cp:revision>
  <dcterms:created xsi:type="dcterms:W3CDTF">2002-09-20T18:19:18Z</dcterms:created>
  <dcterms:modified xsi:type="dcterms:W3CDTF">2022-08-31T12:53:54Z</dcterms:modified>
</cp:coreProperties>
</file>