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363" r:id="rId5"/>
    <p:sldId id="465" r:id="rId6"/>
    <p:sldId id="451" r:id="rId7"/>
    <p:sldId id="457" r:id="rId8"/>
    <p:sldId id="458" r:id="rId9"/>
    <p:sldId id="452" r:id="rId10"/>
    <p:sldId id="459" r:id="rId11"/>
    <p:sldId id="460" r:id="rId12"/>
    <p:sldId id="453" r:id="rId13"/>
    <p:sldId id="461" r:id="rId14"/>
    <p:sldId id="462" r:id="rId15"/>
    <p:sldId id="454" r:id="rId16"/>
    <p:sldId id="455" r:id="rId17"/>
    <p:sldId id="456" r:id="rId18"/>
    <p:sldId id="396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031BA-0041-4C1A-80F4-C35492C442DF}" v="2" dt="2022-08-23T23:16:48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82E31DF0-F859-4081-B067-CA8B518A3A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75953F1B-90B5-4F1A-BD60-B4E9B638F61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E77919F-23BC-4706-803E-3D3749F45E9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73768445-A376-415A-98B4-3205CBF1E3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7E651587-D7AC-4B01-94C6-9A985DD217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CAB6041-A602-439F-892D-FE972EC733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C7C220-26F5-4A0A-BBF0-97D57373AD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FCEF2E5-6492-42B1-B59D-E27BCA358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6D5FC49-6FFA-4932-B83F-1B51694742F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58AD5EE-4048-4D75-BE1A-1BE9ED8EF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1D9C1A9-E0F5-442C-9962-CC8EAB2CB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56439A3-3011-45C8-B5E8-12E891D9C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805990-A204-4263-85C7-55929EB3FFB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CD07BE7-4384-4C40-ABDD-1A4CDE47F1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C4BC595-74E6-47FB-A70E-9B8DA7756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6F94632E-55F1-4874-A19B-9A2F8A9A28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4563FA-F612-438D-B6E9-FB471B6FF05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4E3F4E4-F446-4BC1-8072-E2580B2E79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7CA8C33-EB85-42D1-A11E-97C918628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CDBD35-495D-44A8-9B9F-F07E383EF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9296C4-44FA-4FEF-985B-4DCB75A3066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1EE48B1-4AD6-4585-859C-D4DC886A58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A6591BB-85D2-44E7-B7B3-26F5D83B5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900CAF-2E52-4913-9DCC-B0595826C4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B2C1470-47E0-46D6-8881-29209B732C4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A88CEBA-AB8C-431C-AD4D-82C0A30AC1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063B6CF-58E2-452D-96CC-9B7F934A4D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2A634E01-A3E7-4CBB-866C-D76DA47C8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1DBC8D5-F177-47A5-8788-D3059FD16FE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D53D165-642E-41B0-8EB4-850882E50A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120E4FF-84A2-40D8-AAB5-F05B75026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C5CC6EE5-ED9C-42E9-AE87-1393BEAF0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910E468-D95B-4784-93DF-B2CB5D0E5A3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744EDC0-7901-4828-98FD-7F9FCB647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EA6254F-3CEF-4237-923C-06D23D887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89A82F4-B139-4A62-91EF-4DFB240D5B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13E11AB-CE29-4D66-9E2A-DC1D310ABCD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0DF2373-7E3F-4A18-B946-392DAAE0D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6B97268-8FBB-475A-A8C9-945BA5156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FE5ABF3-6B0A-43C1-B144-2333836FBE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9A2653-1860-4D07-AB3C-D6298D26C61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E207AF8-46B4-43C2-8FF0-E7374CD474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178287D-830F-4FED-9F59-98DE89ADD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370633B-3CBE-4F21-A87A-3730BB72C2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F527CC7-3211-4DA6-BDEF-C2D97ED6F11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2FB26F8-4476-498F-8095-8FA2DACC80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E2AA659-7FDF-47B3-BF28-ADCE72E2E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FD105B0-BA75-41FC-872D-25D20E206D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95A8C5-81CC-4C71-878F-6E7E682A2DD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F22A193-BF82-4CBD-8338-079585AB9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7427F72-D46F-4895-B0A0-674A0B85E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4B35FE25-54EB-4CAE-AB5C-447931618D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AFCC07-5368-4E85-AAF5-C57355F6B64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FE80181-6829-4B50-8671-1F8F75062E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BCF50BC3-A620-4525-9B14-679A8DA01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1AD326D-C29E-40C1-A2A6-0239D4F39B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BE08F6D-9E99-4AC8-907B-D3B1F3B0F1B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D0A2A2B-9482-4875-B2ED-CFD1DFF9D6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EE1893E-16CE-45FB-AA28-9532613D4B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7F970FE-442F-4B1B-B8F5-A79029B278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36E2EC5-03B9-4563-9A69-D53C5BDE396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17D80D0-EF19-4682-88FA-76FD73EE1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8BBF585F-7940-48C7-8B2F-7FBD0CDC8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E29193E-EE3B-4188-8DE4-634165227E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40390E-E80A-4DDB-B844-E0632B03801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0A0ACE5-4B0C-4CA8-8D9B-1B648F034B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137993A-0CD0-4683-9A13-C454926AB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0EFF1D-823E-4A9D-8761-CE106E852D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3C952D-2D92-4B8E-85FC-4A8E5C9D0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5BCFFF-2DC0-425F-971D-0A538EA988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48D30-68AE-4C19-BF3D-9E5E8745CC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27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9CDA72-8EB6-491A-84E1-BD122D8055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261675-F668-4A49-9A39-4D94C73C76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43AA6F-69E7-4727-8669-D5B3420708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BECF6-C2F7-4DC9-8FEA-8D8166BD3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25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47FF79-DD92-4E97-936D-64600DEFD0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777D00-938C-4215-920A-26912EAF74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DCA00E-3794-44F9-B0BA-44D34D05F9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BCB1C-796E-4FF8-B109-37D0E98E2A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54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B32B00-F08C-4EAF-A5E3-8453168E40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CBA89A-DE33-4801-9FBD-C195F920BA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AFAED1-8BD3-484B-ACD2-94BF4A755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C7A1E-D8B2-445E-8E96-1C5F067CBE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559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65540E-18EF-4B59-802D-7D48F01182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EC8FC5-E022-4B2F-A531-53E16B4B3C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6B23DB-0626-4A94-A97C-44F115EBE2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AACD89-8F85-4E14-A72E-E1E2C1FEC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24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C2ACC3-898B-4CDD-891C-531BB9C02F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224DC5-4453-43D0-B92C-F891072CF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7FED9B-EF1F-4A40-978C-2B48D48BC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3ECF2A-7B9D-4A0F-9C5A-F939B9C91D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01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D55C53-579D-427D-BDE0-E16ABEAA0C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0DE52D8-F885-49B9-AA65-39AA78E05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BDF5465-9A65-4905-9565-F7D8599B0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7369D-9279-4CA0-9D45-3DF4DFAC3B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80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7E966FE-9159-442F-AED4-346A2E9DC2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5E0595-34BE-4740-A2D2-AF6138E450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83C7367-23DD-4E21-B1B8-7CEE40215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95417-4527-43A7-848E-BC3807C78A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3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73C2265-4F5F-48B9-8B9E-F5F5D1642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072C179-B1A3-4E65-992E-7CAB135DA9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2796435-0A5B-4791-AD76-A88A4EB721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AACCC-61AB-423F-8D3F-9BD5CE4C32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89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09A34A-7199-4314-A9EC-1A551318EF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E926DB-93CD-47EE-8171-309BFE26F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319D5C-C093-4FC9-B5A7-B1223E5B1D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8C639-3EE2-4C79-9A40-C77F788ADE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02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A9FAAD-3CAC-440E-A269-E331AF6EC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94B174-F621-4A4E-83FC-D5BDC1405E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A27233-7A62-4203-98D6-8C3E47045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5F02A-8F02-47CB-8488-1F62D2D0D3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9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88ECA-A969-450A-B961-89FAE5683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E497F4-A9A0-4B8C-91E6-E3BF1BF79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ABF505F-A18D-48D6-AD73-6FB038BAB2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A15A36-8779-43AF-BC17-464E29F673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3AE7A4A-97D5-41FE-97AA-4731DA01D7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712C6860-92D7-4542-AF87-D93FF19807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>
            <a:extLst>
              <a:ext uri="{FF2B5EF4-FFF2-40B4-BE49-F238E27FC236}">
                <a16:creationId xmlns:a16="http://schemas.microsoft.com/office/drawing/2014/main" id="{D09B5E88-EA65-4112-8ECB-A111B21C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7FD7E6-644D-4981-B128-C18F3FC9119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A2DECE80-650B-4B83-9522-CC8DA3AC3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5818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2: Metrics to Evaluate Systems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BB5A21A6-F341-47A8-946A-83A68B4B80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1725DBA5-BDBB-43CC-B869-268F30B45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74800"/>
            <a:ext cx="809644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Metrics: power, energy, reliability, cost, performance,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summarizing performance with AM, GM, HM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176ECE9F-5212-4C52-8F9F-2CC9D4C40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153" y="3276600"/>
            <a:ext cx="8477447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email: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rajeev@cs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office hour details on class webpage</a:t>
            </a:r>
          </a:p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HW1 posted later today, due Wed Aug 31</a:t>
            </a:r>
            <a:r>
              <a:rPr lang="en-US" altLang="en-US" sz="24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(note auto extension)</a:t>
            </a:r>
            <a:endParaRPr lang="en-US" altLang="en-US" sz="2000" baseline="30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break</a:t>
            </a:r>
          </a:p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 resources (notes)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D26DC2D7-2A07-429F-8BAE-F357A70F0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680BA4-F136-4F64-80D3-15A57234229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EA0EA8B4-00C7-42A2-A851-AA35B16ED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0437E679-CA6E-45F0-BBF8-911E2E797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0EDEFE50-FE81-4CE8-8C19-14ADA6418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55405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Processor-A at 3 GHz consumes 80 W of dynamic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20 W of static power.  It completes a program in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seconds.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energy consumption if I scale frequency down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20%?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energy consumption if I scale frequency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voltage down by 20%?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45EA02B2-AF79-4B99-9EF0-B8E793CD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BE11FD-ADB1-40D0-A050-A8F39553123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1C009009-37C5-4556-836D-CB646166F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4D7182C4-5964-4F49-A96E-0C41DF828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1D4C2727-FF1A-4F04-AD38-EF6639104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554056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Processor-A at 3 GHz consumes 80 W of dynamic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20 W of static power.  It completes a program in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seconds.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energy consumption if I scale frequency down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20%?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dynamic power = 64W; New static power = 20W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New execution time = 25 secs (</a:t>
            </a:r>
            <a:r>
              <a:rPr lang="en-US" altLang="en-US" sz="2400" u="sng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assuming CPU-bound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Energy = 84 W x 25 secs = 2100 Joules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energy consumption if I scale frequency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voltage down by 20%?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dynamic power = 41W; New static power = 16W;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New exec time = 25 secs; Energy = 1425 Joules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944C77C3-491E-4BCD-B176-98DE0CEA0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DB709C-9CF8-4C8E-809E-26E2D80F4B0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E9DF631-0448-4362-A82B-222AC9291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332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Technology Trends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396749D6-3800-4843-AEAA-BF9203CDC0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5766A67F-32ED-4E83-887A-A3E60A864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3151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DRAM density increases by 40-60% per year, latency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reduced by 33% in 10 years (the memory wall!),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improves twice as fast as latency decreases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Disk density improves by 100% every year, latency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improvement similar to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Emergence of NVRAM technologies that can provide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bridge between DRAM and hard disk drives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Also, growing concerns over reliability (since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are smaller, operating at low voltages, and there are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many of them)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A54CBB78-31A6-49B6-AF98-19AC7AD25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1EB10F-EC6C-4A85-AFB1-B3409550768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531EC98-24F2-4715-97CD-D0DC6C75C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9341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Defining Reliability and Availability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674662C4-5322-40FC-B444-41FD2FEF4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A69329B8-D7F0-4894-BAF0-DC34CBEF4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897739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system toggles between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Service accomplishment: service matches specifications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Service interruption: services deviates from specs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toggle is caused by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failures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restorations 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Reliability measures continuous service accomplishment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is usually expressed as mean time to failure (MTTF)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Availability measures fraction of time that service matches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specifications, expressed as  MTTF / (MTTF + MTTR)</a:t>
            </a:r>
            <a:endParaRPr lang="en-US" alt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>
            <a:extLst>
              <a:ext uri="{FF2B5EF4-FFF2-40B4-BE49-F238E27FC236}">
                <a16:creationId xmlns:a16="http://schemas.microsoft.com/office/drawing/2014/main" id="{7DC5A43F-CF2C-49A7-AF4C-255CCC05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D0F46-EAD6-40E5-8C14-5240EB55E00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3E56D293-C610-4E6D-AC91-ECDAAC345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914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6D33E774-507A-467F-8F7F-46DF6FF297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B13C4293-48EA-40B9-B406-E2DC95999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5486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Cost is determined by many factors: volume, yield,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manufacturing maturity, processing steps,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One important determinant: area of the chip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Small area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more chips per wafer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Small area  one defect leads us to discard a small-area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 chip, i.e., yield goes up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Roughly speaking, half the area  one-third the cost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>
            <a:extLst>
              <a:ext uri="{FF2B5EF4-FFF2-40B4-BE49-F238E27FC236}">
                <a16:creationId xmlns:a16="http://schemas.microsoft.com/office/drawing/2014/main" id="{1669B16A-9EF5-499E-A90E-882897102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6752AE-0E59-4B2C-9CA5-121BC7F70EE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18B93A54-2DA5-4684-9367-09ACCDE8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E153EC-0AC4-40AD-B57E-9D069F7AD51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AB1AE8FD-37ED-479C-A7F3-6E7D18208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064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Are We Headed?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F3229D7E-10B1-40AB-B0BC-01B796B1BF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2EF3F398-B10E-4645-A711-904F2D748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786" y="1325782"/>
            <a:ext cx="831381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Modern trends: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speed improvements are slowing (power constraints)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Difficult to further optimize a single core for performance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Multi-cores: each new processor generation will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accommodate more cores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Need better programming models and efficient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execution for multi-threaded applications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Reduced data movement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Need better memory hierarchies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Need greater energy efficiency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Dark silicon, accelerators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Emergence of new workloads: ML, graphs, genomics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Emergence of new metrics: security, reliability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350027B9-9F8C-4F55-9585-6E5EDB21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5268C1-BEB2-4A8D-8E91-7DDAC8542DB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DCC369A7-63F1-48B6-87B7-C0F6A766B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13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Consumption Trends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7828EAD9-08FF-4E6D-AC05-D888AF5E4C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9F3488FD-14B1-4C9B-93E7-039200D61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58925"/>
            <a:ext cx="832311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Dyn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power 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activity x capacitance x voltage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Capacitance per transistor and voltage are decreasing, but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of transistors is increasing at a faster rate, and Dennard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scaling has ended; hence clock frequency must be kept steady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Leakage power is also rising; is a function of transistor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count, leakage current, and supply voltage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Power consumption is already between 100-150W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high-performance processors today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 = power x time =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dynpower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lkgpower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time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46910ABA-7902-435D-A986-6F1AB7619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B9120A-4724-47C3-82B9-C9160BFE02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BEC6C611-0594-4A7D-8D87-A05CDCB14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FA0CCE01-F36C-4A2D-AB5D-4B846359EC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1DFCD7FD-C4C0-421B-ABFB-39A842C1D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58925"/>
            <a:ext cx="73431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a processor running at 100% utilization at 100 W,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20% of the power is attributed to leakage.  What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total power dissipation when the processor is running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50% utilization?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42E09A2B-9C60-497E-8F77-50DC6B419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205E4C-FDB0-4D35-943C-BC71E88A5E9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2A9F3298-6C38-4819-B76C-DB2356B63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CE4EB453-D1B6-44E4-88D5-7D0BC2364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4229E3B5-68A7-4520-84A8-CFC11CBB9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58925"/>
            <a:ext cx="73431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a processor running at 100% utilization at 100 W,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20% of the power is attributed to leakage.  What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total power dissipation when the processor is running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50% utilization?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power = dynamic power + leakage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= 80W x 50%  + 20W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= 60W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3E3F3F2-F3E8-4C92-B276-10F3973B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886720"/>
            <a:ext cx="7483908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Solve for 0% utilization; the system consumes 20W.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the basis for “server consolidation” in datacenters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(move processes so you have a few highly utilized servers).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4AA3507-BDBF-450C-AA95-1D2AC00BF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3765C1-E915-4FCC-8A02-70807B77415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D0C2B04D-A5BA-4E08-B2A7-9843A73B8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41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Vs. Energy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A6A39C03-084A-4DE5-9CA1-AF28BB76B3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7CAB085F-0FB1-40E0-9517-DCFB43AC8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58925"/>
            <a:ext cx="763747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 tells us the true “cost” of performing a fixed task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Power (energy/time) poses constraints; can only work fast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enough to max out the power delivery or cooling solution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processor A consumes 1.2x the power of processor B,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but finishes the task in 30% less time, its relative energy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1.2 X 0.7 = 0.84;  Proc-A is better, assuming that 1.2x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power can be supported by the system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682B952F-8A9D-4DCC-BCB2-65E03EE9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86A67E-FBD7-47A1-97E9-1367A9B6089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E9059BA3-B34A-4232-88D6-FBF6B8066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13FDC440-1FFC-490B-9945-4D64C3D38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F1458D23-CB91-474B-83FA-FB8A0E8D4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81348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processor A consumes 1.4x the power of processor B,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but finishes the task in 20% less time, which 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would you pick: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(a)  if you were constrained by power delivery constraints?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(b)  if you were trying to minimize energy per operation?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(c)  if you were trying to minimize response times?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89BB011B-423D-4441-ADC2-19CC5B8B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1A9F9C-6224-48E6-8273-32EB76E2DB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E2897FD6-DBA1-40FD-AE5E-6DD15AAFD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BFFD7070-F230-405F-AA74-4DB71742E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E34E00AF-7072-4CB7-A7EA-ACB003251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81348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processor A consumes 1.4x the power of processor B,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but finishes the task in 20% less time, which 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would you pick: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(a)  if you were constrained by power delivery constraints?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Proc-B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(b)  if you were trying to minimize energy per operation?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Proc-A is 1.4x0.8 = 1.12 times the energy of Proc-B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(c)  if you were trying to minimize response times?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Proc-A is faster, but we could scale up the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(and power) of Proc-B and match Proc-A’s response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time (while still doing better in terms of power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energy) (only if the circuits can handle the faster clock)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C5C3F8E1-0B6E-4F10-976B-0ADCB501A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93F899-B202-4DC7-846F-1D2F38FDCAD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16CC6DEF-4EF0-4FBB-82EC-843268356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51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Reducing Power and Energy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ADF0F44B-190A-4F50-AFF0-3B19E21D12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444195D5-EA92-4B7F-B441-DAB8183C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58925"/>
            <a:ext cx="7702814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Can gate off transistors that are inactive (reduces leakage)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Design for typical case and throttle down when activity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exceeds a threshold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DFS: Dynamic frequency scaling  -- only reduces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dynamic power, but hurts energy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DVFS: Dynamic voltage and frequency scaling – can reduce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voltage and frequency by (say) 10%;  can slow a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(say) 8%, but reduce dynamic power by 27%, reduce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total power by (say) 23%, reduce total energy by 17%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(Note: voltage drop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slow transistor 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freq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drop)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1" ma:contentTypeDescription="Create a new document." ma:contentTypeScope="" ma:versionID="494297c5bf66750db76aebdf95673b8a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d97205ca45a4d5528572e5d6684150d5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E546B5-12C9-442B-B8D5-5CB1E5854796}">
  <ds:schemaRefs>
    <ds:schemaRef ds:uri="http://purl.org/dc/elements/1.1/"/>
    <ds:schemaRef ds:uri="http://schemas.microsoft.com/office/2006/metadata/properties"/>
    <ds:schemaRef ds:uri="63cf9198-fc12-416c-a16e-db6e942c09b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EFE887-3966-4B84-8991-DC12888A8D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D3D61C-99F5-4D18-8321-BA85D9B5BB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42166</TotalTime>
  <Words>1265</Words>
  <Application>Microsoft Office PowerPoint</Application>
  <PresentationFormat>On-screen Show (4:3)</PresentationFormat>
  <Paragraphs>189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393</cp:revision>
  <dcterms:created xsi:type="dcterms:W3CDTF">2002-09-20T18:19:18Z</dcterms:created>
  <dcterms:modified xsi:type="dcterms:W3CDTF">2022-08-24T04:01:07Z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