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ink/ink14.xml" ContentType="application/inkml+xml"/>
  <Override PartName="/ppt/ink/ink1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476" r:id="rId2"/>
    <p:sldId id="778" r:id="rId3"/>
    <p:sldId id="477" r:id="rId4"/>
    <p:sldId id="478" r:id="rId5"/>
    <p:sldId id="479" r:id="rId6"/>
    <p:sldId id="480" r:id="rId7"/>
    <p:sldId id="481" r:id="rId8"/>
    <p:sldId id="482" r:id="rId9"/>
    <p:sldId id="483" r:id="rId10"/>
    <p:sldId id="484" r:id="rId11"/>
    <p:sldId id="485" r:id="rId12"/>
    <p:sldId id="486" r:id="rId13"/>
    <p:sldId id="487" r:id="rId14"/>
    <p:sldId id="256" r:id="rId15"/>
    <p:sldId id="749" r:id="rId16"/>
    <p:sldId id="772" r:id="rId17"/>
    <p:sldId id="770" r:id="rId18"/>
    <p:sldId id="750" r:id="rId19"/>
    <p:sldId id="557" r:id="rId20"/>
    <p:sldId id="746" r:id="rId21"/>
    <p:sldId id="755" r:id="rId22"/>
    <p:sldId id="747" r:id="rId23"/>
    <p:sldId id="748" r:id="rId24"/>
    <p:sldId id="752" r:id="rId25"/>
    <p:sldId id="771" r:id="rId26"/>
    <p:sldId id="751" r:id="rId27"/>
    <p:sldId id="761" r:id="rId28"/>
    <p:sldId id="620" r:id="rId29"/>
    <p:sldId id="633" r:id="rId30"/>
    <p:sldId id="645" r:id="rId31"/>
    <p:sldId id="756" r:id="rId32"/>
    <p:sldId id="664" r:id="rId33"/>
    <p:sldId id="665" r:id="rId34"/>
    <p:sldId id="677" r:id="rId35"/>
    <p:sldId id="678" r:id="rId36"/>
    <p:sldId id="676" r:id="rId37"/>
    <p:sldId id="682" r:id="rId38"/>
    <p:sldId id="769" r:id="rId39"/>
    <p:sldId id="754" r:id="rId40"/>
    <p:sldId id="759" r:id="rId41"/>
    <p:sldId id="774" r:id="rId42"/>
    <p:sldId id="723" r:id="rId43"/>
    <p:sldId id="753" r:id="rId44"/>
    <p:sldId id="776" r:id="rId45"/>
    <p:sldId id="777" r:id="rId46"/>
    <p:sldId id="758" r:id="rId47"/>
    <p:sldId id="278" r:id="rId48"/>
    <p:sldId id="279" r:id="rId49"/>
    <p:sldId id="280" r:id="rId50"/>
    <p:sldId id="281" r:id="rId51"/>
    <p:sldId id="282" r:id="rId52"/>
    <p:sldId id="293" r:id="rId53"/>
    <p:sldId id="294" r:id="rId54"/>
    <p:sldId id="471" r:id="rId55"/>
    <p:sldId id="266" r:id="rId56"/>
    <p:sldId id="283" r:id="rId57"/>
    <p:sldId id="284" r:id="rId58"/>
    <p:sldId id="285" r:id="rId59"/>
    <p:sldId id="472" r:id="rId60"/>
    <p:sldId id="473" r:id="rId61"/>
    <p:sldId id="475"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74" d="100"/>
          <a:sy n="74" d="100"/>
        </p:scale>
        <p:origin x="3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ink/ink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358313-B910-41E8-8904-0397184C5E2A}" type="datetimeFigureOut">
              <a:rPr lang="en-US" smtClean="0"/>
              <a:t>4/21/2025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39F6EA-7A55-45C3-AE11-58FF20F80A9E}" type="slidenum">
              <a:rPr lang="en-US" smtClean="0"/>
              <a:t>‹#›</a:t>
            </a:fld>
            <a:endParaRPr lang="en-US"/>
          </a:p>
        </p:txBody>
      </p:sp>
    </p:spTree>
    <p:extLst>
      <p:ext uri="{BB962C8B-B14F-4D97-AF65-F5344CB8AC3E}">
        <p14:creationId xmlns:p14="http://schemas.microsoft.com/office/powerpoint/2010/main" val="31346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15</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24</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25</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26</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27</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6A2714-71AB-48F1-B3EA-8B703AC33AA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BF4AA86-7C31-4FAC-B6CD-632A8E6984EC}" type="slidenum">
              <a:rPr lang="en-US" altLang="en-US" sz="1200" smtClean="0"/>
              <a:pPr/>
              <a:t>28</a:t>
            </a:fld>
            <a:endParaRPr lang="en-US" altLang="en-US" sz="1200"/>
          </a:p>
        </p:txBody>
      </p:sp>
      <p:sp>
        <p:nvSpPr>
          <p:cNvPr id="29699" name="Rectangle 2">
            <a:extLst>
              <a:ext uri="{FF2B5EF4-FFF2-40B4-BE49-F238E27FC236}">
                <a16:creationId xmlns:a16="http://schemas.microsoft.com/office/drawing/2014/main" id="{1F02C229-FC84-47AF-8D99-901AA6A6A64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D7E5932-9540-4889-A3F2-C4A75CA523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51EB38-0DB8-47AC-877F-0325648E483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3098F4B-29A8-4557-8041-104DBE1EA6CC}" type="slidenum">
              <a:rPr lang="en-US" altLang="en-US" sz="1200" smtClean="0"/>
              <a:pPr/>
              <a:t>29</a:t>
            </a:fld>
            <a:endParaRPr lang="en-US" altLang="en-US" sz="1200"/>
          </a:p>
        </p:txBody>
      </p:sp>
      <p:sp>
        <p:nvSpPr>
          <p:cNvPr id="41987" name="Rectangle 2">
            <a:extLst>
              <a:ext uri="{FF2B5EF4-FFF2-40B4-BE49-F238E27FC236}">
                <a16:creationId xmlns:a16="http://schemas.microsoft.com/office/drawing/2014/main" id="{1FE313E4-8FCF-4C17-B61E-D71388D4E1D1}"/>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C0BC1B6-ED56-46D6-9532-37AD3753E5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D60ACC54-82CD-47CB-B99A-437177FE3A0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A8C0CF-5282-447E-AB52-528ABCB19F45}" type="slidenum">
              <a:rPr lang="en-US" altLang="en-US" sz="1200" smtClean="0"/>
              <a:pPr/>
              <a:t>30</a:t>
            </a:fld>
            <a:endParaRPr lang="en-US" altLang="en-US" sz="1200"/>
          </a:p>
        </p:txBody>
      </p:sp>
      <p:sp>
        <p:nvSpPr>
          <p:cNvPr id="44035" name="Rectangle 2">
            <a:extLst>
              <a:ext uri="{FF2B5EF4-FFF2-40B4-BE49-F238E27FC236}">
                <a16:creationId xmlns:a16="http://schemas.microsoft.com/office/drawing/2014/main" id="{9E2596CD-063D-4058-9803-A8EC2A7789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0188A66-2573-4F59-ACBD-81F14BDDEB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31</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32</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CD6A061-85D2-46C4-B7DE-E9E7600342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773CE6B-F247-481F-BE00-E76C06265A7C}" type="slidenum">
              <a:rPr lang="en-US" altLang="en-US" sz="1200" smtClean="0"/>
              <a:pPr/>
              <a:t>33</a:t>
            </a:fld>
            <a:endParaRPr lang="en-US" altLang="en-US" sz="1200"/>
          </a:p>
        </p:txBody>
      </p:sp>
      <p:sp>
        <p:nvSpPr>
          <p:cNvPr id="31747" name="Rectangle 2">
            <a:extLst>
              <a:ext uri="{FF2B5EF4-FFF2-40B4-BE49-F238E27FC236}">
                <a16:creationId xmlns:a16="http://schemas.microsoft.com/office/drawing/2014/main" id="{AA7DCE66-5196-48B3-9F73-C90CCF145B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7FD1EC7-2BD7-4C8F-97DB-0656BAE91D6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16</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34</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5035311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35</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19396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609319B-1DB7-445B-8650-9F6A0ED4A2F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4612C07-855E-4BBC-B4E6-0730484692C1}" type="slidenum">
              <a:rPr lang="en-US" altLang="en-US" sz="1200" smtClean="0"/>
              <a:pPr/>
              <a:t>36</a:t>
            </a:fld>
            <a:endParaRPr lang="en-US" altLang="en-US" sz="1200"/>
          </a:p>
        </p:txBody>
      </p:sp>
      <p:sp>
        <p:nvSpPr>
          <p:cNvPr id="27651" name="Rectangle 2">
            <a:extLst>
              <a:ext uri="{FF2B5EF4-FFF2-40B4-BE49-F238E27FC236}">
                <a16:creationId xmlns:a16="http://schemas.microsoft.com/office/drawing/2014/main" id="{ABC47636-E361-4428-8D19-D15BFB27ED0C}"/>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1AD97F-EC53-4D83-BEB8-3401ABEB509A}"/>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33496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7452E73-3DAE-450B-A367-69DE2D93278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F48673A-93C8-40A3-89CC-21CA5F8D11B3}" type="slidenum">
              <a:rPr lang="en-US" altLang="en-US" sz="1200" smtClean="0"/>
              <a:pPr/>
              <a:t>37</a:t>
            </a:fld>
            <a:endParaRPr lang="en-US" altLang="en-US" sz="1200"/>
          </a:p>
        </p:txBody>
      </p:sp>
      <p:sp>
        <p:nvSpPr>
          <p:cNvPr id="17411" name="Rectangle 2">
            <a:extLst>
              <a:ext uri="{FF2B5EF4-FFF2-40B4-BE49-F238E27FC236}">
                <a16:creationId xmlns:a16="http://schemas.microsoft.com/office/drawing/2014/main" id="{F8F9226A-BE4C-49D0-9680-1C4E1BD79CE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C044101-A25E-4287-9F5A-2646445A4DA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38</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39</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4BD5863-D5FC-4CEB-A531-3F1FCBD6692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8CC2F55-1CFF-4D89-848F-72596C3B7AE3}" type="slidenum">
              <a:rPr lang="en-US" altLang="en-US" sz="1200"/>
              <a:pPr/>
              <a:t>40</a:t>
            </a:fld>
            <a:endParaRPr lang="en-US" altLang="en-US" sz="1200"/>
          </a:p>
        </p:txBody>
      </p:sp>
      <p:sp>
        <p:nvSpPr>
          <p:cNvPr id="27651" name="Rectangle 2">
            <a:extLst>
              <a:ext uri="{FF2B5EF4-FFF2-40B4-BE49-F238E27FC236}">
                <a16:creationId xmlns:a16="http://schemas.microsoft.com/office/drawing/2014/main" id="{2088DD68-C8A5-4230-BE3F-60A3B54D472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9D0CBC79-B69F-4B08-9D05-B403CB3B1F06}"/>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694171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41</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35773A-08F5-4B73-9EC2-8AB081D76AD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A341A54-084F-4325-8CB0-5782CF455416}" type="slidenum">
              <a:rPr lang="en-US" altLang="en-US" sz="1200"/>
              <a:pPr/>
              <a:t>42</a:t>
            </a:fld>
            <a:endParaRPr lang="en-US" altLang="en-US" sz="1200"/>
          </a:p>
        </p:txBody>
      </p:sp>
      <p:sp>
        <p:nvSpPr>
          <p:cNvPr id="13315" name="Rectangle 2">
            <a:extLst>
              <a:ext uri="{FF2B5EF4-FFF2-40B4-BE49-F238E27FC236}">
                <a16:creationId xmlns:a16="http://schemas.microsoft.com/office/drawing/2014/main" id="{E06D648F-FB8C-46EE-9C41-013A92DDA227}"/>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3BD9442-CC33-4BF7-8F0E-EBB8F5B1FD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AABF1BF-C6A0-403B-869E-8DBE703B35E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84180CF-D2B1-4947-98D2-452D79E0AE1D}" type="slidenum">
              <a:rPr lang="en-US" altLang="en-US" sz="1200"/>
              <a:pPr/>
              <a:t>43</a:t>
            </a:fld>
            <a:endParaRPr lang="en-US" altLang="en-US" sz="1200"/>
          </a:p>
        </p:txBody>
      </p:sp>
      <p:sp>
        <p:nvSpPr>
          <p:cNvPr id="7171" name="Rectangle 2">
            <a:extLst>
              <a:ext uri="{FF2B5EF4-FFF2-40B4-BE49-F238E27FC236}">
                <a16:creationId xmlns:a16="http://schemas.microsoft.com/office/drawing/2014/main" id="{E02A254C-9CF1-4884-9788-AEFA3467286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6F9AD74-A670-4F92-99DE-F7F5997F1CE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17</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7931D51-5C86-45BD-87DC-C402F55C8CD0}"/>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C6987CF-F8C5-44E3-81AC-FA73960855C9}" type="slidenum">
              <a:rPr lang="en-US" altLang="en-US" sz="1200"/>
              <a:pPr/>
              <a:t>44</a:t>
            </a:fld>
            <a:endParaRPr lang="en-US" altLang="en-US" sz="1200"/>
          </a:p>
        </p:txBody>
      </p:sp>
      <p:sp>
        <p:nvSpPr>
          <p:cNvPr id="9219" name="Rectangle 2">
            <a:extLst>
              <a:ext uri="{FF2B5EF4-FFF2-40B4-BE49-F238E27FC236}">
                <a16:creationId xmlns:a16="http://schemas.microsoft.com/office/drawing/2014/main" id="{7339B4E5-4FDD-4445-82A4-6EF9AB2956B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F8566DD1-10A4-4324-B13C-1A2D9F8263B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45</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E109DE6-D8C0-45CC-A815-06D0E6E29F5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E065C9E-6089-4260-B072-A2753D008A28}" type="slidenum">
              <a:rPr lang="en-US" altLang="en-US" sz="1200"/>
              <a:pPr/>
              <a:t>46</a:t>
            </a:fld>
            <a:endParaRPr lang="en-US" altLang="en-US" sz="1200"/>
          </a:p>
        </p:txBody>
      </p:sp>
      <p:sp>
        <p:nvSpPr>
          <p:cNvPr id="11267" name="Rectangle 2">
            <a:extLst>
              <a:ext uri="{FF2B5EF4-FFF2-40B4-BE49-F238E27FC236}">
                <a16:creationId xmlns:a16="http://schemas.microsoft.com/office/drawing/2014/main" id="{09859482-BAF9-4F5C-9B55-EB9FBF14FC5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18749F2-0519-4273-837C-88998769DF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D5F6C0E-267E-4AD3-AC59-73231F782F5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C6A92F4-B857-4FCC-BE8F-14DED440C09E}" type="slidenum">
              <a:rPr lang="en-US" altLang="en-US" sz="1200"/>
              <a:pPr/>
              <a:t>54</a:t>
            </a:fld>
            <a:endParaRPr lang="en-US" altLang="en-US" sz="1200"/>
          </a:p>
        </p:txBody>
      </p:sp>
      <p:sp>
        <p:nvSpPr>
          <p:cNvPr id="34819" name="Rectangle 2">
            <a:extLst>
              <a:ext uri="{FF2B5EF4-FFF2-40B4-BE49-F238E27FC236}">
                <a16:creationId xmlns:a16="http://schemas.microsoft.com/office/drawing/2014/main" id="{4FE17622-389A-4202-BA7C-F87DDDB51653}"/>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6950464-E35C-4315-9DD6-33936EFDA21F}"/>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9287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18</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52AD6977-5F1C-4896-B428-ECC84E4513C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441F2A7-6829-4FEC-A536-D2B5FD3AB296}" type="slidenum">
              <a:rPr lang="en-US" altLang="en-US" sz="1200" smtClean="0"/>
              <a:pPr/>
              <a:t>19</a:t>
            </a:fld>
            <a:endParaRPr lang="en-US" altLang="en-US" sz="1200"/>
          </a:p>
        </p:txBody>
      </p:sp>
      <p:sp>
        <p:nvSpPr>
          <p:cNvPr id="21507" name="Rectangle 2">
            <a:extLst>
              <a:ext uri="{FF2B5EF4-FFF2-40B4-BE49-F238E27FC236}">
                <a16:creationId xmlns:a16="http://schemas.microsoft.com/office/drawing/2014/main" id="{16584915-E529-4110-9760-ED3638CF577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19B1450-3066-43C0-98C6-D8E67743C05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20</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21</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22</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23</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D520-4284-47D9-B3D7-64F0E310EB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16540C-449D-4135-8992-CC2CDF6B84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2914B8-3C5D-46EE-8814-CF84AABF8BF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0B2C7BA0-4420-41CD-9CF9-E9ECFAE2E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513EF-9880-461E-B92B-E78D70ABB8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53523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B049-8098-42D0-A8E8-9FAD11D7A5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43FACF-96EF-4CD6-9678-B4135DA9D5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12FE-83C5-4900-92B4-39C6EAC1380F}"/>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19D9A6A3-2294-4FA7-8FFC-6FA49080A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54253-11BC-459C-AD68-D0A5C8D8292A}"/>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5598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DED3B-0605-40BB-A665-1434157822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4FEDD0-A80D-4BAA-8364-CFEC5D0D1E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8B92C0-8F86-40A6-A7A0-769806D5CA9D}"/>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7FAD992D-FBAD-4E45-BE3C-7FF718D22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56BEE-A412-4974-8A9D-6825049807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47992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002C-7393-4863-AB2A-39E5289DE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CA96E-8B12-49AE-9E6E-42CA741B6E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A8C3E4-29ED-4989-9B02-B3378255C523}"/>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E12F3C6E-3896-4712-AE6A-ECF13B0FA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3BC36D-84CD-430A-936C-0C80B5AC894F}"/>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68858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2009-ADF2-48A2-8B84-2822E64695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C0DD24-8489-4C40-8C8B-D66E9B548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FF63DE5-3BB9-4AF2-B8D0-41D2B9AF0740}"/>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04FD5560-C0C0-4DE1-B216-D3E70DD4F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3BA36-1785-46F3-B27C-5031CAE7BC7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27302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B400-8002-40AA-BB96-753BF9DDDE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C0D9A-41FB-4D97-9340-94D025B1AF8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4CA298-82CF-4A1B-AF09-35CF15FC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DD1437-6004-474B-AABE-C6C8EBE4B2E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E1BAF320-787F-407A-BE4A-F1A0F81019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B4BC4C-96D0-4877-BC8B-0C5F7B0EEE8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48212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01677-9D68-45C0-9241-E416879817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A272B-216A-4529-AA9D-29659365C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5A3A0C-81EA-43E1-9458-B71C863BB0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8EEBE8-99D6-4D59-B0B8-0F974036F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65DA6F-4493-463F-A6DD-E2DCC86618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E7CD39-CAD7-44A0-BB43-461D18E1D253}"/>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8" name="Footer Placeholder 7">
            <a:extLst>
              <a:ext uri="{FF2B5EF4-FFF2-40B4-BE49-F238E27FC236}">
                <a16:creationId xmlns:a16="http://schemas.microsoft.com/office/drawing/2014/main" id="{D048CCAE-CDA3-4C3C-B8C0-239E0D7D53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56C72B-13C2-4183-8AF1-E511F0FB2A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162920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C064-7889-4497-BE94-A67FCBD965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48BE09-9C39-44C6-9933-D81D92C99F65}"/>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4" name="Footer Placeholder 3">
            <a:extLst>
              <a:ext uri="{FF2B5EF4-FFF2-40B4-BE49-F238E27FC236}">
                <a16:creationId xmlns:a16="http://schemas.microsoft.com/office/drawing/2014/main" id="{48FA9DBD-A87E-4096-8CA2-BBC728613A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9A3DBC-D396-4D72-AAC5-155D7815247C}"/>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18973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6DAFAB-CDD3-4915-809F-A070C036CAB0}"/>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3" name="Footer Placeholder 2">
            <a:extLst>
              <a:ext uri="{FF2B5EF4-FFF2-40B4-BE49-F238E27FC236}">
                <a16:creationId xmlns:a16="http://schemas.microsoft.com/office/drawing/2014/main" id="{C851CD02-1FDE-4488-84EA-8B31524391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AF7488-48B7-4901-9D79-354EB1EFB86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89321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3932-FBB6-4C45-B06C-F195D2892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997E0F-9C57-494F-9617-1BEACE2DA2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2E739F-511E-47BD-A8F6-29923F5DA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355208-810A-4FDB-9A85-C77432E1B4CE}"/>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6DA3B7CB-840A-40C6-84EC-DCE975A7E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2C0FA9-F3CD-486D-934B-7F6A6CC997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03797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5AE74-764E-4ABC-89BD-95730F469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CAC4F2-4192-4E38-AA60-A925FA6761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5D4D5E-2505-4EEE-BE37-2C1178183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80D1F3-2D42-4309-BF23-F80554C70991}"/>
              </a:ext>
            </a:extLst>
          </p:cNvPr>
          <p:cNvSpPr>
            <a:spLocks noGrp="1"/>
          </p:cNvSpPr>
          <p:nvPr>
            <p:ph type="dt" sz="half" idx="10"/>
          </p:nvPr>
        </p:nvSpPr>
        <p:spPr/>
        <p:txBody>
          <a:bodyPr/>
          <a:lstStyle/>
          <a:p>
            <a:fld id="{AC3E6541-0178-49D8-B69D-DFA9DA2A8627}" type="datetimeFigureOut">
              <a:rPr lang="en-US" smtClean="0"/>
              <a:t>4/21/2025</a:t>
            </a:fld>
            <a:endParaRPr lang="en-US"/>
          </a:p>
        </p:txBody>
      </p:sp>
      <p:sp>
        <p:nvSpPr>
          <p:cNvPr id="6" name="Footer Placeholder 5">
            <a:extLst>
              <a:ext uri="{FF2B5EF4-FFF2-40B4-BE49-F238E27FC236}">
                <a16:creationId xmlns:a16="http://schemas.microsoft.com/office/drawing/2014/main" id="{FF5E9A26-F4D6-4F5E-B202-159E38E89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FB56B-7D99-41C0-8098-B30F0E2631B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5334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1E333-7497-48B5-A851-0B4A1390A7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24435C-6C50-4E7F-B894-5557C278C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A6913-681E-413C-8F4E-257D1F9DB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E6541-0178-49D8-B69D-DFA9DA2A8627}" type="datetimeFigureOut">
              <a:rPr lang="en-US" smtClean="0"/>
              <a:t>4/21/2025</a:t>
            </a:fld>
            <a:endParaRPr lang="en-US"/>
          </a:p>
        </p:txBody>
      </p:sp>
      <p:sp>
        <p:nvSpPr>
          <p:cNvPr id="5" name="Footer Placeholder 4">
            <a:extLst>
              <a:ext uri="{FF2B5EF4-FFF2-40B4-BE49-F238E27FC236}">
                <a16:creationId xmlns:a16="http://schemas.microsoft.com/office/drawing/2014/main" id="{6ACFED2A-6BA8-4D7D-BBD9-75C0AF48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4127C0-7D44-459C-BC6E-46C11C196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955E4-6DF5-4CB4-BABB-C4ADCA9572F4}" type="slidenum">
              <a:rPr lang="en-US" smtClean="0"/>
              <a:t>‹#›</a:t>
            </a:fld>
            <a:endParaRPr lang="en-US"/>
          </a:p>
        </p:txBody>
      </p:sp>
    </p:spTree>
    <p:extLst>
      <p:ext uri="{BB962C8B-B14F-4D97-AF65-F5344CB8AC3E}">
        <p14:creationId xmlns:p14="http://schemas.microsoft.com/office/powerpoint/2010/main" val="161212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4.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71E94-6C03-5462-AB88-BCB89FA33D3C}"/>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3666418-CC3E-6765-D932-AFDBFB25B74A}"/>
              </a:ext>
            </a:extLst>
          </p:cNvPr>
          <p:cNvSpPr txBox="1">
            <a:spLocks noChangeArrowheads="1"/>
          </p:cNvSpPr>
          <p:nvPr/>
        </p:nvSpPr>
        <p:spPr bwMode="auto">
          <a:xfrm>
            <a:off x="441325" y="396875"/>
            <a:ext cx="46692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Lecture 27: Review Session</a:t>
            </a:r>
          </a:p>
        </p:txBody>
      </p:sp>
      <p:sp>
        <p:nvSpPr>
          <p:cNvPr id="5" name="Line 1027">
            <a:extLst>
              <a:ext uri="{FF2B5EF4-FFF2-40B4-BE49-F238E27FC236}">
                <a16:creationId xmlns:a16="http://schemas.microsoft.com/office/drawing/2014/main" id="{9BD99E31-9386-0BCC-EF5B-7637A7DB85F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DE1C5AE8-0A85-FBCD-FA8F-3AB44198E7E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1028">
            <a:extLst>
              <a:ext uri="{FF2B5EF4-FFF2-40B4-BE49-F238E27FC236}">
                <a16:creationId xmlns:a16="http://schemas.microsoft.com/office/drawing/2014/main" id="{E580CDD9-422B-0AA0-2B17-8ACD0B0DD08D}"/>
              </a:ext>
            </a:extLst>
          </p:cNvPr>
          <p:cNvSpPr txBox="1">
            <a:spLocks noChangeArrowheads="1"/>
          </p:cNvSpPr>
          <p:nvPr/>
        </p:nvSpPr>
        <p:spPr bwMode="auto">
          <a:xfrm>
            <a:off x="976222" y="1616088"/>
            <a:ext cx="381687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Disk, reliability wrap-up</a:t>
            </a: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Review Session</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Exam reminders / Thursday</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Class evals, TAs</a:t>
            </a:r>
            <a:endParaRPr lang="en-US" altLang="en-US" sz="2400"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3895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6CDA3-D955-B580-437A-D0FA00EFEE04}"/>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5A16D8CF-9F8E-D562-E247-E622CDC11AA2}"/>
              </a:ext>
            </a:extLst>
          </p:cNvPr>
          <p:cNvSpPr txBox="1">
            <a:spLocks noChangeArrowheads="1"/>
          </p:cNvSpPr>
          <p:nvPr/>
        </p:nvSpPr>
        <p:spPr bwMode="auto">
          <a:xfrm>
            <a:off x="441325" y="396875"/>
            <a:ext cx="13035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5</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4D1053E2-5DF1-CC84-A696-D9B877FF94A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0034C600-F1A6-375D-F5B0-19A51CA8279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CD93A06-FF0A-23F9-8AFF-7D926EEEB594}"/>
              </a:ext>
            </a:extLst>
          </p:cNvPr>
          <p:cNvSpPr txBox="1">
            <a:spLocks noChangeArrowheads="1"/>
          </p:cNvSpPr>
          <p:nvPr/>
        </p:nvSpPr>
        <p:spPr bwMode="auto">
          <a:xfrm>
            <a:off x="759064" y="1615446"/>
            <a:ext cx="830817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If we have a single disk for parity, multiple writes can not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happen in parallel (as all writes must update parity info)</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5 distributes the parity block to allow simultaneous writes</a:t>
            </a:r>
          </a:p>
        </p:txBody>
      </p:sp>
    </p:spTree>
    <p:extLst>
      <p:ext uri="{BB962C8B-B14F-4D97-AF65-F5344CB8AC3E}">
        <p14:creationId xmlns:p14="http://schemas.microsoft.com/office/powerpoint/2010/main" val="60171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63AB7-6C07-5412-AD8B-BE09DAF8759D}"/>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A2442E3-83B6-5E8E-194D-6C5636058CE7}"/>
              </a:ext>
            </a:extLst>
          </p:cNvPr>
          <p:cNvSpPr txBox="1">
            <a:spLocks noChangeArrowheads="1"/>
          </p:cNvSpPr>
          <p:nvPr/>
        </p:nvSpPr>
        <p:spPr bwMode="auto">
          <a:xfrm>
            <a:off x="441325" y="396875"/>
            <a:ext cx="26857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Summary</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1DD56B-AC42-E5B8-BCF4-C5B3EE5820B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EB08172-428E-4781-DE22-02CFF1FD9409}"/>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E48337ED-EBA5-3002-C103-E7D2FE6C74DB}"/>
              </a:ext>
            </a:extLst>
          </p:cNvPr>
          <p:cNvSpPr txBox="1">
            <a:spLocks noChangeArrowheads="1"/>
          </p:cNvSpPr>
          <p:nvPr/>
        </p:nvSpPr>
        <p:spPr bwMode="auto">
          <a:xfrm>
            <a:off x="784944" y="1632700"/>
            <a:ext cx="72693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1-5 can tolerate a single fault – mirroring (RAID 1)</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has a 100% overhead, while parity (RAID 3, 4, 5) has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modest overhead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Can tolerate multiple faults by having multiple check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functions – each additional check can cost an additional</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(RAID 6)</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6 and RAID 2 (memory-style ECC) are not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commercially employed</a:t>
            </a:r>
          </a:p>
        </p:txBody>
      </p:sp>
    </p:spTree>
    <p:extLst>
      <p:ext uri="{BB962C8B-B14F-4D97-AF65-F5344CB8AC3E}">
        <p14:creationId xmlns:p14="http://schemas.microsoft.com/office/powerpoint/2010/main" val="365415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C9E4BF-2BCD-0E35-BB88-EB5518A90FAC}"/>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125B6D3C-4511-321D-C1BC-9E297F53EC84}"/>
              </a:ext>
            </a:extLst>
          </p:cNvPr>
          <p:cNvSpPr txBox="1">
            <a:spLocks noChangeArrowheads="1"/>
          </p:cNvSpPr>
          <p:nvPr/>
        </p:nvSpPr>
        <p:spPr bwMode="auto">
          <a:xfrm>
            <a:off x="441325" y="396875"/>
            <a:ext cx="34473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Memory Protection</a:t>
            </a:r>
          </a:p>
        </p:txBody>
      </p:sp>
      <p:sp>
        <p:nvSpPr>
          <p:cNvPr id="5" name="Line 1027">
            <a:extLst>
              <a:ext uri="{FF2B5EF4-FFF2-40B4-BE49-F238E27FC236}">
                <a16:creationId xmlns:a16="http://schemas.microsoft.com/office/drawing/2014/main" id="{686C5D98-1327-4F3E-92DF-B9676A8A6A3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CD002DF8-E824-2B2E-2685-800DE42E9DC7}"/>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6A7BC573-60D9-D3E2-769F-0D08233C6651}"/>
              </a:ext>
            </a:extLst>
          </p:cNvPr>
          <p:cNvSpPr txBox="1">
            <a:spLocks noChangeArrowheads="1"/>
          </p:cNvSpPr>
          <p:nvPr/>
        </p:nvSpPr>
        <p:spPr bwMode="auto">
          <a:xfrm>
            <a:off x="776317" y="1580941"/>
            <a:ext cx="779707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Most common approach: SECDED – single error correction,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double error detection – an 8-bit code for every 64-bit word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 can correct a single error in any 64-bit word – also used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in caches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Extends a 64-bit memory channel to a 72-bit channel and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requires ECC DIMMs (e.g., a word is fetched from 9 chips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instead of 8)</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u="none" dirty="0" err="1">
                <a:latin typeface="Calibri" panose="020F0502020204030204" pitchFamily="34" charset="0"/>
                <a:cs typeface="Calibri" panose="020F0502020204030204" pitchFamily="34" charset="0"/>
              </a:rPr>
              <a:t>Chipkill</a:t>
            </a:r>
            <a:r>
              <a:rPr lang="en-US" altLang="en-US" sz="2400" u="none" dirty="0">
                <a:latin typeface="Calibri" panose="020F0502020204030204" pitchFamily="34" charset="0"/>
                <a:cs typeface="Calibri" panose="020F0502020204030204" pitchFamily="34" charset="0"/>
              </a:rPr>
              <a:t> is a form of error protection where failures in an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entire memory chip can be corrected </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3668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B539F-C148-92C5-E950-D79ECD6E2A9E}"/>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5520AC49-F5D3-B3C2-D26C-09CADB69B3F2}"/>
              </a:ext>
            </a:extLst>
          </p:cNvPr>
          <p:cNvSpPr txBox="1">
            <a:spLocks noChangeArrowheads="1"/>
          </p:cNvSpPr>
          <p:nvPr/>
        </p:nvSpPr>
        <p:spPr bwMode="auto">
          <a:xfrm>
            <a:off x="441325" y="396875"/>
            <a:ext cx="34580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Computation Errors</a:t>
            </a:r>
          </a:p>
        </p:txBody>
      </p:sp>
      <p:sp>
        <p:nvSpPr>
          <p:cNvPr id="5" name="Line 1027">
            <a:extLst>
              <a:ext uri="{FF2B5EF4-FFF2-40B4-BE49-F238E27FC236}">
                <a16:creationId xmlns:a16="http://schemas.microsoft.com/office/drawing/2014/main" id="{98B1AE31-590C-5EFF-F68A-B8E6D9AF5A05}"/>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69FD0282-35F8-9F61-0118-AA76B135605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5F6DD71-530B-3CDB-19FE-63F7294F42EF}"/>
              </a:ext>
            </a:extLst>
          </p:cNvPr>
          <p:cNvSpPr txBox="1">
            <a:spLocks noChangeArrowheads="1"/>
          </p:cNvSpPr>
          <p:nvPr/>
        </p:nvSpPr>
        <p:spPr bwMode="auto">
          <a:xfrm>
            <a:off x="750439" y="1736217"/>
            <a:ext cx="717273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Errors in ALUs and cores are typically handled by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performing the computation n times and voting for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answer</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n=3 is common and is referred to as triple modular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7533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1C167E-31B2-414B-BE47-07BAE3D10382}"/>
              </a:ext>
            </a:extLst>
          </p:cNvPr>
          <p:cNvSpPr txBox="1"/>
          <p:nvPr/>
        </p:nvSpPr>
        <p:spPr>
          <a:xfrm>
            <a:off x="3414432" y="2197510"/>
            <a:ext cx="5363135" cy="1446550"/>
          </a:xfrm>
          <a:prstGeom prst="rect">
            <a:avLst/>
          </a:prstGeom>
          <a:noFill/>
        </p:spPr>
        <p:txBody>
          <a:bodyPr wrap="none" rtlCol="0">
            <a:spAutoFit/>
          </a:bodyPr>
          <a:lstStyle/>
          <a:p>
            <a:pPr algn="ctr"/>
            <a:r>
              <a:rPr lang="en-US" sz="4800" dirty="0"/>
              <a:t>3810 Review Session</a:t>
            </a:r>
          </a:p>
          <a:p>
            <a:pPr algn="ctr"/>
            <a:r>
              <a:rPr lang="en-US" sz="4000" dirty="0">
                <a:solidFill>
                  <a:srgbClr val="C00000"/>
                </a:solidFill>
              </a:rPr>
              <a:t>Spring 2025</a:t>
            </a:r>
          </a:p>
        </p:txBody>
      </p:sp>
    </p:spTree>
    <p:extLst>
      <p:ext uri="{BB962C8B-B14F-4D97-AF65-F5344CB8AC3E}">
        <p14:creationId xmlns:p14="http://schemas.microsoft.com/office/powerpoint/2010/main" val="355756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15</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516091" y="396876"/>
            <a:ext cx="27330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Modern Trends</a:t>
            </a:r>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919025" y="1566952"/>
            <a:ext cx="784560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chemeClr val="accent2"/>
              </a:buClr>
              <a:buFontTx/>
              <a:buNone/>
            </a:pPr>
            <a:r>
              <a:rPr lang="en-US" altLang="en-US" sz="2400" dirty="0">
                <a:latin typeface="Calibri" panose="020F0502020204030204" pitchFamily="34" charset="0"/>
                <a:cs typeface="Calibri" panose="020F0502020204030204" pitchFamily="34" charset="0"/>
              </a:rPr>
              <a:t>Today, annual improvement is closer to 20%; this is primarily</a:t>
            </a:r>
          </a:p>
          <a:p>
            <a:pPr eaLnBrk="1" hangingPunct="1">
              <a:spcBef>
                <a:spcPct val="0"/>
              </a:spcBef>
              <a:buClr>
                <a:schemeClr val="accent2"/>
              </a:buClr>
              <a:buFontTx/>
              <a:buNone/>
            </a:pPr>
            <a:r>
              <a:rPr lang="en-US" altLang="en-US" sz="2400" dirty="0">
                <a:latin typeface="Calibri" panose="020F0502020204030204" pitchFamily="34" charset="0"/>
                <a:cs typeface="Calibri" panose="020F050202020403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chemeClr val="accent2"/>
              </a:buClr>
              <a:buFont typeface="Wingdings" panose="05000000000000000000" pitchFamily="2" charset="2"/>
              <a:buNone/>
            </a:pPr>
            <a:r>
              <a:rPr lang="en-US" altLang="en-US" sz="2400" dirty="0">
                <a:latin typeface="Calibri" panose="020F0502020204030204" pitchFamily="34" charset="0"/>
                <a:cs typeface="Calibri" panose="020F050202020403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dirty="0">
                <a:latin typeface="Calibri" panose="020F0502020204030204" pitchFamily="34" charset="0"/>
                <a:cs typeface="Calibri" panose="020F0502020204030204" pitchFamily="34" charset="0"/>
              </a:rPr>
              <a:t>performance every year.</a:t>
            </a:r>
          </a:p>
        </p:txBody>
      </p:sp>
      <p:sp>
        <p:nvSpPr>
          <p:cNvPr id="3" name="Line 1027">
            <a:extLst>
              <a:ext uri="{FF2B5EF4-FFF2-40B4-BE49-F238E27FC236}">
                <a16:creationId xmlns:a16="http://schemas.microsoft.com/office/drawing/2014/main" id="{DCE182C1-B877-B9AF-1C60-83364E2370D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16</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585100" y="396876"/>
            <a:ext cx="4051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Measures</a:t>
            </a:r>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1178947" y="1295401"/>
            <a:ext cx="737349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Performance = 1 / execution time</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Speedup = ratio of performance</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Performance improvement = speedup -1</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Execution time = clock cycle time x CPI x number of </a:t>
            </a:r>
            <a:r>
              <a:rPr lang="en-US" altLang="en-US" sz="2000" dirty="0" err="1">
                <a:latin typeface="Calibri" panose="020F0502020204030204" pitchFamily="34" charset="0"/>
                <a:cs typeface="Calibri" panose="020F0502020204030204" pitchFamily="34" charset="0"/>
              </a:rPr>
              <a:t>instrs</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Program takes 100 seconds on ProcA  and 150 seconds on </a:t>
            </a:r>
            <a:r>
              <a:rPr lang="en-US" altLang="en-US" sz="2000" dirty="0" err="1">
                <a:latin typeface="Calibri" panose="020F0502020204030204" pitchFamily="34" charset="0"/>
                <a:cs typeface="Calibri" panose="020F0502020204030204" pitchFamily="34" charset="0"/>
              </a:rPr>
              <a:t>ProcB</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Speedup of A over B = 150/100  = 1.5</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Performance improvement of A over B = 1.5 – 1 = 0.5 = 50%</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Speedup of B over A = 100/150 = 0.66   (speedup less than 1 means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performance went down)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Performance improvement of B over A = 0.66 – 1 = -0.33 = -33%</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or Performance degradation of B, relative to A = 33%</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If multiple programs are executed, the execution times are combined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into a single number using AM, weighted AM, or GM</a:t>
            </a:r>
          </a:p>
        </p:txBody>
      </p:sp>
      <p:sp>
        <p:nvSpPr>
          <p:cNvPr id="3" name="Line 1027">
            <a:extLst>
              <a:ext uri="{FF2B5EF4-FFF2-40B4-BE49-F238E27FC236}">
                <a16:creationId xmlns:a16="http://schemas.microsoft.com/office/drawing/2014/main" id="{1FD0CBD5-69DF-B599-0CA0-D54F337F69E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17</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705871" y="396876"/>
            <a:ext cx="40677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Equations</a:t>
            </a:r>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1155942" y="1600201"/>
            <a:ext cx="795602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execution time = CPU clock cycles  x  Clock cycle time</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clock cycles = number of instrs  x  avg clock cycles</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per instruction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Substituting in previous equation,</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Execution time = clock cycle time x number of instrs x avg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If a 2 GHz processor graduates an instruction every third cycle,</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how many instructions are there in a program that runs for</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10 seconds?</a:t>
            </a:r>
          </a:p>
        </p:txBody>
      </p:sp>
      <p:sp>
        <p:nvSpPr>
          <p:cNvPr id="3" name="Line 1027">
            <a:extLst>
              <a:ext uri="{FF2B5EF4-FFF2-40B4-BE49-F238E27FC236}">
                <a16:creationId xmlns:a16="http://schemas.microsoft.com/office/drawing/2014/main" id="{C4929E56-A602-355B-C4BD-E6715C0448F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18</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636858" y="396876"/>
            <a:ext cx="356943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Power Consumption</a:t>
            </a:r>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1161632" y="1558925"/>
            <a:ext cx="765837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t>
            </a:r>
            <a:r>
              <a:rPr lang="en-US" altLang="en-US" sz="2400" dirty="0" err="1">
                <a:latin typeface="Calibri" panose="020F0502020204030204" pitchFamily="34" charset="0"/>
                <a:cs typeface="Calibri" panose="020F0502020204030204" pitchFamily="34" charset="0"/>
              </a:rPr>
              <a:t>Dyn</a:t>
            </a:r>
            <a:r>
              <a:rPr lang="en-US" altLang="en-US" sz="2400" dirty="0">
                <a:latin typeface="Calibri" panose="020F0502020204030204" pitchFamily="34" charset="0"/>
                <a:cs typeface="Calibri" panose="020F0502020204030204" pitchFamily="34" charset="0"/>
              </a:rPr>
              <a:t> power  </a:t>
            </a:r>
            <a:r>
              <a:rPr lang="en-US" altLang="en-US" sz="2400" dirty="0">
                <a:latin typeface="Symbol" panose="05050102010706020507" pitchFamily="18" charset="2"/>
                <a:cs typeface="Calibri" panose="020F0502020204030204" pitchFamily="34" charset="0"/>
              </a:rPr>
              <a:t>a</a:t>
            </a:r>
            <a:r>
              <a:rPr lang="en-US" altLang="en-US" sz="2400" dirty="0">
                <a:latin typeface="Calibri" panose="020F0502020204030204" pitchFamily="34" charset="0"/>
                <a:cs typeface="Calibri" panose="020F0502020204030204" pitchFamily="34" charset="0"/>
              </a:rPr>
              <a:t>  activity x capacitance x voltage</a:t>
            </a:r>
            <a:r>
              <a:rPr lang="en-US" altLang="en-US" sz="2400" baseline="30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x frequency</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Capacitance per transistor and voltage are decreasing,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but number of transistors and frequency are increasing at</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 faster rate</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Leakage power is also rising and will soon match dynamic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power</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Power consumption is already around 100W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some high-performance processors today</a:t>
            </a:r>
          </a:p>
        </p:txBody>
      </p:sp>
      <p:sp>
        <p:nvSpPr>
          <p:cNvPr id="3" name="Line 1027">
            <a:extLst>
              <a:ext uri="{FF2B5EF4-FFF2-40B4-BE49-F238E27FC236}">
                <a16:creationId xmlns:a16="http://schemas.microsoft.com/office/drawing/2014/main" id="{CBAD00F2-4034-1434-8AF0-6B3D0670A4A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E7D151C-0CA3-43E0-8345-2DB97F03ACB9}"/>
              </a:ext>
            </a:extLst>
          </p:cNvPr>
          <p:cNvSpPr>
            <a:spLocks noGrp="1"/>
          </p:cNvSpPr>
          <p:nvPr>
            <p:ph type="sldNum" sz="quarter" idx="12"/>
          </p:nvPr>
        </p:nvSpPr>
        <p:spPr/>
        <p:txBody>
          <a:bodyPr/>
          <a:lstStyle/>
          <a:p>
            <a:pPr>
              <a:defRPr/>
            </a:pPr>
            <a:fld id="{B4D50385-20E1-4AD9-AD75-BE730BC7A9AA}" type="slidenum">
              <a:rPr lang="en-US" altLang="en-US"/>
              <a:pPr>
                <a:defRPr/>
              </a:pPr>
              <a:t>19</a:t>
            </a:fld>
            <a:endParaRPr lang="en-US" altLang="en-US"/>
          </a:p>
        </p:txBody>
      </p:sp>
      <p:sp>
        <p:nvSpPr>
          <p:cNvPr id="20483" name="Text Box 2">
            <a:extLst>
              <a:ext uri="{FF2B5EF4-FFF2-40B4-BE49-F238E27FC236}">
                <a16:creationId xmlns:a16="http://schemas.microsoft.com/office/drawing/2014/main" id="{EBA0B29C-1745-420C-BD07-E84378D80BF1}"/>
              </a:ext>
            </a:extLst>
          </p:cNvPr>
          <p:cNvSpPr txBox="1">
            <a:spLocks noChangeArrowheads="1"/>
          </p:cNvSpPr>
          <p:nvPr/>
        </p:nvSpPr>
        <p:spPr bwMode="auto">
          <a:xfrm>
            <a:off x="792135" y="396876"/>
            <a:ext cx="30961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Problem</a:t>
            </a:r>
          </a:p>
        </p:txBody>
      </p:sp>
      <p:sp>
        <p:nvSpPr>
          <p:cNvPr id="20485" name="Text Box 4">
            <a:extLst>
              <a:ext uri="{FF2B5EF4-FFF2-40B4-BE49-F238E27FC236}">
                <a16:creationId xmlns:a16="http://schemas.microsoft.com/office/drawing/2014/main" id="{7AB57117-7877-40DA-B2D5-B54D7E040F50}"/>
              </a:ext>
            </a:extLst>
          </p:cNvPr>
          <p:cNvSpPr txBox="1">
            <a:spLocks noChangeArrowheads="1"/>
          </p:cNvSpPr>
          <p:nvPr/>
        </p:nvSpPr>
        <p:spPr bwMode="auto">
          <a:xfrm>
            <a:off x="1216330" y="1447801"/>
            <a:ext cx="830387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1 GHz processor takes 100 seconds to execute a CPU-bound</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program, while consuming 70 W of dynamic power and 30 W of</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leakage power.  Does the program consume less energy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boost mode when the frequency is increased to 1.2 GHz?</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Normal mode energy = 100 W x 100 s = 10,000 J</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mode energy = (70 x 1.2 + 30) x 100/1.2 = 9,500 J</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Note: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only impacts dynamic power, not leakage power.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We assume that the program’s CPI is unchanged when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is changed, i.e., exec time varies linearly</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with cycle time for CPU-bound programs.</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D7507047-6748-287D-5D8D-F2AB647284D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4B746-61B9-D9A1-284A-F66C5EDF7662}"/>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1C8E79D0-EC6C-F8C9-FED5-56D035CE2C03}"/>
              </a:ext>
            </a:extLst>
          </p:cNvPr>
          <p:cNvSpPr txBox="1">
            <a:spLocks noChangeArrowheads="1"/>
          </p:cNvSpPr>
          <p:nvPr/>
        </p:nvSpPr>
        <p:spPr bwMode="auto">
          <a:xfrm>
            <a:off x="441325" y="396875"/>
            <a:ext cx="22916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Role of Disks</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D271A01D-68DE-059F-9FC9-1E8F7951D36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E4C1296-F9FB-22D4-AEEB-B8F2FEF5CEAA}"/>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1028">
            <a:extLst>
              <a:ext uri="{FF2B5EF4-FFF2-40B4-BE49-F238E27FC236}">
                <a16:creationId xmlns:a16="http://schemas.microsoft.com/office/drawing/2014/main" id="{3D764276-6C70-7E3A-8936-08BDD152BD7A}"/>
              </a:ext>
            </a:extLst>
          </p:cNvPr>
          <p:cNvSpPr txBox="1">
            <a:spLocks noChangeArrowheads="1"/>
          </p:cNvSpPr>
          <p:nvPr/>
        </p:nvSpPr>
        <p:spPr bwMode="auto">
          <a:xfrm>
            <a:off x="976222" y="1616088"/>
            <a:ext cx="794044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Activities external to the CPU/memory are typically </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orders of magnitude slower</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Example: while CPU performance has improved by 50%</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per year, disk latencies have improved by 10% every year</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Typical strategy on I/O: switch contexts and work on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something else</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Other metrics, such as bandwidth, reliability, availability,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and capacity, often receive more attention than performance</a:t>
            </a:r>
          </a:p>
        </p:txBody>
      </p:sp>
    </p:spTree>
    <p:extLst>
      <p:ext uri="{BB962C8B-B14F-4D97-AF65-F5344CB8AC3E}">
        <p14:creationId xmlns:p14="http://schemas.microsoft.com/office/powerpoint/2010/main" val="1048274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20</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852525" y="396876"/>
            <a:ext cx="40464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Basic MIPS Instructions</a:t>
            </a:r>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1981201" y="1419225"/>
            <a:ext cx="393376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$t1, 16($t2)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add   $t3, $t1, $t2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$t3, $t3, 16</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$t3, 16($t2)</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$t1, $t2, 16</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blt</a:t>
            </a:r>
            <a:r>
              <a:rPr lang="en-US" altLang="en-US" sz="2000" dirty="0">
                <a:latin typeface="Calibri" panose="020F0502020204030204" pitchFamily="34" charset="0"/>
                <a:cs typeface="Calibri" panose="020F0502020204030204" pitchFamily="34" charset="0"/>
              </a:rPr>
              <a:t>  is implemented as  </a:t>
            </a:r>
            <a:r>
              <a:rPr lang="en-US" altLang="en-US" sz="2000" dirty="0" err="1">
                <a:latin typeface="Calibri" panose="020F0502020204030204" pitchFamily="34" charset="0"/>
                <a:cs typeface="Calibri" panose="020F0502020204030204" pitchFamily="34" charset="0"/>
              </a:rPr>
              <a:t>slt</a:t>
            </a:r>
            <a:r>
              <a:rPr lang="en-US" altLang="en-US" sz="2000" dirty="0">
                <a:latin typeface="Calibri" panose="020F0502020204030204" pitchFamily="34" charset="0"/>
                <a:cs typeface="Calibri" panose="020F0502020204030204" pitchFamily="34" charset="0"/>
              </a:rPr>
              <a:t> and </a:t>
            </a:r>
            <a:r>
              <a:rPr lang="en-US" altLang="en-US" sz="2000" dirty="0" err="1">
                <a:latin typeface="Calibri" panose="020F0502020204030204" pitchFamily="34" charset="0"/>
                <a:cs typeface="Calibri" panose="020F0502020204030204" pitchFamily="34" charset="0"/>
              </a:rPr>
              <a:t>bne</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j         64</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$t1</a:t>
            </a: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sll</a:t>
            </a:r>
            <a:r>
              <a:rPr lang="en-US" altLang="en-US" sz="2000" dirty="0">
                <a:latin typeface="Calibri" panose="020F0502020204030204" pitchFamily="34" charset="0"/>
                <a:cs typeface="Calibri" panose="020F0502020204030204" pitchFamily="34" charset="0"/>
              </a:rPr>
              <a:t>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2133600" y="4495800"/>
            <a:ext cx="3928448" cy="230832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Convert to assembly:</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while   (save[i] == k)</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 1;</a:t>
            </a:r>
          </a:p>
          <a:p>
            <a:pPr eaLnBrk="1" hangingPunct="1">
              <a:spcBef>
                <a:spcPct val="0"/>
              </a:spcBef>
              <a:buClr>
                <a:srgbClr val="CC0000"/>
              </a:buClr>
              <a:buFontTx/>
              <a:buNone/>
            </a:pPr>
            <a:endParaRPr lang="en-US" altLang="en-US" sz="240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6629400" y="4114800"/>
            <a:ext cx="3358612" cy="267765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Loop:  </a:t>
            </a:r>
            <a:r>
              <a:rPr lang="en-US" altLang="en-US" sz="2400" dirty="0" err="1">
                <a:solidFill>
                  <a:schemeClr val="accent2"/>
                </a:solidFill>
                <a:latin typeface="Calibri" panose="020F0502020204030204" pitchFamily="34" charset="0"/>
                <a:cs typeface="Calibri" panose="020F0502020204030204" pitchFamily="34" charset="0"/>
              </a:rPr>
              <a:t>sll</a:t>
            </a:r>
            <a:r>
              <a:rPr lang="en-US" altLang="en-US" sz="2400" dirty="0">
                <a:solidFill>
                  <a:schemeClr val="accent2"/>
                </a:solidFill>
                <a:latin typeface="Calibri" panose="020F0502020204030204" pitchFamily="34" charset="0"/>
                <a:cs typeface="Calibri" panose="020F0502020204030204" pitchFamily="34" charset="0"/>
              </a:rPr>
              <a:t>      $t1, $s3, 2</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add    $t1, $t1, $s6</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lw</a:t>
            </a:r>
            <a:r>
              <a:rPr lang="en-US" altLang="en-US" sz="2400" dirty="0">
                <a:solidFill>
                  <a:schemeClr val="accent2"/>
                </a:solidFill>
                <a:latin typeface="Calibri" panose="020F0502020204030204" pitchFamily="34" charset="0"/>
                <a:cs typeface="Calibri" panose="020F0502020204030204" pitchFamily="34" charset="0"/>
              </a:rPr>
              <a:t>      $t0, 0($t1)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bne</a:t>
            </a:r>
            <a:r>
              <a:rPr lang="en-US" altLang="en-US" sz="2400" dirty="0">
                <a:solidFill>
                  <a:schemeClr val="accent2"/>
                </a:solidFill>
                <a:latin typeface="Calibri" panose="020F0502020204030204" pitchFamily="34" charset="0"/>
                <a:cs typeface="Calibri" panose="020F0502020204030204" pitchFamily="34" charset="0"/>
              </a:rPr>
              <a:t>    $t0, $s5, Exit</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addi</a:t>
            </a:r>
            <a:r>
              <a:rPr lang="en-US" altLang="en-US" sz="2400" dirty="0">
                <a:solidFill>
                  <a:schemeClr val="accent2"/>
                </a:solidFill>
                <a:latin typeface="Calibri" panose="020F0502020204030204" pitchFamily="34" charset="0"/>
                <a:cs typeface="Calibri" panose="020F0502020204030204" pitchFamily="34" charset="0"/>
              </a:rPr>
              <a:t>   $s3, $s3, 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j         Loop</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Exit:</a:t>
            </a:r>
          </a:p>
        </p:txBody>
      </p:sp>
      <p:sp>
        <p:nvSpPr>
          <p:cNvPr id="3" name="Line 1027">
            <a:extLst>
              <a:ext uri="{FF2B5EF4-FFF2-40B4-BE49-F238E27FC236}">
                <a16:creationId xmlns:a16="http://schemas.microsoft.com/office/drawing/2014/main" id="{40312378-12F3-F28B-F7FD-1B79F5228E8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21</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688617" y="396876"/>
            <a:ext cx="16810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Registers</a:t>
            </a:r>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2041525" y="1563689"/>
            <a:ext cx="75275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The 32 MIPS registers are partitioned as follows:</a:t>
            </a: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31     : $ra           return address </a:t>
            </a:r>
          </a:p>
        </p:txBody>
      </p:sp>
      <p:sp>
        <p:nvSpPr>
          <p:cNvPr id="2" name="Line 1027">
            <a:extLst>
              <a:ext uri="{FF2B5EF4-FFF2-40B4-BE49-F238E27FC236}">
                <a16:creationId xmlns:a16="http://schemas.microsoft.com/office/drawing/2014/main" id="{50766FC7-F231-2998-C475-2EAAFF50F361}"/>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22</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705872" y="396876"/>
            <a:ext cx="3825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Memory Organization</a:t>
            </a:r>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2133600" y="2514600"/>
            <a:ext cx="2590800" cy="12192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Stack</a:t>
            </a:r>
          </a:p>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2133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2133600" y="4267200"/>
            <a:ext cx="2590800" cy="5334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3505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3505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6400800" y="2514600"/>
            <a:ext cx="2133600" cy="6096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6400800" y="3124200"/>
            <a:ext cx="2133600" cy="9144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6400800" y="4038600"/>
            <a:ext cx="2133600" cy="457200"/>
          </a:xfrm>
          <a:prstGeom prst="rect">
            <a:avLst/>
          </a:prstGeom>
          <a:solidFill>
            <a:srgbClr val="00FFCC"/>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7086600" y="4267201"/>
            <a:ext cx="50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8594726" y="2297113"/>
            <a:ext cx="15261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8534401" y="5181600"/>
            <a:ext cx="147546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5714795" y="4800600"/>
            <a:ext cx="1414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 grows</a:t>
            </a: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7315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4724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4724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9220201" y="3810001"/>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9220201" y="4267200"/>
            <a:ext cx="5501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5181601" y="4038600"/>
            <a:ext cx="5693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8534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8534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4724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1031DA41-DC84-4F86-5342-C1C3C607371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23</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705871" y="396876"/>
            <a:ext cx="42076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Procedure Calls/Returns</a:t>
            </a:r>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2041525" y="1611314"/>
            <a:ext cx="2028184"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err="1">
                <a:latin typeface="Calibri" panose="020F0502020204030204" pitchFamily="34" charset="0"/>
                <a:cs typeface="Calibri" panose="020F0502020204030204" pitchFamily="34" charset="0"/>
              </a:rPr>
              <a:t>procA</a:t>
            </a:r>
            <a:r>
              <a:rPr lang="en-US" altLang="en-US" sz="2000" dirty="0">
                <a:latin typeface="Calibri" panose="020F0502020204030204" pitchFamily="34" charset="0"/>
                <a:cs typeface="Calibri" panose="020F0502020204030204" pitchFamily="34" charset="0"/>
              </a:rPr>
              <a:t> (int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int 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j =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 = call </a:t>
            </a:r>
            <a:r>
              <a:rPr lang="en-US" altLang="en-US" sz="2000" dirty="0" err="1">
                <a:latin typeface="Calibri" panose="020F0502020204030204" pitchFamily="34" charset="0"/>
                <a:cs typeface="Calibri" panose="020F0502020204030204" pitchFamily="34" charset="0"/>
              </a:rPr>
              <a:t>procB</a:t>
            </a:r>
            <a:r>
              <a:rPr lang="en-US" altLang="en-US" sz="2000" dirty="0">
                <a:latin typeface="Calibri" panose="020F0502020204030204" pitchFamily="34" charset="0"/>
                <a:cs typeface="Calibri" panose="020F0502020204030204" pitchFamily="34" charset="0"/>
              </a:rPr>
              <a:t>(j);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 =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5867401" y="1600201"/>
            <a:ext cx="1399679"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 (int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int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k =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return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2057400" y="4038601"/>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5867401"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3" name="Line 1027">
            <a:extLst>
              <a:ext uri="{FF2B5EF4-FFF2-40B4-BE49-F238E27FC236}">
                <a16:creationId xmlns:a16="http://schemas.microsoft.com/office/drawing/2014/main" id="{192A906F-006F-172E-297E-C2D9EF88CF5C}"/>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24</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697245" y="396876"/>
            <a:ext cx="33521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Saves and Restores</a:t>
            </a:r>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2057400" y="1371600"/>
            <a:ext cx="3491020" cy="163121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2057400" y="4038601"/>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5867401"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5943600" y="1422400"/>
            <a:ext cx="4030270" cy="70788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As every element is saved on stack,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the stack pointer is decremented</a:t>
            </a:r>
          </a:p>
        </p:txBody>
      </p:sp>
      <p:sp>
        <p:nvSpPr>
          <p:cNvPr id="3" name="Line 1027">
            <a:extLst>
              <a:ext uri="{FF2B5EF4-FFF2-40B4-BE49-F238E27FC236}">
                <a16:creationId xmlns:a16="http://schemas.microsoft.com/office/drawing/2014/main" id="{F88D6019-2227-3F78-D398-1276E2CB16C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25</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697246"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2</a:t>
            </a:r>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1905001" y="1371600"/>
            <a:ext cx="3449855" cy="163121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int   fact  (int n)</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if (n &lt; 1)  return (1);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else return (n * fact(n-1));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5943601" y="1371601"/>
            <a:ext cx="2555443" cy="532453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slti</a:t>
            </a:r>
            <a:r>
              <a:rPr lang="en-US" altLang="en-US" sz="2000" dirty="0">
                <a:latin typeface="Calibri" panose="020F0502020204030204" pitchFamily="34" charset="0"/>
                <a:cs typeface="Calibri" panose="020F0502020204030204" pitchFamily="34" charset="0"/>
              </a:rPr>
              <a:t>        $t0,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$t0, $zero, 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$v0, $zero,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jal</a:t>
            </a:r>
            <a:r>
              <a:rPr lang="en-US" altLang="en-US" sz="2000" dirty="0">
                <a:latin typeface="Calibri" panose="020F0502020204030204" pitchFamily="34" charset="0"/>
                <a:cs typeface="Calibri" panose="020F0502020204030204" pitchFamily="34" charset="0"/>
              </a:rPr>
              <a:t>        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mul</a:t>
            </a:r>
            <a:r>
              <a:rPr lang="en-US" altLang="en-US" sz="2000" dirty="0">
                <a:latin typeface="Calibri" panose="020F0502020204030204" pitchFamily="34" charset="0"/>
                <a:cs typeface="Calibri" panose="020F0502020204030204" pitchFamily="34" charset="0"/>
              </a:rPr>
              <a:t>      $v0, $a0, $v0</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1905001" y="3886201"/>
            <a:ext cx="31040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Notes:</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The caller saves $a0 and $ra</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in its stack space.</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Temps are never saved.</a:t>
            </a:r>
          </a:p>
        </p:txBody>
      </p:sp>
      <p:sp>
        <p:nvSpPr>
          <p:cNvPr id="2" name="Line 1027">
            <a:extLst>
              <a:ext uri="{FF2B5EF4-FFF2-40B4-BE49-F238E27FC236}">
                <a16:creationId xmlns:a16="http://schemas.microsoft.com/office/drawing/2014/main" id="{75C2F53B-0F3A-515D-257D-91212A179A2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26</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749005" y="396876"/>
            <a:ext cx="57994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Recap – Numeric Representations</a:t>
            </a:r>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2041526" y="1563689"/>
            <a:ext cx="6542047"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Decimal        35</a:t>
            </a:r>
            <a:r>
              <a:rPr lang="en-US" altLang="en-US" sz="2400" baseline="-25000">
                <a:latin typeface="Calibri" panose="020F0502020204030204" pitchFamily="34" charset="0"/>
                <a:cs typeface="Calibri" panose="020F0502020204030204" pitchFamily="34" charset="0"/>
              </a:rPr>
              <a:t>10  </a:t>
            </a:r>
            <a:r>
              <a:rPr lang="en-US" altLang="en-US" sz="2400">
                <a:latin typeface="Calibri" panose="020F0502020204030204" pitchFamily="34" charset="0"/>
                <a:cs typeface="Calibri" panose="020F0502020204030204" pitchFamily="34" charset="0"/>
              </a:rPr>
              <a:t>=  3 x 10</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+ 5 x 10</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Binary          00100011</a:t>
            </a:r>
            <a:r>
              <a:rPr lang="en-US" altLang="en-US" sz="2400" baseline="-25000">
                <a:latin typeface="Calibri" panose="020F0502020204030204" pitchFamily="34" charset="0"/>
                <a:cs typeface="Calibri" panose="020F0502020204030204" pitchFamily="34" charset="0"/>
              </a:rPr>
              <a:t>2  </a:t>
            </a:r>
            <a:r>
              <a:rPr lang="en-US" altLang="en-US" sz="2400">
                <a:latin typeface="Calibri" panose="020F0502020204030204" pitchFamily="34" charset="0"/>
                <a:cs typeface="Calibri" panose="020F0502020204030204" pitchFamily="34" charset="0"/>
              </a:rPr>
              <a:t>=  1 x 2</a:t>
            </a:r>
            <a:r>
              <a:rPr lang="en-US" altLang="en-US" sz="2400" baseline="30000">
                <a:latin typeface="Calibri" panose="020F0502020204030204" pitchFamily="34" charset="0"/>
                <a:cs typeface="Calibri" panose="020F0502020204030204" pitchFamily="34" charset="0"/>
              </a:rPr>
              <a:t>5</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Hexadecimal (compact representation)</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0x 23    or   23</a:t>
            </a:r>
            <a:r>
              <a:rPr lang="en-US" altLang="en-US" sz="2400" baseline="-25000">
                <a:latin typeface="Calibri" panose="020F0502020204030204" pitchFamily="34" charset="0"/>
                <a:cs typeface="Calibri" panose="020F0502020204030204" pitchFamily="34" charset="0"/>
              </a:rPr>
              <a:t>hex     </a:t>
            </a:r>
            <a:r>
              <a:rPr lang="en-US" altLang="en-US" sz="2400">
                <a:latin typeface="Calibri" panose="020F0502020204030204" pitchFamily="34" charset="0"/>
                <a:cs typeface="Calibri" panose="020F0502020204030204" pitchFamily="34" charset="0"/>
              </a:rPr>
              <a:t>=   2 x 16</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3 x 16</a:t>
            </a:r>
            <a:r>
              <a:rPr lang="en-US" altLang="en-US" sz="2400" baseline="30000">
                <a:latin typeface="Calibri" panose="020F0502020204030204" pitchFamily="34" charset="0"/>
                <a:cs typeface="Calibri" panose="020F0502020204030204" pitchFamily="34" charset="0"/>
              </a:rPr>
              <a:t>0</a:t>
            </a: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25000">
                <a:latin typeface="Calibri" panose="020F0502020204030204" pitchFamily="34" charset="0"/>
                <a:cs typeface="Calibri" panose="020F0502020204030204" pitchFamily="34" charset="0"/>
              </a:rPr>
              <a:t>             </a:t>
            </a:r>
            <a:r>
              <a:rPr lang="en-US" altLang="en-US" sz="2400">
                <a:latin typeface="Calibri" panose="020F0502020204030204" pitchFamily="34" charset="0"/>
                <a:cs typeface="Calibri" panose="020F0502020204030204" pitchFamily="34" charset="0"/>
              </a:rPr>
              <a:t>0-15 (decimal)   </a:t>
            </a:r>
            <a:r>
              <a:rPr lang="en-US" altLang="en-US" sz="2400">
                <a:latin typeface="Calibri" panose="020F0502020204030204" pitchFamily="34" charset="0"/>
                <a:cs typeface="Calibri" panose="020F050202020403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18288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0    0000     00</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1    0001     01</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2    0010     02</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40386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4    0100     04</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5    0101     05</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6    0110     06</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61722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8    1000     08</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9    1001     09</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10    1010     0a</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8305801"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12    1100     0c</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13    1101     0d</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14    1110     0e</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3962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6172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8305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Line 1027">
            <a:extLst>
              <a:ext uri="{FF2B5EF4-FFF2-40B4-BE49-F238E27FC236}">
                <a16:creationId xmlns:a16="http://schemas.microsoft.com/office/drawing/2014/main" id="{6B445419-C29A-FD81-49D5-2C42F17EC0DF}"/>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27</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619607" y="396876"/>
            <a:ext cx="28857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2’s Complement</a:t>
            </a:r>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2590800" y="1295401"/>
            <a:ext cx="5356274" cy="280076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0</a:t>
            </a:r>
            <a:r>
              <a:rPr lang="en-US" altLang="en-US" sz="1600" baseline="-25000">
                <a:latin typeface="Calibri" panose="020F0502020204030204" pitchFamily="34" charset="0"/>
                <a:cs typeface="Calibri" panose="020F0502020204030204" pitchFamily="34" charset="0"/>
              </a:rPr>
              <a:t>ten</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r>
              <a:rPr lang="en-US" altLang="en-US" sz="1600" baseline="-25000">
                <a:latin typeface="Calibri" panose="020F0502020204030204" pitchFamily="34" charset="0"/>
                <a:cs typeface="Calibri" panose="020F0502020204030204" pitchFamily="34" charset="0"/>
              </a:rPr>
              <a:t>ten</a:t>
            </a: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-1</a:t>
            </a:r>
          </a:p>
          <a:p>
            <a:pPr eaLnBrk="1" hangingPunct="1">
              <a:spcBef>
                <a:spcPct val="0"/>
              </a:spcBef>
              <a:buClr>
                <a:srgbClr val="CC0000"/>
              </a:buClr>
              <a:buFontTx/>
              <a:buNone/>
            </a:pP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1)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2209801" y="4340225"/>
            <a:ext cx="710418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equals  a string of 1s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+ 1 = -x        … hence, can compute the negative of a number by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2209800" y="5791200"/>
            <a:ext cx="64675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2209800" y="6096001"/>
            <a:ext cx="43877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Each number represents the quantity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a:t>
            </a:r>
            <a:r>
              <a:rPr lang="en-US" altLang="en-US" sz="1800" baseline="-25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 … + x</a:t>
            </a:r>
            <a:r>
              <a:rPr lang="en-US" altLang="en-US" sz="1800" baseline="-25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0</a:t>
            </a:r>
            <a:endParaRPr lang="en-US" altLang="en-US" sz="180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7A353CA0-1388-DC9B-09FB-08E5FFD403A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B4D219-5655-4A5F-8FB0-3715EDD7D6C9}"/>
              </a:ext>
            </a:extLst>
          </p:cNvPr>
          <p:cNvSpPr>
            <a:spLocks noGrp="1"/>
          </p:cNvSpPr>
          <p:nvPr>
            <p:ph type="sldNum" sz="quarter" idx="12"/>
          </p:nvPr>
        </p:nvSpPr>
        <p:spPr/>
        <p:txBody>
          <a:bodyPr/>
          <a:lstStyle/>
          <a:p>
            <a:pPr>
              <a:defRPr/>
            </a:pPr>
            <a:fld id="{8E2B3507-8379-4BAF-969A-544010ED455D}" type="slidenum">
              <a:rPr lang="en-US" altLang="en-US"/>
              <a:pPr>
                <a:defRPr/>
              </a:pPr>
              <a:t>28</a:t>
            </a:fld>
            <a:endParaRPr lang="en-US" altLang="en-US"/>
          </a:p>
        </p:txBody>
      </p:sp>
      <p:sp>
        <p:nvSpPr>
          <p:cNvPr id="28675" name="Text Box 2">
            <a:extLst>
              <a:ext uri="{FF2B5EF4-FFF2-40B4-BE49-F238E27FC236}">
                <a16:creationId xmlns:a16="http://schemas.microsoft.com/office/drawing/2014/main" id="{A34541D9-D785-44AE-A302-7A86DC7606D3}"/>
              </a:ext>
            </a:extLst>
          </p:cNvPr>
          <p:cNvSpPr txBox="1">
            <a:spLocks noChangeArrowheads="1"/>
          </p:cNvSpPr>
          <p:nvPr/>
        </p:nvSpPr>
        <p:spPr bwMode="auto">
          <a:xfrm>
            <a:off x="654115" y="396876"/>
            <a:ext cx="401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Multiplication Example</a:t>
            </a:r>
          </a:p>
        </p:txBody>
      </p:sp>
      <p:sp>
        <p:nvSpPr>
          <p:cNvPr id="28677" name="Text Box 4">
            <a:extLst>
              <a:ext uri="{FF2B5EF4-FFF2-40B4-BE49-F238E27FC236}">
                <a16:creationId xmlns:a16="http://schemas.microsoft.com/office/drawing/2014/main" id="{57D5201F-EC29-49C3-957B-100B96118B3B}"/>
              </a:ext>
            </a:extLst>
          </p:cNvPr>
          <p:cNvSpPr txBox="1">
            <a:spLocks noChangeArrowheads="1"/>
          </p:cNvSpPr>
          <p:nvPr/>
        </p:nvSpPr>
        <p:spPr bwMode="auto">
          <a:xfrm>
            <a:off x="2438400" y="1524001"/>
            <a:ext cx="6843284"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Multiplicand</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Multiplier</a:t>
            </a:r>
            <a:r>
              <a:rPr lang="en-US" altLang="en-US" sz="2400" dirty="0">
                <a:latin typeface="Calibri" panose="020F0502020204030204" pitchFamily="34" charset="0"/>
                <a:cs typeface="Calibri" panose="020F0502020204030204" pitchFamily="34" charset="0"/>
              </a:rPr>
              <a:t>                        x    1001</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Product</a:t>
            </a:r>
            <a:r>
              <a:rPr lang="en-US" altLang="en-US" sz="2400" dirty="0">
                <a:latin typeface="Calibri" panose="020F0502020204030204" pitchFamily="34" charset="0"/>
                <a:cs typeface="Calibri" panose="020F0502020204030204" pitchFamily="34" charset="0"/>
              </a:rPr>
              <a:t>                           1001000</a:t>
            </a:r>
            <a:r>
              <a:rPr lang="en-US" altLang="en-US" sz="2400" baseline="-25000" dirty="0">
                <a:latin typeface="Calibri" panose="020F0502020204030204" pitchFamily="34" charset="0"/>
                <a:cs typeface="Calibri" panose="020F0502020204030204" pitchFamily="34" charset="0"/>
              </a:rPr>
              <a:t>ten</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multiplicand is shifted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next bit of multiplier is examined (also a shifting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this bit is 1, shifted multiplicand is added to the product</a:t>
            </a:r>
          </a:p>
        </p:txBody>
      </p:sp>
      <p:sp>
        <p:nvSpPr>
          <p:cNvPr id="3" name="Line 1027">
            <a:extLst>
              <a:ext uri="{FF2B5EF4-FFF2-40B4-BE49-F238E27FC236}">
                <a16:creationId xmlns:a16="http://schemas.microsoft.com/office/drawing/2014/main" id="{A741AB40-3A22-925B-DCD2-F0B3D4833C5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FA7757-913C-4DB6-82E1-2AD3FAEC980A}"/>
              </a:ext>
            </a:extLst>
          </p:cNvPr>
          <p:cNvSpPr>
            <a:spLocks noGrp="1"/>
          </p:cNvSpPr>
          <p:nvPr>
            <p:ph type="sldNum" sz="quarter" idx="12"/>
          </p:nvPr>
        </p:nvSpPr>
        <p:spPr/>
        <p:txBody>
          <a:bodyPr/>
          <a:lstStyle/>
          <a:p>
            <a:pPr>
              <a:defRPr/>
            </a:pPr>
            <a:fld id="{6DD41E20-E942-415F-8F5C-9AD7F2DA8618}" type="slidenum">
              <a:rPr lang="en-US" altLang="en-US"/>
              <a:pPr>
                <a:defRPr/>
              </a:pPr>
              <a:t>29</a:t>
            </a:fld>
            <a:endParaRPr lang="en-US" altLang="en-US"/>
          </a:p>
        </p:txBody>
      </p:sp>
      <p:sp>
        <p:nvSpPr>
          <p:cNvPr id="40963" name="Text Box 2">
            <a:extLst>
              <a:ext uri="{FF2B5EF4-FFF2-40B4-BE49-F238E27FC236}">
                <a16:creationId xmlns:a16="http://schemas.microsoft.com/office/drawing/2014/main" id="{02F91FA5-A306-4CFF-B600-BDB7444AF766}"/>
              </a:ext>
            </a:extLst>
          </p:cNvPr>
          <p:cNvSpPr txBox="1">
            <a:spLocks noChangeArrowheads="1"/>
          </p:cNvSpPr>
          <p:nvPr/>
        </p:nvSpPr>
        <p:spPr bwMode="auto">
          <a:xfrm>
            <a:off x="705874" y="396876"/>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0965" name="Text Box 4">
            <a:extLst>
              <a:ext uri="{FF2B5EF4-FFF2-40B4-BE49-F238E27FC236}">
                <a16:creationId xmlns:a16="http://schemas.microsoft.com/office/drawing/2014/main" id="{81F8B75A-D28E-4F72-805E-D0657B22EA76}"/>
              </a:ext>
            </a:extLst>
          </p:cNvPr>
          <p:cNvSpPr txBox="1">
            <a:spLocks noChangeArrowheads="1"/>
          </p:cNvSpPr>
          <p:nvPr/>
        </p:nvSpPr>
        <p:spPr bwMode="auto">
          <a:xfrm>
            <a:off x="2041526" y="1563688"/>
            <a:ext cx="654743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Remainder</a:t>
            </a:r>
          </a:p>
        </p:txBody>
      </p:sp>
      <p:sp>
        <p:nvSpPr>
          <p:cNvPr id="40966" name="Text Box 5">
            <a:extLst>
              <a:ext uri="{FF2B5EF4-FFF2-40B4-BE49-F238E27FC236}">
                <a16:creationId xmlns:a16="http://schemas.microsoft.com/office/drawing/2014/main" id="{7181A36D-9557-4318-9D32-DEABB243477A}"/>
              </a:ext>
            </a:extLst>
          </p:cNvPr>
          <p:cNvSpPr txBox="1">
            <a:spLocks noChangeArrowheads="1"/>
          </p:cNvSpPr>
          <p:nvPr/>
        </p:nvSpPr>
        <p:spPr bwMode="auto">
          <a:xfrm>
            <a:off x="2286001"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
        <p:nvSpPr>
          <p:cNvPr id="3" name="Line 1027">
            <a:extLst>
              <a:ext uri="{FF2B5EF4-FFF2-40B4-BE49-F238E27FC236}">
                <a16:creationId xmlns:a16="http://schemas.microsoft.com/office/drawing/2014/main" id="{9ADF8EBC-FC89-37E5-1716-1BEC051FD178}"/>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645DC-4A6D-5E0A-E31E-089F6497E4FD}"/>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D9730D7-5C99-6832-2FCD-8D91DD88B79D}"/>
              </a:ext>
            </a:extLst>
          </p:cNvPr>
          <p:cNvSpPr txBox="1">
            <a:spLocks noChangeArrowheads="1"/>
          </p:cNvSpPr>
          <p:nvPr/>
        </p:nvSpPr>
        <p:spPr bwMode="auto">
          <a:xfrm>
            <a:off x="441325" y="396875"/>
            <a:ext cx="26938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Magnetic Disks</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91C6764B-0A58-5903-8464-42A9229D82CD}"/>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F46FA17F-8950-D506-FEE7-C2C38DA79538}"/>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4" name="Text Box 4">
            <a:extLst>
              <a:ext uri="{FF2B5EF4-FFF2-40B4-BE49-F238E27FC236}">
                <a16:creationId xmlns:a16="http://schemas.microsoft.com/office/drawing/2014/main" id="{9CB498DE-6254-F42C-1BDD-606A770A962B}"/>
              </a:ext>
            </a:extLst>
          </p:cNvPr>
          <p:cNvSpPr txBox="1">
            <a:spLocks noChangeArrowheads="1"/>
          </p:cNvSpPr>
          <p:nvPr/>
        </p:nvSpPr>
        <p:spPr bwMode="auto">
          <a:xfrm>
            <a:off x="931592" y="1637650"/>
            <a:ext cx="7571945"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magnetic disk consists of 1-12 </a:t>
            </a:r>
            <a:r>
              <a:rPr lang="en-US" altLang="en-US" sz="2400" i="1" u="none" dirty="0">
                <a:solidFill>
                  <a:schemeClr val="accent2"/>
                </a:solidFill>
                <a:latin typeface="Calibri" panose="020F0502020204030204" pitchFamily="34" charset="0"/>
                <a:cs typeface="Calibri" panose="020F0502020204030204" pitchFamily="34" charset="0"/>
              </a:rPr>
              <a:t>platters</a:t>
            </a:r>
            <a:r>
              <a:rPr lang="en-US" altLang="en-US" sz="2400" u="none" dirty="0">
                <a:latin typeface="Calibri" panose="020F0502020204030204" pitchFamily="34" charset="0"/>
                <a:cs typeface="Calibri" panose="020F0502020204030204" pitchFamily="34" charset="0"/>
              </a:rPr>
              <a:t> (metal or glass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covered with magnetic recording material on both</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sides), with diameters between 1-3.5 inches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Each platter is comprised of concentric </a:t>
            </a:r>
            <a:r>
              <a:rPr lang="en-US" altLang="en-US" sz="2400" i="1" u="none" dirty="0">
                <a:solidFill>
                  <a:schemeClr val="accent2"/>
                </a:solidFill>
                <a:latin typeface="Calibri" panose="020F0502020204030204" pitchFamily="34" charset="0"/>
                <a:cs typeface="Calibri" panose="020F0502020204030204" pitchFamily="34" charset="0"/>
              </a:rPr>
              <a:t>tracks</a:t>
            </a:r>
            <a:r>
              <a:rPr lang="en-US" altLang="en-US" sz="2400" u="none" dirty="0">
                <a:latin typeface="Calibri" panose="020F0502020204030204" pitchFamily="34" charset="0"/>
                <a:cs typeface="Calibri" panose="020F0502020204030204" pitchFamily="34" charset="0"/>
              </a:rPr>
              <a:t> (5-30K) and</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each track is divided into </a:t>
            </a:r>
            <a:r>
              <a:rPr lang="en-US" altLang="en-US" sz="2400" i="1" u="none" dirty="0">
                <a:solidFill>
                  <a:schemeClr val="accent2"/>
                </a:solidFill>
                <a:latin typeface="Calibri" panose="020F0502020204030204" pitchFamily="34" charset="0"/>
                <a:cs typeface="Calibri" panose="020F0502020204030204" pitchFamily="34" charset="0"/>
              </a:rPr>
              <a:t>sectors</a:t>
            </a:r>
            <a:r>
              <a:rPr lang="en-US" altLang="en-US" sz="2400" u="none" dirty="0">
                <a:latin typeface="Calibri" panose="020F0502020204030204" pitchFamily="34" charset="0"/>
                <a:cs typeface="Calibri" panose="020F0502020204030204" pitchFamily="34" charset="0"/>
              </a:rPr>
              <a:t> (100 – 500 per track,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each about 512 bytes) </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movable arm holds the read/write heads for each disk</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surface and moves them all in tandem – a </a:t>
            </a:r>
            <a:r>
              <a:rPr lang="en-US" altLang="en-US" sz="2400" i="1" u="none" dirty="0">
                <a:solidFill>
                  <a:schemeClr val="accent2"/>
                </a:solidFill>
                <a:latin typeface="Calibri" panose="020F0502020204030204" pitchFamily="34" charset="0"/>
                <a:cs typeface="Calibri" panose="020F0502020204030204" pitchFamily="34" charset="0"/>
              </a:rPr>
              <a:t>cylinder</a:t>
            </a:r>
            <a:r>
              <a:rPr lang="en-US" altLang="en-US" sz="2400" u="none" dirty="0">
                <a:latin typeface="Calibri" panose="020F0502020204030204" pitchFamily="34" charset="0"/>
                <a:cs typeface="Calibri" panose="020F0502020204030204" pitchFamily="34" charset="0"/>
              </a:rPr>
              <a:t> of data</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is accessible at a time</a:t>
            </a:r>
          </a:p>
        </p:txBody>
      </p:sp>
    </p:spTree>
    <p:extLst>
      <p:ext uri="{BB962C8B-B14F-4D97-AF65-F5344CB8AC3E}">
        <p14:creationId xmlns:p14="http://schemas.microsoft.com/office/powerpoint/2010/main" val="2884491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1184211-93FD-45F5-8FAB-21FAC58AF0A6}"/>
              </a:ext>
            </a:extLst>
          </p:cNvPr>
          <p:cNvSpPr>
            <a:spLocks noGrp="1"/>
          </p:cNvSpPr>
          <p:nvPr>
            <p:ph type="sldNum" sz="quarter" idx="12"/>
          </p:nvPr>
        </p:nvSpPr>
        <p:spPr/>
        <p:txBody>
          <a:bodyPr/>
          <a:lstStyle/>
          <a:p>
            <a:pPr>
              <a:defRPr/>
            </a:pPr>
            <a:fld id="{49DE4DE1-292C-4945-9E67-AE840C4E7E06}" type="slidenum">
              <a:rPr lang="en-US" altLang="en-US"/>
              <a:pPr>
                <a:defRPr/>
              </a:pPr>
              <a:t>30</a:t>
            </a:fld>
            <a:endParaRPr lang="en-US" altLang="en-US"/>
          </a:p>
        </p:txBody>
      </p:sp>
      <p:sp>
        <p:nvSpPr>
          <p:cNvPr id="43011" name="Text Box 2">
            <a:extLst>
              <a:ext uri="{FF2B5EF4-FFF2-40B4-BE49-F238E27FC236}">
                <a16:creationId xmlns:a16="http://schemas.microsoft.com/office/drawing/2014/main" id="{D7E2DB7C-04B8-4F8E-9474-74F270F011A5}"/>
              </a:ext>
            </a:extLst>
          </p:cNvPr>
          <p:cNvSpPr txBox="1">
            <a:spLocks noChangeArrowheads="1"/>
          </p:cNvSpPr>
          <p:nvPr/>
        </p:nvSpPr>
        <p:spPr bwMode="auto">
          <a:xfrm>
            <a:off x="619607" y="396876"/>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3013" name="Text Box 4">
            <a:extLst>
              <a:ext uri="{FF2B5EF4-FFF2-40B4-BE49-F238E27FC236}">
                <a16:creationId xmlns:a16="http://schemas.microsoft.com/office/drawing/2014/main" id="{2D7D34D1-7CB1-47C7-B0E9-7B70B8C412F3}"/>
              </a:ext>
            </a:extLst>
          </p:cNvPr>
          <p:cNvSpPr txBox="1">
            <a:spLocks noChangeArrowheads="1"/>
          </p:cNvSpPr>
          <p:nvPr/>
        </p:nvSpPr>
        <p:spPr bwMode="auto">
          <a:xfrm>
            <a:off x="1752600" y="1600200"/>
            <a:ext cx="810189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0001001010         0001001010       0000001010    0000001010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100000000000 </a:t>
            </a:r>
            <a:r>
              <a:rPr lang="en-US" altLang="en-US" sz="2400" dirty="0">
                <a:latin typeface="Calibri" panose="020F0502020204030204" pitchFamily="34" charset="0"/>
                <a:cs typeface="Calibri" panose="020F050202020403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sym typeface="Wingdings" panose="05000000000000000000" pitchFamily="2" charset="2"/>
              </a:rPr>
              <a:t>Quo:   0                   000001               0000010            000001001</a:t>
            </a:r>
            <a:endParaRPr lang="en-US" altLang="en-US" sz="2400" dirty="0">
              <a:solidFill>
                <a:schemeClr val="accent2"/>
              </a:solidFill>
              <a:latin typeface="Calibri" panose="020F0502020204030204" pitchFamily="34" charset="0"/>
              <a:cs typeface="Calibri" panose="020F0502020204030204" pitchFamily="34" charset="0"/>
            </a:endParaRPr>
          </a:p>
        </p:txBody>
      </p:sp>
      <p:sp>
        <p:nvSpPr>
          <p:cNvPr id="43014" name="Text Box 5">
            <a:extLst>
              <a:ext uri="{FF2B5EF4-FFF2-40B4-BE49-F238E27FC236}">
                <a16:creationId xmlns:a16="http://schemas.microsoft.com/office/drawing/2014/main" id="{73712B75-C526-4E43-9339-9F837413A3DB}"/>
              </a:ext>
            </a:extLst>
          </p:cNvPr>
          <p:cNvSpPr txBox="1">
            <a:spLocks noChangeArrowheads="1"/>
          </p:cNvSpPr>
          <p:nvPr/>
        </p:nvSpPr>
        <p:spPr bwMode="auto">
          <a:xfrm>
            <a:off x="2286001"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
        <p:nvSpPr>
          <p:cNvPr id="2" name="Line 1027">
            <a:extLst>
              <a:ext uri="{FF2B5EF4-FFF2-40B4-BE49-F238E27FC236}">
                <a16:creationId xmlns:a16="http://schemas.microsoft.com/office/drawing/2014/main" id="{1796A09A-FD58-7847-5BEB-D65F741F062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31</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705871" y="396876"/>
            <a:ext cx="3358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Binary FP Numbers</a:t>
            </a:r>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2041526" y="1611314"/>
            <a:ext cx="74640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20.45 decimal = ?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 decimal = 10100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0.45 x 2 = 0.9     (not greater than 1, first bit after binary point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0.90 x 2 = 1.8      (greater than 1, second bit is 1, subtract 1 from 1.8)</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third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0.60 x 2 = 1.2      (greater than 1, fourth bit is 1, subtract 1 from 1.2)</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0.20 x 2 = 0.4      (less than 1, fifth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0.40 x 2 = 0.8      (less than 1, sixth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seventh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and the pattern repeats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10100.011100110011001100…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Normalized form = 1.0100011100110011…  x 2</a:t>
            </a:r>
            <a:r>
              <a:rPr lang="en-US" altLang="en-US" sz="2000" baseline="30000">
                <a:latin typeface="Calibri" panose="020F0502020204030204" pitchFamily="34" charset="0"/>
                <a:cs typeface="Calibri" panose="020F0502020204030204" pitchFamily="34" charset="0"/>
              </a:rPr>
              <a:t>4</a:t>
            </a:r>
            <a:endParaRPr lang="en-US" altLang="en-US" sz="2000">
              <a:latin typeface="Calibri" panose="020F0502020204030204" pitchFamily="34" charset="0"/>
              <a:cs typeface="Calibri" panose="020F0502020204030204" pitchFamily="34" charset="0"/>
            </a:endParaRPr>
          </a:p>
        </p:txBody>
      </p:sp>
      <p:sp>
        <p:nvSpPr>
          <p:cNvPr id="3" name="Line 1027">
            <a:extLst>
              <a:ext uri="{FF2B5EF4-FFF2-40B4-BE49-F238E27FC236}">
                <a16:creationId xmlns:a16="http://schemas.microsoft.com/office/drawing/2014/main" id="{C531E6C7-3C19-DFEF-7435-732399C864A6}"/>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32</a:t>
            </a:fld>
            <a:endParaRPr lang="en-US" altLang="en-US"/>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766259" y="396876"/>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0" y="2286000"/>
            <a:ext cx="75706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p:txBody>
      </p:sp>
      <p:sp>
        <p:nvSpPr>
          <p:cNvPr id="7" name="Text Box 4">
            <a:extLst>
              <a:ext uri="{FF2B5EF4-FFF2-40B4-BE49-F238E27FC236}">
                <a16:creationId xmlns:a16="http://schemas.microsoft.com/office/drawing/2014/main" id="{2FF429DE-3DD2-4255-8263-B620FF857773}"/>
              </a:ext>
            </a:extLst>
          </p:cNvPr>
          <p:cNvSpPr txBox="1">
            <a:spLocks noChangeArrowheads="1"/>
          </p:cNvSpPr>
          <p:nvPr/>
        </p:nvSpPr>
        <p:spPr bwMode="auto">
          <a:xfrm>
            <a:off x="5486400" y="3187700"/>
            <a:ext cx="4934428" cy="1323439"/>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Remember: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True exponent                    </a:t>
            </a:r>
            <a:r>
              <a:rPr lang="en-US" altLang="en-US" sz="2000" dirty="0" err="1">
                <a:latin typeface="Calibri" panose="020F0502020204030204" pitchFamily="34" charset="0"/>
                <a:cs typeface="Calibri" panose="020F0502020204030204" pitchFamily="34" charset="0"/>
              </a:rPr>
              <a:t>Exponent</a:t>
            </a:r>
            <a:r>
              <a:rPr lang="en-US" altLang="en-US" sz="2000" dirty="0">
                <a:latin typeface="Calibri" panose="020F0502020204030204" pitchFamily="34" charset="0"/>
                <a:cs typeface="Calibri" panose="020F0502020204030204" pitchFamily="34" charset="0"/>
              </a:rPr>
              <a:t> in register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122E3865-DE72-4BB1-A3A1-17F65FC4F38E}"/>
              </a:ext>
            </a:extLst>
          </p:cNvPr>
          <p:cNvCxnSpPr>
            <a:cxnSpLocks/>
          </p:cNvCxnSpPr>
          <p:nvPr/>
        </p:nvCxnSpPr>
        <p:spPr>
          <a:xfrm>
            <a:off x="7315200" y="3861324"/>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644BAD4-E5A8-434D-98B6-677F9C90E7A9}"/>
              </a:ext>
            </a:extLst>
          </p:cNvPr>
          <p:cNvCxnSpPr>
            <a:cxnSpLocks/>
          </p:cNvCxnSpPr>
          <p:nvPr/>
        </p:nvCxnSpPr>
        <p:spPr>
          <a:xfrm flipH="1">
            <a:off x="7315200" y="4114800"/>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2ABB646-255F-4D6C-84DB-B40C9FA7C747}"/>
              </a:ext>
            </a:extLst>
          </p:cNvPr>
          <p:cNvSpPr txBox="1"/>
          <p:nvPr/>
        </p:nvSpPr>
        <p:spPr>
          <a:xfrm>
            <a:off x="7272049" y="3504683"/>
            <a:ext cx="70243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11" name="TextBox 10">
            <a:extLst>
              <a:ext uri="{FF2B5EF4-FFF2-40B4-BE49-F238E27FC236}">
                <a16:creationId xmlns:a16="http://schemas.microsoft.com/office/drawing/2014/main" id="{17AAC7CF-A1CB-4598-AA91-E5338AA73E5F}"/>
              </a:ext>
            </a:extLst>
          </p:cNvPr>
          <p:cNvSpPr txBox="1"/>
          <p:nvPr/>
        </p:nvSpPr>
        <p:spPr>
          <a:xfrm>
            <a:off x="7379574" y="4066380"/>
            <a:ext cx="652743"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3" name="Line 1027">
            <a:extLst>
              <a:ext uri="{FF2B5EF4-FFF2-40B4-BE49-F238E27FC236}">
                <a16:creationId xmlns:a16="http://schemas.microsoft.com/office/drawing/2014/main" id="{94A0643F-81DB-7FE5-708B-0900E66A3A30}"/>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0C45DD7-1613-48ED-8F71-DE355956362C}"/>
              </a:ext>
            </a:extLst>
          </p:cNvPr>
          <p:cNvSpPr>
            <a:spLocks noGrp="1"/>
          </p:cNvSpPr>
          <p:nvPr>
            <p:ph type="sldNum" sz="quarter" idx="12"/>
          </p:nvPr>
        </p:nvSpPr>
        <p:spPr/>
        <p:txBody>
          <a:bodyPr/>
          <a:lstStyle/>
          <a:p>
            <a:pPr>
              <a:defRPr/>
            </a:pPr>
            <a:fld id="{1559B826-9628-4D68-B5CA-118B1E6DF9BF}" type="slidenum">
              <a:rPr lang="en-US" altLang="en-US"/>
              <a:pPr>
                <a:defRPr/>
              </a:pPr>
              <a:t>33</a:t>
            </a:fld>
            <a:endParaRPr lang="en-US" altLang="en-US"/>
          </a:p>
        </p:txBody>
      </p:sp>
      <p:sp>
        <p:nvSpPr>
          <p:cNvPr id="30723" name="Text Box 2">
            <a:extLst>
              <a:ext uri="{FF2B5EF4-FFF2-40B4-BE49-F238E27FC236}">
                <a16:creationId xmlns:a16="http://schemas.microsoft.com/office/drawing/2014/main" id="{91E05818-50AE-4ABA-9D97-F4AE05A5C8FC}"/>
              </a:ext>
            </a:extLst>
          </p:cNvPr>
          <p:cNvSpPr txBox="1">
            <a:spLocks noChangeArrowheads="1"/>
          </p:cNvSpPr>
          <p:nvPr/>
        </p:nvSpPr>
        <p:spPr bwMode="auto">
          <a:xfrm>
            <a:off x="619607" y="396876"/>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30725" name="Text Box 4">
            <a:extLst>
              <a:ext uri="{FF2B5EF4-FFF2-40B4-BE49-F238E27FC236}">
                <a16:creationId xmlns:a16="http://schemas.microsoft.com/office/drawing/2014/main" id="{86EEB1AE-2B2B-417A-A76E-FDD1A2956EF6}"/>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30726" name="Text Box 5">
            <a:extLst>
              <a:ext uri="{FF2B5EF4-FFF2-40B4-BE49-F238E27FC236}">
                <a16:creationId xmlns:a16="http://schemas.microsoft.com/office/drawing/2014/main" id="{63A9477B-1337-454C-BC3F-0B53517C6ECD}"/>
              </a:ext>
            </a:extLst>
          </p:cNvPr>
          <p:cNvSpPr txBox="1">
            <a:spLocks noChangeArrowheads="1"/>
          </p:cNvSpPr>
          <p:nvPr/>
        </p:nvSpPr>
        <p:spPr bwMode="auto">
          <a:xfrm>
            <a:off x="2057400" y="2286001"/>
            <a:ext cx="757066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1110  1000…000</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1111 110    1000…000</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-5.0</a:t>
            </a:r>
          </a:p>
        </p:txBody>
      </p:sp>
      <p:sp>
        <p:nvSpPr>
          <p:cNvPr id="2" name="Line 1027">
            <a:extLst>
              <a:ext uri="{FF2B5EF4-FFF2-40B4-BE49-F238E27FC236}">
                <a16:creationId xmlns:a16="http://schemas.microsoft.com/office/drawing/2014/main" id="{A7AD2DCB-0AF8-11B7-8E30-0485DDF1256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34</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835273"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0" y="2286000"/>
            <a:ext cx="64966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single-precision format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36 / 2 = 18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18 / 2 = 9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9 / 2 = 4   rem 1</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4 / 2 = 2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2 / 2 = 1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1 / 2 = 0   rem 1</a:t>
            </a:r>
          </a:p>
        </p:txBody>
      </p:sp>
      <p:cxnSp>
        <p:nvCxnSpPr>
          <p:cNvPr id="3" name="Straight Arrow Connector 2">
            <a:extLst>
              <a:ext uri="{FF2B5EF4-FFF2-40B4-BE49-F238E27FC236}">
                <a16:creationId xmlns:a16="http://schemas.microsoft.com/office/drawing/2014/main" id="{844A11B3-21E0-49B1-BC8D-E22B791880DD}"/>
              </a:ext>
            </a:extLst>
          </p:cNvPr>
          <p:cNvCxnSpPr/>
          <p:nvPr/>
        </p:nvCxnSpPr>
        <p:spPr>
          <a:xfrm flipV="1">
            <a:off x="4114800" y="5332988"/>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86D9B30-863F-45C4-B21D-CA99848DB6EE}"/>
              </a:ext>
            </a:extLst>
          </p:cNvPr>
          <p:cNvSpPr txBox="1"/>
          <p:nvPr/>
        </p:nvSpPr>
        <p:spPr>
          <a:xfrm>
            <a:off x="3276600" y="5791200"/>
            <a:ext cx="149912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36 is 100100</a:t>
            </a:r>
          </a:p>
        </p:txBody>
      </p:sp>
      <p:sp>
        <p:nvSpPr>
          <p:cNvPr id="5" name="TextBox 4">
            <a:extLst>
              <a:ext uri="{FF2B5EF4-FFF2-40B4-BE49-F238E27FC236}">
                <a16:creationId xmlns:a16="http://schemas.microsoft.com/office/drawing/2014/main" id="{A29BDBA3-007F-4466-B9BC-F923E22D2962}"/>
              </a:ext>
            </a:extLst>
          </p:cNvPr>
          <p:cNvSpPr txBox="1"/>
          <p:nvPr/>
        </p:nvSpPr>
        <p:spPr>
          <a:xfrm>
            <a:off x="4953001" y="3023692"/>
            <a:ext cx="2922595" cy="2308324"/>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0.90625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.81250</a:t>
            </a:r>
          </a:p>
          <a:p>
            <a:r>
              <a:rPr lang="en-US" sz="2400" dirty="0">
                <a:latin typeface="Calibri" panose="020F0502020204030204" pitchFamily="34" charset="0"/>
                <a:cs typeface="Calibri" panose="020F0502020204030204" pitchFamily="34" charset="0"/>
              </a:rPr>
              <a:t>  0.8125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.6250</a:t>
            </a:r>
          </a:p>
          <a:p>
            <a:r>
              <a:rPr lang="en-US" sz="2400" dirty="0">
                <a:latin typeface="Calibri" panose="020F0502020204030204" pitchFamily="34" charset="0"/>
                <a:cs typeface="Calibri" panose="020F0502020204030204" pitchFamily="34" charset="0"/>
              </a:rPr>
              <a:t>    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.250</a:t>
            </a:r>
          </a:p>
          <a:p>
            <a:r>
              <a:rPr lang="en-US" sz="2400" dirty="0">
                <a:latin typeface="Calibri" panose="020F0502020204030204" pitchFamily="34" charset="0"/>
                <a:cs typeface="Calibri" panose="020F0502020204030204" pitchFamily="34" charset="0"/>
              </a:rPr>
              <a:t>      0.25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.50</a:t>
            </a:r>
          </a:p>
          <a:p>
            <a:r>
              <a:rPr lang="en-US" sz="2400" dirty="0">
                <a:latin typeface="Calibri" panose="020F0502020204030204" pitchFamily="34" charset="0"/>
                <a:cs typeface="Calibri" panose="020F0502020204030204" pitchFamily="34" charset="0"/>
              </a:rPr>
              <a:t>        0.5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.00</a:t>
            </a:r>
          </a:p>
          <a:p>
            <a:r>
              <a:rPr lang="en-US" sz="2400" dirty="0">
                <a:latin typeface="Calibri" panose="020F0502020204030204" pitchFamily="34" charset="0"/>
                <a:cs typeface="Calibri" panose="020F0502020204030204" pitchFamily="34" charset="0"/>
              </a:rPr>
              <a:t>        0.0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.0</a:t>
            </a:r>
          </a:p>
        </p:txBody>
      </p:sp>
      <p:cxnSp>
        <p:nvCxnSpPr>
          <p:cNvPr id="16" name="Straight Arrow Connector 15">
            <a:extLst>
              <a:ext uri="{FF2B5EF4-FFF2-40B4-BE49-F238E27FC236}">
                <a16:creationId xmlns:a16="http://schemas.microsoft.com/office/drawing/2014/main" id="{6279B867-B05C-4202-92FE-E7639CEF22BA}"/>
              </a:ext>
            </a:extLst>
          </p:cNvPr>
          <p:cNvCxnSpPr/>
          <p:nvPr/>
        </p:nvCxnSpPr>
        <p:spPr>
          <a:xfrm flipV="1">
            <a:off x="6781800" y="5257800"/>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9DD890D-83ED-47CC-B5BF-C84CD21C0618}"/>
              </a:ext>
            </a:extLst>
          </p:cNvPr>
          <p:cNvSpPr txBox="1"/>
          <p:nvPr/>
        </p:nvSpPr>
        <p:spPr>
          <a:xfrm>
            <a:off x="6324600" y="5751871"/>
            <a:ext cx="2712602"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0.90625 is 0.1110100…0</a:t>
            </a:r>
          </a:p>
        </p:txBody>
      </p:sp>
      <p:sp>
        <p:nvSpPr>
          <p:cNvPr id="2" name="Line 1027">
            <a:extLst>
              <a:ext uri="{FF2B5EF4-FFF2-40B4-BE49-F238E27FC236}">
                <a16:creationId xmlns:a16="http://schemas.microsoft.com/office/drawing/2014/main" id="{FD4ADD01-9875-68E2-FE29-CF0EE5A8530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96104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35</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818014" y="396876"/>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2041526" y="1563689"/>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2057401" y="2286001"/>
            <a:ext cx="847071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We’ve calculated that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100100.1110100…0 in binary</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Normalized form = 1.001001110100…0 x 2</a:t>
            </a:r>
            <a:r>
              <a:rPr lang="en-US" altLang="en-US" sz="2400" baseline="30000" dirty="0">
                <a:latin typeface="Calibri" panose="020F0502020204030204" pitchFamily="34" charset="0"/>
                <a:cs typeface="Calibri" panose="020F0502020204030204" pitchFamily="34" charset="0"/>
              </a:rPr>
              <a:t>5</a:t>
            </a: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(had to shift 5 places to get only one bit left of the point)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sign bit is 0 (positive number)</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fraction field is  001001110100…0  (the 23 bits after the point)</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exponent field is  5 + 127 (have to add the bias) = 132,</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which in binary is  10000100</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IEEE 754 format is   0   10000100  001001110100…..0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sign  exponent     23 fraction bits</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5037405A-8334-1685-AEE8-7362B09976C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354623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591DD8-ED7A-4709-945A-49B2777A1273}"/>
              </a:ext>
            </a:extLst>
          </p:cNvPr>
          <p:cNvSpPr>
            <a:spLocks noGrp="1"/>
          </p:cNvSpPr>
          <p:nvPr>
            <p:ph type="sldNum" sz="quarter" idx="12"/>
          </p:nvPr>
        </p:nvSpPr>
        <p:spPr/>
        <p:txBody>
          <a:bodyPr/>
          <a:lstStyle/>
          <a:p>
            <a:pPr>
              <a:defRPr/>
            </a:pPr>
            <a:fld id="{EF9B85F5-FEFA-4F05-85C2-DEAADF103D13}" type="slidenum">
              <a:rPr lang="en-US" altLang="en-US"/>
              <a:pPr>
                <a:defRPr/>
              </a:pPr>
              <a:t>36</a:t>
            </a:fld>
            <a:endParaRPr lang="en-US" altLang="en-US"/>
          </a:p>
        </p:txBody>
      </p:sp>
      <p:sp>
        <p:nvSpPr>
          <p:cNvPr id="26628" name="Line 3">
            <a:extLst>
              <a:ext uri="{FF2B5EF4-FFF2-40B4-BE49-F238E27FC236}">
                <a16:creationId xmlns:a16="http://schemas.microsoft.com/office/drawing/2014/main" id="{86445560-1261-46A9-93C7-080564861F22}"/>
              </a:ext>
            </a:extLst>
          </p:cNvPr>
          <p:cNvSpPr>
            <a:spLocks noChangeShapeType="1"/>
          </p:cNvSpPr>
          <p:nvPr/>
        </p:nvSpPr>
        <p:spPr bwMode="auto">
          <a:xfrm>
            <a:off x="1905000" y="4865295"/>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2">
            <a:extLst>
              <a:ext uri="{FF2B5EF4-FFF2-40B4-BE49-F238E27FC236}">
                <a16:creationId xmlns:a16="http://schemas.microsoft.com/office/drawing/2014/main" id="{FDB4D948-7727-4819-BC70-2CFEC913D624}"/>
              </a:ext>
            </a:extLst>
          </p:cNvPr>
          <p:cNvSpPr txBox="1">
            <a:spLocks noChangeArrowheads="1"/>
          </p:cNvSpPr>
          <p:nvPr/>
        </p:nvSpPr>
        <p:spPr bwMode="auto">
          <a:xfrm>
            <a:off x="8845612" y="4514845"/>
            <a:ext cx="1628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00…0</a:t>
            </a:r>
          </a:p>
        </p:txBody>
      </p:sp>
      <p:sp>
        <p:nvSpPr>
          <p:cNvPr id="6" name="Text Box 2">
            <a:extLst>
              <a:ext uri="{FF2B5EF4-FFF2-40B4-BE49-F238E27FC236}">
                <a16:creationId xmlns:a16="http://schemas.microsoft.com/office/drawing/2014/main" id="{FE8A01D5-9FD6-4E4E-95AD-28DEB45A6F19}"/>
              </a:ext>
            </a:extLst>
          </p:cNvPr>
          <p:cNvSpPr txBox="1">
            <a:spLocks noChangeArrowheads="1"/>
          </p:cNvSpPr>
          <p:nvPr/>
        </p:nvSpPr>
        <p:spPr bwMode="auto">
          <a:xfrm>
            <a:off x="1756633" y="4514845"/>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0</a:t>
            </a:r>
          </a:p>
        </p:txBody>
      </p:sp>
      <p:sp>
        <p:nvSpPr>
          <p:cNvPr id="7" name="Text Box 2">
            <a:extLst>
              <a:ext uri="{FF2B5EF4-FFF2-40B4-BE49-F238E27FC236}">
                <a16:creationId xmlns:a16="http://schemas.microsoft.com/office/drawing/2014/main" id="{95087EE8-1375-4237-B3BB-35ED44814F5A}"/>
              </a:ext>
            </a:extLst>
          </p:cNvPr>
          <p:cNvSpPr txBox="1">
            <a:spLocks noChangeArrowheads="1"/>
          </p:cNvSpPr>
          <p:nvPr/>
        </p:nvSpPr>
        <p:spPr bwMode="auto">
          <a:xfrm>
            <a:off x="1682813" y="2239383"/>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1</a:t>
            </a:r>
          </a:p>
        </p:txBody>
      </p:sp>
      <p:sp>
        <p:nvSpPr>
          <p:cNvPr id="8" name="Text Box 2">
            <a:extLst>
              <a:ext uri="{FF2B5EF4-FFF2-40B4-BE49-F238E27FC236}">
                <a16:creationId xmlns:a16="http://schemas.microsoft.com/office/drawing/2014/main" id="{0B8FA9BF-4998-4010-B560-D6413656EB8B}"/>
              </a:ext>
            </a:extLst>
          </p:cNvPr>
          <p:cNvSpPr txBox="1">
            <a:spLocks noChangeArrowheads="1"/>
          </p:cNvSpPr>
          <p:nvPr/>
        </p:nvSpPr>
        <p:spPr bwMode="auto">
          <a:xfrm>
            <a:off x="8845612" y="2239383"/>
            <a:ext cx="1500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127  00…0</a:t>
            </a:r>
          </a:p>
        </p:txBody>
      </p:sp>
      <p:sp>
        <p:nvSpPr>
          <p:cNvPr id="9" name="Text Box 2">
            <a:extLst>
              <a:ext uri="{FF2B5EF4-FFF2-40B4-BE49-F238E27FC236}">
                <a16:creationId xmlns:a16="http://schemas.microsoft.com/office/drawing/2014/main" id="{BFF27168-D90E-466C-99B7-8FBA7BF6FE78}"/>
              </a:ext>
            </a:extLst>
          </p:cNvPr>
          <p:cNvSpPr txBox="1">
            <a:spLocks noChangeArrowheads="1"/>
          </p:cNvSpPr>
          <p:nvPr/>
        </p:nvSpPr>
        <p:spPr bwMode="auto">
          <a:xfrm>
            <a:off x="1676399" y="369496"/>
            <a:ext cx="251838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inf</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NAN</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Highest value ~2 x 2</a:t>
            </a:r>
            <a:r>
              <a:rPr lang="en-US" altLang="en-US" sz="2000" baseline="30000" dirty="0">
                <a:latin typeface="Calibri" panose="020F0502020204030204" pitchFamily="34" charset="0"/>
                <a:cs typeface="Calibri" panose="020F0502020204030204" pitchFamily="34" charset="0"/>
              </a:rPr>
              <a:t>127</a:t>
            </a:r>
            <a:endParaRPr lang="en-US" altLang="en-US" sz="2000" dirty="0">
              <a:latin typeface="Calibri" panose="020F0502020204030204" pitchFamily="34" charset="0"/>
              <a:cs typeface="Calibri" panose="020F0502020204030204" pitchFamily="34" charset="0"/>
            </a:endParaRPr>
          </a:p>
        </p:txBody>
      </p:sp>
      <p:sp>
        <p:nvSpPr>
          <p:cNvPr id="10" name="Text Box 2">
            <a:extLst>
              <a:ext uri="{FF2B5EF4-FFF2-40B4-BE49-F238E27FC236}">
                <a16:creationId xmlns:a16="http://schemas.microsoft.com/office/drawing/2014/main" id="{00BFF76F-9C00-488F-9D7E-266C77E61220}"/>
              </a:ext>
            </a:extLst>
          </p:cNvPr>
          <p:cNvSpPr txBox="1">
            <a:spLocks noChangeArrowheads="1"/>
          </p:cNvSpPr>
          <p:nvPr/>
        </p:nvSpPr>
        <p:spPr bwMode="auto">
          <a:xfrm>
            <a:off x="8845612" y="369496"/>
            <a:ext cx="15648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xx….x</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254  11….1</a:t>
            </a:r>
          </a:p>
        </p:txBody>
      </p:sp>
      <p:sp>
        <p:nvSpPr>
          <p:cNvPr id="12" name="Text Box 2">
            <a:extLst>
              <a:ext uri="{FF2B5EF4-FFF2-40B4-BE49-F238E27FC236}">
                <a16:creationId xmlns:a16="http://schemas.microsoft.com/office/drawing/2014/main" id="{F449C8B8-B70A-42F4-AC85-4D94313F3ECE}"/>
              </a:ext>
            </a:extLst>
          </p:cNvPr>
          <p:cNvSpPr txBox="1">
            <a:spLocks noChangeArrowheads="1"/>
          </p:cNvSpPr>
          <p:nvPr/>
        </p:nvSpPr>
        <p:spPr bwMode="auto">
          <a:xfrm>
            <a:off x="1682812" y="3583827"/>
            <a:ext cx="28242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Norm ~2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Largest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~1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~2</a:t>
            </a:r>
            <a:r>
              <a:rPr lang="en-US" altLang="en-US" sz="2000" baseline="30000" dirty="0">
                <a:latin typeface="Calibri" panose="020F0502020204030204" pitchFamily="34" charset="0"/>
                <a:cs typeface="Calibri" panose="020F0502020204030204" pitchFamily="34" charset="0"/>
              </a:rPr>
              <a:t>-149</a:t>
            </a:r>
            <a:endParaRPr lang="en-US" altLang="en-US" sz="2000" dirty="0">
              <a:latin typeface="Calibri" panose="020F0502020204030204" pitchFamily="34" charset="0"/>
              <a:cs typeface="Calibri" panose="020F0502020204030204" pitchFamily="34" charset="0"/>
            </a:endParaRPr>
          </a:p>
        </p:txBody>
      </p:sp>
      <p:sp>
        <p:nvSpPr>
          <p:cNvPr id="13" name="Text Box 2">
            <a:extLst>
              <a:ext uri="{FF2B5EF4-FFF2-40B4-BE49-F238E27FC236}">
                <a16:creationId xmlns:a16="http://schemas.microsoft.com/office/drawing/2014/main" id="{1FE6B852-B316-4801-B3EF-3DEF5FCC243A}"/>
              </a:ext>
            </a:extLst>
          </p:cNvPr>
          <p:cNvSpPr txBox="1">
            <a:spLocks noChangeArrowheads="1"/>
          </p:cNvSpPr>
          <p:nvPr/>
        </p:nvSpPr>
        <p:spPr bwMode="auto">
          <a:xfrm>
            <a:off x="8852024" y="3583827"/>
            <a:ext cx="16289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0..01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11…1</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00…1</a:t>
            </a:r>
          </a:p>
        </p:txBody>
      </p:sp>
      <p:sp>
        <p:nvSpPr>
          <p:cNvPr id="14" name="Line 3">
            <a:extLst>
              <a:ext uri="{FF2B5EF4-FFF2-40B4-BE49-F238E27FC236}">
                <a16:creationId xmlns:a16="http://schemas.microsoft.com/office/drawing/2014/main" id="{E3C17D2F-663C-4274-B4D0-0A38E2C69D57}"/>
              </a:ext>
            </a:extLst>
          </p:cNvPr>
          <p:cNvSpPr>
            <a:spLocks noChangeShapeType="1"/>
          </p:cNvSpPr>
          <p:nvPr/>
        </p:nvSpPr>
        <p:spPr bwMode="auto">
          <a:xfrm flipV="1">
            <a:off x="2673412" y="2451969"/>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2">
            <a:extLst>
              <a:ext uri="{FF2B5EF4-FFF2-40B4-BE49-F238E27FC236}">
                <a16:creationId xmlns:a16="http://schemas.microsoft.com/office/drawing/2014/main" id="{569F3613-3020-4E9A-B02B-E72EADC10916}"/>
              </a:ext>
            </a:extLst>
          </p:cNvPr>
          <p:cNvSpPr txBox="1">
            <a:spLocks noChangeArrowheads="1"/>
          </p:cNvSpPr>
          <p:nvPr/>
        </p:nvSpPr>
        <p:spPr bwMode="auto">
          <a:xfrm>
            <a:off x="3276601" y="4948907"/>
            <a:ext cx="54040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rules as above, but the sign bit is 1</a:t>
            </a: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magnitudes as above, but negative numbers</a:t>
            </a:r>
          </a:p>
        </p:txBody>
      </p:sp>
      <p:cxnSp>
        <p:nvCxnSpPr>
          <p:cNvPr id="3" name="Straight Arrow Connector 2">
            <a:extLst>
              <a:ext uri="{FF2B5EF4-FFF2-40B4-BE49-F238E27FC236}">
                <a16:creationId xmlns:a16="http://schemas.microsoft.com/office/drawing/2014/main" id="{BE6BA477-E9E3-47EB-8902-D6132F26C62F}"/>
              </a:ext>
            </a:extLst>
          </p:cNvPr>
          <p:cNvCxnSpPr>
            <a:cxnSpLocks/>
          </p:cNvCxnSpPr>
          <p:nvPr/>
        </p:nvCxnSpPr>
        <p:spPr>
          <a:xfrm>
            <a:off x="6077565" y="5656793"/>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E649281-7A31-42E8-8C61-686F44914419}"/>
              </a:ext>
            </a:extLst>
          </p:cNvPr>
          <p:cNvCxnSpPr>
            <a:cxnSpLocks/>
          </p:cNvCxnSpPr>
          <p:nvPr/>
        </p:nvCxnSpPr>
        <p:spPr>
          <a:xfrm>
            <a:off x="6477000" y="2503095"/>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95310-8007-4966-845A-71D5550D9015}"/>
              </a:ext>
            </a:extLst>
          </p:cNvPr>
          <p:cNvCxnSpPr>
            <a:cxnSpLocks/>
          </p:cNvCxnSpPr>
          <p:nvPr/>
        </p:nvCxnSpPr>
        <p:spPr>
          <a:xfrm flipH="1" flipV="1">
            <a:off x="6477000" y="1385159"/>
            <a:ext cx="2458" cy="965537"/>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2">
            <a:extLst>
              <a:ext uri="{FF2B5EF4-FFF2-40B4-BE49-F238E27FC236}">
                <a16:creationId xmlns:a16="http://schemas.microsoft.com/office/drawing/2014/main" id="{3FC0972D-9D07-4F09-9C8B-2C52542B8FDD}"/>
              </a:ext>
            </a:extLst>
          </p:cNvPr>
          <p:cNvSpPr txBox="1">
            <a:spLocks noChangeArrowheads="1"/>
          </p:cNvSpPr>
          <p:nvPr/>
        </p:nvSpPr>
        <p:spPr bwMode="auto">
          <a:xfrm>
            <a:off x="6477001" y="2495726"/>
            <a:ext cx="407528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 field &lt; 127, i.e., after</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subtracting bias, they are negative</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exponents, representing numbers &lt; 1</a:t>
            </a:r>
          </a:p>
        </p:txBody>
      </p:sp>
      <p:sp>
        <p:nvSpPr>
          <p:cNvPr id="22" name="Text Box 2">
            <a:extLst>
              <a:ext uri="{FF2B5EF4-FFF2-40B4-BE49-F238E27FC236}">
                <a16:creationId xmlns:a16="http://schemas.microsoft.com/office/drawing/2014/main" id="{F0234AD8-9474-4F9C-8639-FFF25BB0BB0A}"/>
              </a:ext>
            </a:extLst>
          </p:cNvPr>
          <p:cNvSpPr txBox="1">
            <a:spLocks noChangeArrowheads="1"/>
          </p:cNvSpPr>
          <p:nvPr/>
        </p:nvSpPr>
        <p:spPr bwMode="auto">
          <a:xfrm>
            <a:off x="4507110" y="369495"/>
            <a:ext cx="37587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2 special cases up top that use the</a:t>
            </a:r>
          </a:p>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reserved exponent field of 255</a:t>
            </a:r>
          </a:p>
        </p:txBody>
      </p:sp>
      <p:sp>
        <p:nvSpPr>
          <p:cNvPr id="23" name="Line 3">
            <a:extLst>
              <a:ext uri="{FF2B5EF4-FFF2-40B4-BE49-F238E27FC236}">
                <a16:creationId xmlns:a16="http://schemas.microsoft.com/office/drawing/2014/main" id="{4EF6D6B2-E510-4AC5-BCF2-3DFB0F7613F5}"/>
              </a:ext>
            </a:extLst>
          </p:cNvPr>
          <p:cNvSpPr>
            <a:spLocks noChangeShapeType="1"/>
          </p:cNvSpPr>
          <p:nvPr/>
        </p:nvSpPr>
        <p:spPr bwMode="auto">
          <a:xfrm flipV="1">
            <a:off x="2968594" y="1029460"/>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
            <a:extLst>
              <a:ext uri="{FF2B5EF4-FFF2-40B4-BE49-F238E27FC236}">
                <a16:creationId xmlns:a16="http://schemas.microsoft.com/office/drawing/2014/main" id="{7736CC48-5B9A-4F5E-9641-477339A0A7FD}"/>
              </a:ext>
            </a:extLst>
          </p:cNvPr>
          <p:cNvSpPr>
            <a:spLocks noChangeShapeType="1"/>
          </p:cNvSpPr>
          <p:nvPr/>
        </p:nvSpPr>
        <p:spPr bwMode="auto">
          <a:xfrm flipV="1">
            <a:off x="3094960" y="3933203"/>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
            <a:extLst>
              <a:ext uri="{FF2B5EF4-FFF2-40B4-BE49-F238E27FC236}">
                <a16:creationId xmlns:a16="http://schemas.microsoft.com/office/drawing/2014/main" id="{E5332F08-029F-4AEA-B7CF-75933101D626}"/>
              </a:ext>
            </a:extLst>
          </p:cNvPr>
          <p:cNvSpPr txBox="1">
            <a:spLocks noChangeArrowheads="1"/>
          </p:cNvSpPr>
          <p:nvPr/>
        </p:nvSpPr>
        <p:spPr bwMode="auto">
          <a:xfrm>
            <a:off x="4200558" y="3930071"/>
            <a:ext cx="46514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Special case with exponent field 0, used to</a:t>
            </a:r>
          </a:p>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represent </a:t>
            </a:r>
            <a:r>
              <a:rPr lang="en-US" altLang="en-US" sz="1600" dirty="0" err="1">
                <a:solidFill>
                  <a:srgbClr val="C00000"/>
                </a:solidFill>
                <a:latin typeface="Calibri" panose="020F0502020204030204" pitchFamily="34" charset="0"/>
                <a:cs typeface="Calibri" panose="020F0502020204030204" pitchFamily="34" charset="0"/>
              </a:rPr>
              <a:t>denorms</a:t>
            </a:r>
            <a:r>
              <a:rPr lang="en-US" altLang="en-US" sz="1600" dirty="0">
                <a:solidFill>
                  <a:srgbClr val="C00000"/>
                </a:solidFill>
                <a:latin typeface="Calibri" panose="020F0502020204030204" pitchFamily="34" charset="0"/>
                <a:cs typeface="Calibri" panose="020F0502020204030204" pitchFamily="34" charset="0"/>
              </a:rPr>
              <a:t>, that help us gradually approach 0</a:t>
            </a:r>
          </a:p>
        </p:txBody>
      </p:sp>
    </p:spTree>
    <p:extLst>
      <p:ext uri="{BB962C8B-B14F-4D97-AF65-F5344CB8AC3E}">
        <p14:creationId xmlns:p14="http://schemas.microsoft.com/office/powerpoint/2010/main" val="3028455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4BF7938-02EC-4E8B-A0BF-E8ABEEC3F8AD}"/>
              </a:ext>
            </a:extLst>
          </p:cNvPr>
          <p:cNvSpPr>
            <a:spLocks noGrp="1"/>
          </p:cNvSpPr>
          <p:nvPr>
            <p:ph type="sldNum" sz="quarter" idx="12"/>
          </p:nvPr>
        </p:nvSpPr>
        <p:spPr/>
        <p:txBody>
          <a:bodyPr/>
          <a:lstStyle/>
          <a:p>
            <a:pPr>
              <a:defRPr/>
            </a:pPr>
            <a:fld id="{8FD285B6-5887-4FF6-8555-D26CDF794EFE}" type="slidenum">
              <a:rPr lang="en-US" altLang="en-US"/>
              <a:pPr>
                <a:defRPr/>
              </a:pPr>
              <a:t>37</a:t>
            </a:fld>
            <a:endParaRPr lang="en-US" altLang="en-US"/>
          </a:p>
        </p:txBody>
      </p:sp>
      <p:sp>
        <p:nvSpPr>
          <p:cNvPr id="16387" name="Text Box 2">
            <a:extLst>
              <a:ext uri="{FF2B5EF4-FFF2-40B4-BE49-F238E27FC236}">
                <a16:creationId xmlns:a16="http://schemas.microsoft.com/office/drawing/2014/main" id="{325084FA-8488-4ED6-B6D4-3B90C49A5A2D}"/>
              </a:ext>
            </a:extLst>
          </p:cNvPr>
          <p:cNvSpPr txBox="1">
            <a:spLocks noChangeArrowheads="1"/>
          </p:cNvSpPr>
          <p:nvPr/>
        </p:nvSpPr>
        <p:spPr bwMode="auto">
          <a:xfrm>
            <a:off x="800765" y="396876"/>
            <a:ext cx="50651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FP Addition – Binary Example</a:t>
            </a:r>
          </a:p>
        </p:txBody>
      </p:sp>
      <p:sp>
        <p:nvSpPr>
          <p:cNvPr id="16389" name="Text Box 4">
            <a:extLst>
              <a:ext uri="{FF2B5EF4-FFF2-40B4-BE49-F238E27FC236}">
                <a16:creationId xmlns:a16="http://schemas.microsoft.com/office/drawing/2014/main" id="{7E29843D-D7FB-4558-A2D1-E64E0FC03054}"/>
              </a:ext>
            </a:extLst>
          </p:cNvPr>
          <p:cNvSpPr txBox="1">
            <a:spLocks noChangeArrowheads="1"/>
          </p:cNvSpPr>
          <p:nvPr/>
        </p:nvSpPr>
        <p:spPr bwMode="auto">
          <a:xfrm>
            <a:off x="2041525" y="1563688"/>
            <a:ext cx="658250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Consider the following binary example </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  x 2</a:t>
            </a:r>
            <a:r>
              <a:rPr lang="en-US" altLang="en-US" sz="2400" baseline="30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    +     1.100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Convert to the larger exponent:</a:t>
            </a: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0.0101  x 2</a:t>
            </a:r>
            <a:r>
              <a:rPr lang="en-US" altLang="en-US" sz="2400" baseline="30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     1.1000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Add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Normalize</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Check for overflow/underflow</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Round</a:t>
            </a:r>
            <a:endParaRPr lang="en-US" altLang="en-US" sz="2400" baseline="30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30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Re-normalize</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IEEE 754 format:  </a:t>
            </a:r>
            <a:r>
              <a:rPr lang="en-US" altLang="en-US" sz="2000" dirty="0">
                <a:latin typeface="Calibri" panose="020F0502020204030204" pitchFamily="34" charset="0"/>
                <a:cs typeface="Calibri" panose="020F0502020204030204" pitchFamily="34" charset="0"/>
              </a:rPr>
              <a:t>0 10000010 11010000000000000000000</a:t>
            </a: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8E98A865-1EE2-1DE2-50CA-5530E0E62955}"/>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38</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533343" y="396876"/>
            <a:ext cx="2918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Boolean Algebra</a:t>
            </a:r>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1905000" y="3505200"/>
            <a:ext cx="366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        B        C                   E</a:t>
            </a:r>
            <a:endParaRPr lang="en-US" altLang="en-US" sz="18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800" dirty="0">
                <a:solidFill>
                  <a:schemeClr val="accent2"/>
                </a:solidFill>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0            0            0                         0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0            0            1                         0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1            1            0                         1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1            1            1                         0</a:t>
            </a:r>
            <a:endParaRPr lang="en-US" altLang="en-US" sz="2400" dirty="0">
              <a:latin typeface="Calibri" panose="020F0502020204030204" pitchFamily="34" charset="0"/>
              <a:cs typeface="Calibri" panose="020F050202020403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2057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5105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6248400" y="4114800"/>
            <a:ext cx="395659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(A . B . C) + (A . C . B) + (C . B . A)</a:t>
            </a:r>
          </a:p>
          <a:p>
            <a:pP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pPr>
            <a:r>
              <a:rPr lang="en-US" altLang="en-US" sz="2000">
                <a:latin typeface="Calibri" panose="020F0502020204030204" pitchFamily="34" charset="0"/>
                <a:cs typeface="Calibri" panose="020F0502020204030204" pitchFamily="34" charset="0"/>
              </a:rPr>
              <a:t> Can also use “product of sums”</a:t>
            </a:r>
          </a:p>
          <a:p>
            <a:pPr eaLnBrk="1" hangingPunct="1">
              <a:spcBef>
                <a:spcPct val="0"/>
              </a:spcBef>
            </a:pPr>
            <a:r>
              <a:rPr lang="en-US" altLang="en-US" sz="2000">
                <a:latin typeface="Calibri" panose="020F0502020204030204" pitchFamily="34" charset="0"/>
                <a:cs typeface="Calibri" panose="020F0502020204030204" pitchFamily="34" charset="0"/>
              </a:rPr>
              <a:t> Any equation can be implemented</a:t>
            </a:r>
          </a:p>
          <a:p>
            <a:pPr eaLnBrk="1" hangingPunct="1">
              <a:spcBef>
                <a:spcPct val="0"/>
              </a:spcBef>
              <a:buFontTx/>
              <a:buNone/>
            </a:pPr>
            <a:r>
              <a:rPr lang="en-US" altLang="en-US" sz="2000">
                <a:latin typeface="Calibri" panose="020F0502020204030204" pitchFamily="34" charset="0"/>
                <a:cs typeface="Calibri" panose="020F0502020204030204" pitchFamily="34" charset="0"/>
              </a:rPr>
              <a:t>  with an array of ANDs, followed by</a:t>
            </a:r>
          </a:p>
          <a:p>
            <a:pPr eaLnBrk="1" hangingPunct="1">
              <a:spcBef>
                <a:spcPct val="0"/>
              </a:spcBef>
              <a:buFontTx/>
              <a:buNone/>
            </a:pPr>
            <a:r>
              <a:rPr lang="en-US" altLang="en-US" sz="2000">
                <a:latin typeface="Calibri" panose="020F0502020204030204" pitchFamily="34" charset="0"/>
                <a:cs typeface="Calibri" panose="020F050202020403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7010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8153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93726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2362201" y="1371600"/>
            <a:ext cx="210185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2682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2682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3657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4038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36576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41910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6553201" y="2971800"/>
            <a:ext cx="360579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Any truth table can be expressed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as a sum of products</a:t>
            </a:r>
          </a:p>
        </p:txBody>
      </p:sp>
      <p:sp>
        <p:nvSpPr>
          <p:cNvPr id="3" name="Line 1027">
            <a:extLst>
              <a:ext uri="{FF2B5EF4-FFF2-40B4-BE49-F238E27FC236}">
                <a16:creationId xmlns:a16="http://schemas.microsoft.com/office/drawing/2014/main" id="{FA1A3C81-EBA0-E514-78F0-FB7A87491F8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39</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783509" y="396876"/>
            <a:ext cx="41379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Adder Implementations</a:t>
            </a:r>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1905001" y="1371601"/>
            <a:ext cx="781444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Ripple-Carry adder – each 1-bit adder feeds its carry-out to next stage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simple design, but we must wait for the carry to propagate thru all bits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Carry-Lookahead adder – each bit can be represented by an equation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that only involves input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initial carry-in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  -- this is 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complex equation, so it’s broken into sub-parts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For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c</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 carry is generated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1   and a carry 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propagated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b</a:t>
            </a:r>
            <a:r>
              <a:rPr lang="en-US" altLang="en-US" sz="2000" baseline="-25000" dirty="0">
                <a:latin typeface="Calibri" panose="020F0502020204030204" pitchFamily="34" charset="0"/>
                <a:cs typeface="Calibri" panose="020F0502020204030204" pitchFamily="34" charset="0"/>
              </a:rPr>
              <a:t>i </a:t>
            </a:r>
            <a:r>
              <a:rPr lang="en-US" altLang="en-US" sz="2000" dirty="0">
                <a:latin typeface="Calibri" panose="020F0502020204030204" pitchFamily="34" charset="0"/>
                <a:cs typeface="Calibri" panose="020F0502020204030204" pitchFamily="34" charset="0"/>
              </a:rPr>
              <a:t>=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i+1</a:t>
            </a:r>
            <a:r>
              <a:rPr lang="en-US" altLang="en-US" sz="2000" dirty="0">
                <a:latin typeface="Calibri" panose="020F0502020204030204" pitchFamily="34" charset="0"/>
                <a:cs typeface="Calibri" panose="020F0502020204030204" pitchFamily="34" charset="0"/>
              </a:rPr>
              <a:t> = </a:t>
            </a:r>
            <a:r>
              <a:rPr lang="en-US" altLang="en-US" sz="2000" dirty="0" err="1">
                <a:latin typeface="Calibri" panose="020F0502020204030204" pitchFamily="34" charset="0"/>
                <a:cs typeface="Calibri" panose="020F0502020204030204" pitchFamily="34" charset="0"/>
              </a:rPr>
              <a:t>g</a:t>
            </a:r>
            <a:r>
              <a:rPr lang="en-US" altLang="en-US" sz="2000" baseline="-25000" dirty="0" err="1">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p</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i</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Similarly, compute these values for a block of 4 bits, then for a block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of 16 bits, then for a block of 64 bits….Finally, the carry-out for the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64</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bit is represented by an equation such as this: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4</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G</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Each of the sub-terms is also a similar expression</a:t>
            </a:r>
          </a:p>
        </p:txBody>
      </p:sp>
      <p:sp>
        <p:nvSpPr>
          <p:cNvPr id="3" name="Line 1027">
            <a:extLst>
              <a:ext uri="{FF2B5EF4-FFF2-40B4-BE49-F238E27FC236}">
                <a16:creationId xmlns:a16="http://schemas.microsoft.com/office/drawing/2014/main" id="{EF160EE4-D92E-F7B4-A423-D1E5C9F27D57}"/>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967BD-CEC7-43A6-B076-9EF1D991A222}"/>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A107EE0-1BE5-27E5-AA24-7AD51BE0EA5C}"/>
              </a:ext>
            </a:extLst>
          </p:cNvPr>
          <p:cNvSpPr txBox="1">
            <a:spLocks noChangeArrowheads="1"/>
          </p:cNvSpPr>
          <p:nvPr/>
        </p:nvSpPr>
        <p:spPr bwMode="auto">
          <a:xfrm>
            <a:off x="441325" y="396875"/>
            <a:ext cx="22507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Disk Latency</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B2906C0D-2F46-E9E4-5F25-02ED05077DA3}"/>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D8D6A15C-B849-945F-DDFA-8EC4838E9C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44CAE33E-C769-9545-B228-2974A761A0E5}"/>
              </a:ext>
            </a:extLst>
          </p:cNvPr>
          <p:cNvSpPr txBox="1">
            <a:spLocks noChangeArrowheads="1"/>
          </p:cNvSpPr>
          <p:nvPr/>
        </p:nvSpPr>
        <p:spPr bwMode="auto">
          <a:xfrm>
            <a:off x="812321" y="1363901"/>
            <a:ext cx="742459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To read/write data, the arm has to be placed on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track – this </a:t>
            </a:r>
            <a:r>
              <a:rPr lang="en-US" altLang="en-US" sz="2400" i="1" u="none" dirty="0">
                <a:solidFill>
                  <a:schemeClr val="accent2"/>
                </a:solidFill>
                <a:latin typeface="Calibri" panose="020F0502020204030204" pitchFamily="34" charset="0"/>
                <a:cs typeface="Calibri" panose="020F0502020204030204" pitchFamily="34" charset="0"/>
              </a:rPr>
              <a:t>seek time</a:t>
            </a:r>
            <a:r>
              <a:rPr lang="en-US" altLang="en-US" sz="2400" u="none" dirty="0">
                <a:latin typeface="Calibri" panose="020F0502020204030204" pitchFamily="34" charset="0"/>
                <a:cs typeface="Calibri" panose="020F0502020204030204" pitchFamily="34" charset="0"/>
              </a:rPr>
              <a:t> usually takes 5 to 12 </a:t>
            </a:r>
            <a:r>
              <a:rPr lang="en-US" altLang="en-US" sz="2400" u="none" dirty="0" err="1">
                <a:latin typeface="Calibri" panose="020F0502020204030204" pitchFamily="34" charset="0"/>
                <a:cs typeface="Calibri" panose="020F0502020204030204" pitchFamily="34" charset="0"/>
              </a:rPr>
              <a:t>ms</a:t>
            </a: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on average – can take less if there is spatial locality</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Rotational latency</a:t>
            </a:r>
            <a:r>
              <a:rPr lang="en-US" altLang="en-US" sz="2400" u="none" dirty="0">
                <a:latin typeface="Calibri" panose="020F0502020204030204" pitchFamily="34" charset="0"/>
                <a:cs typeface="Calibri" panose="020F0502020204030204" pitchFamily="34" charset="0"/>
              </a:rPr>
              <a:t> is the time taken to rotate the correct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sector under the head – average is typically more than</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2 </a:t>
            </a:r>
            <a:r>
              <a:rPr lang="en-US" altLang="en-US" sz="2400" u="none" dirty="0" err="1">
                <a:latin typeface="Calibri" panose="020F0502020204030204" pitchFamily="34" charset="0"/>
                <a:cs typeface="Calibri" panose="020F0502020204030204" pitchFamily="34" charset="0"/>
              </a:rPr>
              <a:t>ms</a:t>
            </a:r>
            <a:r>
              <a:rPr lang="en-US" altLang="en-US" sz="2400" u="none" dirty="0">
                <a:latin typeface="Calibri" panose="020F0502020204030204" pitchFamily="34" charset="0"/>
                <a:cs typeface="Calibri" panose="020F0502020204030204" pitchFamily="34" charset="0"/>
              </a:rPr>
              <a:t> (15,000 RPM)</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Transfer time</a:t>
            </a:r>
            <a:r>
              <a:rPr lang="en-US" altLang="en-US" sz="2400" u="none" dirty="0">
                <a:latin typeface="Calibri" panose="020F0502020204030204" pitchFamily="34" charset="0"/>
                <a:cs typeface="Calibri" panose="020F0502020204030204" pitchFamily="34" charset="0"/>
              </a:rPr>
              <a:t> is the time taken to transfer a block of bits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out of the disk and is typically 3 – 65 MB/second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disk controller maintains a disk cache (spatial locality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can be exploited) and sets up the transfer on the bus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t>
            </a:r>
            <a:r>
              <a:rPr lang="en-US" altLang="en-US" sz="2400" i="1" u="none" dirty="0">
                <a:solidFill>
                  <a:schemeClr val="accent2"/>
                </a:solidFill>
                <a:latin typeface="Calibri" panose="020F0502020204030204" pitchFamily="34" charset="0"/>
                <a:cs typeface="Calibri" panose="020F0502020204030204" pitchFamily="34" charset="0"/>
              </a:rPr>
              <a:t>controller overhead</a:t>
            </a:r>
            <a:r>
              <a:rPr lang="en-US" altLang="en-US" sz="2400" u="none"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983483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6F570E5-E714-4791-B887-4C3F2CB6709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CB70E92-3636-47B0-9F1A-748F1199CBF0}" type="slidenum">
              <a:rPr lang="en-US" altLang="en-US" sz="1400">
                <a:latin typeface="Times New Roman" panose="02020603050405020304" pitchFamily="18" charset="0"/>
              </a:rPr>
              <a:pPr/>
              <a:t>40</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239FBA01-2E8D-4301-B96C-61507D110547}"/>
              </a:ext>
            </a:extLst>
          </p:cNvPr>
          <p:cNvSpPr txBox="1">
            <a:spLocks noChangeArrowheads="1"/>
          </p:cNvSpPr>
          <p:nvPr/>
        </p:nvSpPr>
        <p:spPr bwMode="auto">
          <a:xfrm>
            <a:off x="593725" y="396876"/>
            <a:ext cx="28155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Trade-Off Curve</a:t>
            </a:r>
          </a:p>
        </p:txBody>
      </p:sp>
      <p:cxnSp>
        <p:nvCxnSpPr>
          <p:cNvPr id="3" name="Straight Arrow Connector 2">
            <a:extLst>
              <a:ext uri="{FF2B5EF4-FFF2-40B4-BE49-F238E27FC236}">
                <a16:creationId xmlns:a16="http://schemas.microsoft.com/office/drawing/2014/main" id="{4F229297-7315-DC4B-37D4-AD7DCE8940F2}"/>
              </a:ext>
            </a:extLst>
          </p:cNvPr>
          <p:cNvCxnSpPr/>
          <p:nvPr/>
        </p:nvCxnSpPr>
        <p:spPr>
          <a:xfrm>
            <a:off x="2533123" y="5638800"/>
            <a:ext cx="59436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EFE8C18F-D8E7-BEF3-BF84-9EB4B4C11B83}"/>
              </a:ext>
            </a:extLst>
          </p:cNvPr>
          <p:cNvCxnSpPr>
            <a:cxnSpLocks/>
          </p:cNvCxnSpPr>
          <p:nvPr/>
        </p:nvCxnSpPr>
        <p:spPr>
          <a:xfrm flipV="1">
            <a:off x="2533123" y="1981200"/>
            <a:ext cx="0" cy="36576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TextBox 6">
            <a:extLst>
              <a:ext uri="{FF2B5EF4-FFF2-40B4-BE49-F238E27FC236}">
                <a16:creationId xmlns:a16="http://schemas.microsoft.com/office/drawing/2014/main" id="{6E6495A3-6EAA-657F-CB79-0C3BBC772C28}"/>
              </a:ext>
            </a:extLst>
          </p:cNvPr>
          <p:cNvSpPr txBox="1"/>
          <p:nvPr/>
        </p:nvSpPr>
        <p:spPr>
          <a:xfrm rot="16200000">
            <a:off x="1107718" y="3038445"/>
            <a:ext cx="229947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#inputs to each gate</a:t>
            </a:r>
          </a:p>
        </p:txBody>
      </p:sp>
      <p:sp>
        <p:nvSpPr>
          <p:cNvPr id="8" name="TextBox 7">
            <a:extLst>
              <a:ext uri="{FF2B5EF4-FFF2-40B4-BE49-F238E27FC236}">
                <a16:creationId xmlns:a16="http://schemas.microsoft.com/office/drawing/2014/main" id="{40389884-5B26-E1E1-1479-5DF5FFC04507}"/>
              </a:ext>
            </a:extLst>
          </p:cNvPr>
          <p:cNvSpPr txBox="1"/>
          <p:nvPr/>
        </p:nvSpPr>
        <p:spPr>
          <a:xfrm>
            <a:off x="6411159" y="5695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10" name="Rectangle 9">
            <a:extLst>
              <a:ext uri="{FF2B5EF4-FFF2-40B4-BE49-F238E27FC236}">
                <a16:creationId xmlns:a16="http://schemas.microsoft.com/office/drawing/2014/main" id="{B7A1A387-D8A9-2E44-832A-F7C8CEDDF26E}"/>
              </a:ext>
            </a:extLst>
          </p:cNvPr>
          <p:cNvSpPr/>
          <p:nvPr/>
        </p:nvSpPr>
        <p:spPr>
          <a:xfrm>
            <a:off x="3010605" y="2112747"/>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38D1065B-BD47-9BF0-0BCE-345BFAC1C7E5}"/>
              </a:ext>
            </a:extLst>
          </p:cNvPr>
          <p:cNvSpPr/>
          <p:nvPr/>
        </p:nvSpPr>
        <p:spPr>
          <a:xfrm>
            <a:off x="7943324" y="5181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4EA728F-5968-75C9-435D-E76F67EABFDF}"/>
              </a:ext>
            </a:extLst>
          </p:cNvPr>
          <p:cNvSpPr/>
          <p:nvPr/>
        </p:nvSpPr>
        <p:spPr>
          <a:xfrm>
            <a:off x="6411159" y="4934827"/>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iamond 13">
            <a:extLst>
              <a:ext uri="{FF2B5EF4-FFF2-40B4-BE49-F238E27FC236}">
                <a16:creationId xmlns:a16="http://schemas.microsoft.com/office/drawing/2014/main" id="{466B1E31-E67C-41F6-E667-748079D94254}"/>
              </a:ext>
            </a:extLst>
          </p:cNvPr>
          <p:cNvSpPr/>
          <p:nvPr/>
        </p:nvSpPr>
        <p:spPr>
          <a:xfrm>
            <a:off x="5003875" y="3981396"/>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E3A9DE3-D465-CE7B-DB41-52C641336652}"/>
              </a:ext>
            </a:extLst>
          </p:cNvPr>
          <p:cNvSpPr txBox="1"/>
          <p:nvPr/>
        </p:nvSpPr>
        <p:spPr>
          <a:xfrm>
            <a:off x="3239204" y="1905000"/>
            <a:ext cx="3396571"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Truth table</a:t>
            </a:r>
          </a:p>
          <a:p>
            <a:r>
              <a:rPr lang="en-US" sz="2000" dirty="0">
                <a:latin typeface="Calibri" panose="020F0502020204030204" pitchFamily="34" charset="0"/>
                <a:cs typeface="Calibri" panose="020F0502020204030204" pitchFamily="34" charset="0"/>
              </a:rPr>
              <a:t>sum-of-products adder, (2, 2</a:t>
            </a:r>
            <a:r>
              <a:rPr lang="en-US" sz="2000" baseline="30000" dirty="0">
                <a:latin typeface="Calibri" panose="020F0502020204030204" pitchFamily="34" charset="0"/>
                <a:cs typeface="Calibri" panose="020F0502020204030204" pitchFamily="34" charset="0"/>
              </a:rPr>
              <a:t>64</a:t>
            </a:r>
            <a:r>
              <a:rPr lang="en-US" sz="2000" dirty="0">
                <a:latin typeface="Calibri" panose="020F0502020204030204" pitchFamily="34" charset="0"/>
                <a:cs typeface="Calibri" panose="020F0502020204030204" pitchFamily="34" charset="0"/>
              </a:rPr>
              <a:t>)</a:t>
            </a:r>
          </a:p>
        </p:txBody>
      </p:sp>
      <p:sp>
        <p:nvSpPr>
          <p:cNvPr id="16" name="TextBox 15">
            <a:extLst>
              <a:ext uri="{FF2B5EF4-FFF2-40B4-BE49-F238E27FC236}">
                <a16:creationId xmlns:a16="http://schemas.microsoft.com/office/drawing/2014/main" id="{8FB66298-A5C1-F8CD-2829-05E38B0B3129}"/>
              </a:ext>
            </a:extLst>
          </p:cNvPr>
          <p:cNvSpPr txBox="1"/>
          <p:nvPr/>
        </p:nvSpPr>
        <p:spPr>
          <a:xfrm>
            <a:off x="3563689" y="3643616"/>
            <a:ext cx="1834156" cy="400110"/>
          </a:xfrm>
          <a:prstGeom prst="rect">
            <a:avLst/>
          </a:prstGeom>
          <a:noFill/>
        </p:spPr>
        <p:txBody>
          <a:bodyPr wrap="none" rtlCol="0">
            <a:spAutoFit/>
          </a:bodyPr>
          <a:lstStyle/>
          <a:p>
            <a:r>
              <a:rPr lang="en-US" sz="2000" dirty="0" err="1">
                <a:latin typeface="Calibri" panose="020F0502020204030204" pitchFamily="34" charset="0"/>
                <a:cs typeface="Calibri" panose="020F0502020204030204" pitchFamily="34" charset="0"/>
              </a:rPr>
              <a:t>gp</a:t>
            </a:r>
            <a:r>
              <a:rPr lang="en-US" sz="2000" dirty="0">
                <a:latin typeface="Calibri" panose="020F0502020204030204" pitchFamily="34" charset="0"/>
                <a:cs typeface="Calibri" panose="020F0502020204030204" pitchFamily="34" charset="0"/>
              </a:rPr>
              <a:t> adder (3, 33)</a:t>
            </a:r>
          </a:p>
        </p:txBody>
      </p:sp>
      <p:sp>
        <p:nvSpPr>
          <p:cNvPr id="17" name="TextBox 16">
            <a:extLst>
              <a:ext uri="{FF2B5EF4-FFF2-40B4-BE49-F238E27FC236}">
                <a16:creationId xmlns:a16="http://schemas.microsoft.com/office/drawing/2014/main" id="{2793DE85-0679-BF6E-C2B5-990198187E95}"/>
              </a:ext>
            </a:extLst>
          </p:cNvPr>
          <p:cNvSpPr txBox="1"/>
          <p:nvPr/>
        </p:nvSpPr>
        <p:spPr>
          <a:xfrm>
            <a:off x="5926704" y="4545091"/>
            <a:ext cx="354949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Carry Lookahead GP adder (7, 5)</a:t>
            </a:r>
          </a:p>
        </p:txBody>
      </p:sp>
      <p:sp>
        <p:nvSpPr>
          <p:cNvPr id="18" name="TextBox 17">
            <a:extLst>
              <a:ext uri="{FF2B5EF4-FFF2-40B4-BE49-F238E27FC236}">
                <a16:creationId xmlns:a16="http://schemas.microsoft.com/office/drawing/2014/main" id="{7D0F391C-5EAD-CB0A-9F69-824D944A0E47}"/>
              </a:ext>
            </a:extLst>
          </p:cNvPr>
          <p:cNvSpPr txBox="1"/>
          <p:nvPr/>
        </p:nvSpPr>
        <p:spPr>
          <a:xfrm>
            <a:off x="8094887" y="4988004"/>
            <a:ext cx="1521570"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Ripple-Carry</a:t>
            </a:r>
          </a:p>
          <a:p>
            <a:r>
              <a:rPr lang="en-US" sz="2000" dirty="0">
                <a:latin typeface="Calibri" panose="020F0502020204030204" pitchFamily="34" charset="0"/>
                <a:cs typeface="Calibri" panose="020F0502020204030204" pitchFamily="34" charset="0"/>
              </a:rPr>
              <a:t>adder (64, 2)</a:t>
            </a:r>
          </a:p>
        </p:txBody>
      </p:sp>
      <p:cxnSp>
        <p:nvCxnSpPr>
          <p:cNvPr id="19" name="Straight Arrow Connector 18">
            <a:extLst>
              <a:ext uri="{FF2B5EF4-FFF2-40B4-BE49-F238E27FC236}">
                <a16:creationId xmlns:a16="http://schemas.microsoft.com/office/drawing/2014/main" id="{EF857AE9-8FEA-B4DF-02C2-D885613E4BCF}"/>
              </a:ext>
            </a:extLst>
          </p:cNvPr>
          <p:cNvCxnSpPr>
            <a:cxnSpLocks/>
          </p:cNvCxnSpPr>
          <p:nvPr/>
        </p:nvCxnSpPr>
        <p:spPr>
          <a:xfrm flipV="1">
            <a:off x="7472038" y="1416515"/>
            <a:ext cx="0" cy="162105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D27FC996-4ED4-3FF5-B7E7-E1CD7B982905}"/>
              </a:ext>
            </a:extLst>
          </p:cNvPr>
          <p:cNvCxnSpPr>
            <a:cxnSpLocks/>
          </p:cNvCxnSpPr>
          <p:nvPr/>
        </p:nvCxnSpPr>
        <p:spPr>
          <a:xfrm>
            <a:off x="7473602" y="3037566"/>
            <a:ext cx="273719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D4D699BC-4D25-EF17-5920-6551F27D0F06}"/>
              </a:ext>
            </a:extLst>
          </p:cNvPr>
          <p:cNvSpPr txBox="1"/>
          <p:nvPr/>
        </p:nvSpPr>
        <p:spPr>
          <a:xfrm>
            <a:off x="8583675" y="3028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24" name="TextBox 23">
            <a:extLst>
              <a:ext uri="{FF2B5EF4-FFF2-40B4-BE49-F238E27FC236}">
                <a16:creationId xmlns:a16="http://schemas.microsoft.com/office/drawing/2014/main" id="{D86A8268-50FC-B37F-D810-2540B47E492E}"/>
              </a:ext>
            </a:extLst>
          </p:cNvPr>
          <p:cNvSpPr txBox="1"/>
          <p:nvPr/>
        </p:nvSpPr>
        <p:spPr>
          <a:xfrm rot="16200000">
            <a:off x="6541977" y="2023487"/>
            <a:ext cx="152868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Performance</a:t>
            </a:r>
          </a:p>
        </p:txBody>
      </p:sp>
      <p:sp>
        <p:nvSpPr>
          <p:cNvPr id="25" name="Rectangle 24">
            <a:extLst>
              <a:ext uri="{FF2B5EF4-FFF2-40B4-BE49-F238E27FC236}">
                <a16:creationId xmlns:a16="http://schemas.microsoft.com/office/drawing/2014/main" id="{B159EE82-4563-C2A8-6B09-C97EFE3A8731}"/>
              </a:ext>
            </a:extLst>
          </p:cNvPr>
          <p:cNvSpPr/>
          <p:nvPr/>
        </p:nvSpPr>
        <p:spPr>
          <a:xfrm>
            <a:off x="7587154" y="2713264"/>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iamond 25">
            <a:extLst>
              <a:ext uri="{FF2B5EF4-FFF2-40B4-BE49-F238E27FC236}">
                <a16:creationId xmlns:a16="http://schemas.microsoft.com/office/drawing/2014/main" id="{FF74DF5B-7D3C-C665-A452-61998CA8EF04}"/>
              </a:ext>
            </a:extLst>
          </p:cNvPr>
          <p:cNvSpPr/>
          <p:nvPr/>
        </p:nvSpPr>
        <p:spPr>
          <a:xfrm>
            <a:off x="8171923" y="1964030"/>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79A8801-2F13-4710-532A-BBD7C5B8E7CC}"/>
              </a:ext>
            </a:extLst>
          </p:cNvPr>
          <p:cNvSpPr/>
          <p:nvPr/>
        </p:nvSpPr>
        <p:spPr>
          <a:xfrm>
            <a:off x="8915402" y="1459198"/>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704E773D-6878-6C99-65BA-933DF03F5F87}"/>
              </a:ext>
            </a:extLst>
          </p:cNvPr>
          <p:cNvSpPr/>
          <p:nvPr/>
        </p:nvSpPr>
        <p:spPr>
          <a:xfrm>
            <a:off x="9616457" y="2133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ine 1027">
            <a:extLst>
              <a:ext uri="{FF2B5EF4-FFF2-40B4-BE49-F238E27FC236}">
                <a16:creationId xmlns:a16="http://schemas.microsoft.com/office/drawing/2014/main" id="{3B14FA7B-B37E-2BC5-7005-44B6581F9EA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75639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41</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619608" y="396876"/>
            <a:ext cx="19327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32-bit ALU</a:t>
            </a:r>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314"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7721601" y="6359526"/>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
        <p:nvSpPr>
          <p:cNvPr id="2" name="Line 1027">
            <a:extLst>
              <a:ext uri="{FF2B5EF4-FFF2-40B4-BE49-F238E27FC236}">
                <a16:creationId xmlns:a16="http://schemas.microsoft.com/office/drawing/2014/main" id="{72F74945-530B-3238-20FD-ECF833F2D92D}"/>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A3CB9A3-A90D-434C-86E1-AC9534CE05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1A18CCB-50D7-476C-B44A-0B72F3AEA7E5}" type="slidenum">
              <a:rPr lang="en-US" altLang="en-US" sz="1400">
                <a:latin typeface="Times New Roman" panose="02020603050405020304" pitchFamily="18" charset="0"/>
              </a:rPr>
              <a:pPr/>
              <a:t>42</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2AA63E2B-BB8D-4D80-91AF-BD4F19753E02}"/>
              </a:ext>
            </a:extLst>
          </p:cNvPr>
          <p:cNvSpPr txBox="1">
            <a:spLocks noChangeArrowheads="1"/>
          </p:cNvSpPr>
          <p:nvPr/>
        </p:nvSpPr>
        <p:spPr bwMode="auto">
          <a:xfrm>
            <a:off x="628233" y="396876"/>
            <a:ext cx="23591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Control Lines</a:t>
            </a:r>
          </a:p>
        </p:txBody>
      </p:sp>
      <p:sp>
        <p:nvSpPr>
          <p:cNvPr id="12293" name="Text Box 4">
            <a:extLst>
              <a:ext uri="{FF2B5EF4-FFF2-40B4-BE49-F238E27FC236}">
                <a16:creationId xmlns:a16="http://schemas.microsoft.com/office/drawing/2014/main" id="{BB3A12A1-52EF-43EA-9CAA-384E52974663}"/>
              </a:ext>
            </a:extLst>
          </p:cNvPr>
          <p:cNvSpPr txBox="1">
            <a:spLocks noChangeArrowheads="1"/>
          </p:cNvSpPr>
          <p:nvPr/>
        </p:nvSpPr>
        <p:spPr bwMode="auto">
          <a:xfrm>
            <a:off x="1738548" y="1676401"/>
            <a:ext cx="29586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What are the values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of the control lines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what operations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do they correspond to?</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Ai   Bn   Op</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0     0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OR       0     0     01</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Add      0     0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Sub      0     1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NOR     1     1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NAND   1     1     01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SLT      0     1     11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BEQ    0     1     10 (xx)</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p:txBody>
      </p:sp>
      <p:pic>
        <p:nvPicPr>
          <p:cNvPr id="12294" name="Picture 6">
            <a:extLst>
              <a:ext uri="{FF2B5EF4-FFF2-40B4-BE49-F238E27FC236}">
                <a16:creationId xmlns:a16="http://schemas.microsoft.com/office/drawing/2014/main" id="{9C19B6E4-0E08-47F2-9461-7A227D77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1"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5" name="Text Box 5">
            <a:extLst>
              <a:ext uri="{FF2B5EF4-FFF2-40B4-BE49-F238E27FC236}">
                <a16:creationId xmlns:a16="http://schemas.microsoft.com/office/drawing/2014/main" id="{6290D1EC-5F56-4865-9763-35A016FCBA1A}"/>
              </a:ext>
            </a:extLst>
          </p:cNvPr>
          <p:cNvSpPr txBox="1">
            <a:spLocks noChangeArrowheads="1"/>
          </p:cNvSpPr>
          <p:nvPr/>
        </p:nvSpPr>
        <p:spPr bwMode="auto">
          <a:xfrm>
            <a:off x="7772401" y="6280151"/>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
        <p:nvSpPr>
          <p:cNvPr id="2" name="Line 1027">
            <a:extLst>
              <a:ext uri="{FF2B5EF4-FFF2-40B4-BE49-F238E27FC236}">
                <a16:creationId xmlns:a16="http://schemas.microsoft.com/office/drawing/2014/main" id="{D98C2978-CAB6-F080-CE69-11A2A7E8C8DA}"/>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92EC76-916A-44DB-B3D4-AB643F4E9DC5}" type="slidenum">
              <a:rPr lang="en-US" altLang="en-US" sz="1400">
                <a:latin typeface="Times New Roman" panose="02020603050405020304" pitchFamily="18" charset="0"/>
              </a:rPr>
              <a:pPr/>
              <a:t>43</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2FA7BBCF-F536-4071-9E9B-DE3B0A9240DA}"/>
              </a:ext>
            </a:extLst>
          </p:cNvPr>
          <p:cNvSpPr txBox="1">
            <a:spLocks noChangeArrowheads="1"/>
          </p:cNvSpPr>
          <p:nvPr/>
        </p:nvSpPr>
        <p:spPr bwMode="auto">
          <a:xfrm>
            <a:off x="585101" y="396876"/>
            <a:ext cx="39857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Tackling FSM Problems</a:t>
            </a:r>
          </a:p>
        </p:txBody>
      </p:sp>
      <p:sp>
        <p:nvSpPr>
          <p:cNvPr id="6149" name="Text Box 4">
            <a:extLst>
              <a:ext uri="{FF2B5EF4-FFF2-40B4-BE49-F238E27FC236}">
                <a16:creationId xmlns:a16="http://schemas.microsoft.com/office/drawing/2014/main" id="{C491AFDD-5FCB-4078-B160-5A8F53137364}"/>
              </a:ext>
            </a:extLst>
          </p:cNvPr>
          <p:cNvSpPr txBox="1">
            <a:spLocks noChangeArrowheads="1"/>
          </p:cNvSpPr>
          <p:nvPr/>
        </p:nvSpPr>
        <p:spPr bwMode="auto">
          <a:xfrm>
            <a:off x="1965326" y="1676401"/>
            <a:ext cx="8169275"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Three questions worth asking:</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the possible output states?  Draw a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bubble for each.</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inputs?  What values can those inputs take?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For each state, what do I do for each possible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input value?  Draw an arc out of every bubble for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every input value.</a:t>
            </a:r>
          </a:p>
        </p:txBody>
      </p:sp>
      <p:sp>
        <p:nvSpPr>
          <p:cNvPr id="3" name="Line 1027">
            <a:extLst>
              <a:ext uri="{FF2B5EF4-FFF2-40B4-BE49-F238E27FC236}">
                <a16:creationId xmlns:a16="http://schemas.microsoft.com/office/drawing/2014/main" id="{DE632020-AB28-9506-011E-DDA0E1CDFE38}"/>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A2A5FC-1238-42CE-976F-90C18AC34B48}" type="slidenum">
              <a:rPr lang="en-US" altLang="en-US" sz="1400">
                <a:latin typeface="Times New Roman" panose="02020603050405020304" pitchFamily="18" charset="0"/>
              </a:rPr>
              <a:pPr/>
              <a:t>44</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28A27EE9-5C7C-4156-ACC6-18B79621F7CB}"/>
              </a:ext>
            </a:extLst>
          </p:cNvPr>
          <p:cNvSpPr txBox="1">
            <a:spLocks noChangeArrowheads="1"/>
          </p:cNvSpPr>
          <p:nvPr/>
        </p:nvSpPr>
        <p:spPr bwMode="auto">
          <a:xfrm>
            <a:off x="826639" y="396876"/>
            <a:ext cx="58386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 Residential Thermostat</a:t>
            </a:r>
          </a:p>
        </p:txBody>
      </p:sp>
      <p:sp>
        <p:nvSpPr>
          <p:cNvPr id="8197" name="Text Box 4">
            <a:extLst>
              <a:ext uri="{FF2B5EF4-FFF2-40B4-BE49-F238E27FC236}">
                <a16:creationId xmlns:a16="http://schemas.microsoft.com/office/drawing/2014/main" id="{6FB5643E-5F5E-460F-A0FF-F024C90C362A}"/>
              </a:ext>
            </a:extLst>
          </p:cNvPr>
          <p:cNvSpPr txBox="1">
            <a:spLocks noChangeArrowheads="1"/>
          </p:cNvSpPr>
          <p:nvPr/>
        </p:nvSpPr>
        <p:spPr bwMode="auto">
          <a:xfrm>
            <a:off x="2041526" y="1563688"/>
            <a:ext cx="7788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Two temp sensors: internal and external</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within 1 degree of desired, don’t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change setting</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&gt; 1 degree higher than desired, turn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AC on; if internal temp is &lt; 1 degree lower than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desired, turn heater on</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external temp and desired temp are within 5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degrees, disregard the internal temp, and turn both AC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and heater off</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
        <p:nvSpPr>
          <p:cNvPr id="2" name="Line 1027">
            <a:extLst>
              <a:ext uri="{FF2B5EF4-FFF2-40B4-BE49-F238E27FC236}">
                <a16:creationId xmlns:a16="http://schemas.microsoft.com/office/drawing/2014/main" id="{3EB09DC2-62BD-1293-02D4-D28DA6CC7A5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610979" y="396876"/>
            <a:ext cx="4580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Finite State Machine Table</a:t>
            </a:r>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8077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45</a:t>
            </a:fld>
            <a:endParaRPr lang="en-US" altLang="en-US" sz="1400">
              <a:latin typeface="Times New Roman" panose="02020603050405020304" pitchFamily="18" charset="0"/>
            </a:endParaRPr>
          </a:p>
        </p:txBody>
      </p:sp>
      <p:pic>
        <p:nvPicPr>
          <p:cNvPr id="3" name="Picture 2">
            <a:extLst>
              <a:ext uri="{FF2B5EF4-FFF2-40B4-BE49-F238E27FC236}">
                <a16:creationId xmlns:a16="http://schemas.microsoft.com/office/drawing/2014/main" id="{7A4B10F0-B208-4C5D-873E-17C1C56EC77C}"/>
              </a:ext>
            </a:extLst>
          </p:cNvPr>
          <p:cNvPicPr>
            <a:picLocks noChangeAspect="1"/>
          </p:cNvPicPr>
          <p:nvPr/>
        </p:nvPicPr>
        <p:blipFill>
          <a:blip r:embed="rId3"/>
          <a:stretch>
            <a:fillRect/>
          </a:stretch>
        </p:blipFill>
        <p:spPr>
          <a:xfrm>
            <a:off x="2286001" y="1463054"/>
            <a:ext cx="7302057" cy="5013947"/>
          </a:xfrm>
          <a:prstGeom prst="rect">
            <a:avLst/>
          </a:prstGeom>
        </p:spPr>
      </p:pic>
      <p:sp>
        <p:nvSpPr>
          <p:cNvPr id="2" name="Line 1027">
            <a:extLst>
              <a:ext uri="{FF2B5EF4-FFF2-40B4-BE49-F238E27FC236}">
                <a16:creationId xmlns:a16="http://schemas.microsoft.com/office/drawing/2014/main" id="{50291877-16FC-6941-EE06-1938F7E41786}"/>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D2C33CF-7A59-4455-836D-35A5B9BB4A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46</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1568DA92-142A-425F-AA63-B5EE89148ACB}"/>
              </a:ext>
            </a:extLst>
          </p:cNvPr>
          <p:cNvSpPr txBox="1">
            <a:spLocks noChangeArrowheads="1"/>
          </p:cNvSpPr>
          <p:nvPr/>
        </p:nvSpPr>
        <p:spPr bwMode="auto">
          <a:xfrm>
            <a:off x="628234" y="396876"/>
            <a:ext cx="35537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Finite State Diagram</a:t>
            </a:r>
          </a:p>
        </p:txBody>
      </p:sp>
      <p:sp>
        <p:nvSpPr>
          <p:cNvPr id="10245" name="Text Box 4">
            <a:extLst>
              <a:ext uri="{FF2B5EF4-FFF2-40B4-BE49-F238E27FC236}">
                <a16:creationId xmlns:a16="http://schemas.microsoft.com/office/drawing/2014/main" id="{BFB7594E-09CB-4130-B62E-E302C15FBC60}"/>
              </a:ext>
            </a:extLst>
          </p:cNvPr>
          <p:cNvSpPr txBox="1">
            <a:spLocks noChangeArrowheads="1"/>
          </p:cNvSpPr>
          <p:nvPr/>
        </p:nvSpPr>
        <p:spPr bwMode="auto">
          <a:xfrm>
            <a:off x="5781676" y="1763714"/>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 name="Oval 1">
            <a:extLst>
              <a:ext uri="{FF2B5EF4-FFF2-40B4-BE49-F238E27FC236}">
                <a16:creationId xmlns:a16="http://schemas.microsoft.com/office/drawing/2014/main" id="{94B9D5D0-F4A4-4B3C-85C8-89DE5AF2CEFC}"/>
              </a:ext>
            </a:extLst>
          </p:cNvPr>
          <p:cNvSpPr/>
          <p:nvPr/>
        </p:nvSpPr>
        <p:spPr>
          <a:xfrm>
            <a:off x="3048000" y="1857375"/>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HEAT</a:t>
            </a:r>
          </a:p>
        </p:txBody>
      </p:sp>
      <p:sp>
        <p:nvSpPr>
          <p:cNvPr id="7" name="Oval 6">
            <a:extLst>
              <a:ext uri="{FF2B5EF4-FFF2-40B4-BE49-F238E27FC236}">
                <a16:creationId xmlns:a16="http://schemas.microsoft.com/office/drawing/2014/main" id="{B6332B91-0DE4-4437-A062-6218C96A5697}"/>
              </a:ext>
            </a:extLst>
          </p:cNvPr>
          <p:cNvSpPr/>
          <p:nvPr/>
        </p:nvSpPr>
        <p:spPr>
          <a:xfrm>
            <a:off x="7467600" y="1857375"/>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COOL</a:t>
            </a:r>
          </a:p>
        </p:txBody>
      </p:sp>
      <p:sp>
        <p:nvSpPr>
          <p:cNvPr id="8" name="Oval 7">
            <a:extLst>
              <a:ext uri="{FF2B5EF4-FFF2-40B4-BE49-F238E27FC236}">
                <a16:creationId xmlns:a16="http://schemas.microsoft.com/office/drawing/2014/main" id="{8E87679D-277F-4D58-9863-DE2A390A9556}"/>
              </a:ext>
            </a:extLst>
          </p:cNvPr>
          <p:cNvSpPr/>
          <p:nvPr/>
        </p:nvSpPr>
        <p:spPr>
          <a:xfrm>
            <a:off x="5334000" y="4343400"/>
            <a:ext cx="1524000" cy="15240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OFF</a:t>
            </a:r>
          </a:p>
        </p:txBody>
      </p:sp>
      <p:cxnSp>
        <p:nvCxnSpPr>
          <p:cNvPr id="4" name="Straight Arrow Connector 3">
            <a:extLst>
              <a:ext uri="{FF2B5EF4-FFF2-40B4-BE49-F238E27FC236}">
                <a16:creationId xmlns:a16="http://schemas.microsoft.com/office/drawing/2014/main" id="{F52F8665-ECD1-40FE-9785-FF74BE5E4DAD}"/>
              </a:ext>
            </a:extLst>
          </p:cNvPr>
          <p:cNvCxnSpPr/>
          <p:nvPr/>
        </p:nvCxnSpPr>
        <p:spPr>
          <a:xfrm>
            <a:off x="4495800" y="22860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49A9354-E361-4726-814F-4480EA9B94D3}"/>
              </a:ext>
            </a:extLst>
          </p:cNvPr>
          <p:cNvCxnSpPr>
            <a:cxnSpLocks/>
          </p:cNvCxnSpPr>
          <p:nvPr/>
        </p:nvCxnSpPr>
        <p:spPr>
          <a:xfrm flipH="1">
            <a:off x="4495800" y="28956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D1E0758-B003-442B-A3C2-3CA54F26C7C6}"/>
              </a:ext>
            </a:extLst>
          </p:cNvPr>
          <p:cNvCxnSpPr>
            <a:cxnSpLocks/>
          </p:cNvCxnSpPr>
          <p:nvPr/>
        </p:nvCxnSpPr>
        <p:spPr>
          <a:xfrm flipH="1" flipV="1">
            <a:off x="4191000" y="3276600"/>
            <a:ext cx="1371600" cy="1295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014F7AA-E74E-468F-8E90-A13C0C37371E}"/>
              </a:ext>
            </a:extLst>
          </p:cNvPr>
          <p:cNvCxnSpPr>
            <a:cxnSpLocks/>
          </p:cNvCxnSpPr>
          <p:nvPr/>
        </p:nvCxnSpPr>
        <p:spPr>
          <a:xfrm flipV="1">
            <a:off x="6705600" y="3276600"/>
            <a:ext cx="1143000" cy="132715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DA3D6D-C808-4F52-9440-40B30BDEF643}"/>
              </a:ext>
            </a:extLst>
          </p:cNvPr>
          <p:cNvCxnSpPr>
            <a:cxnSpLocks/>
          </p:cNvCxnSpPr>
          <p:nvPr/>
        </p:nvCxnSpPr>
        <p:spPr>
          <a:xfrm flipH="1">
            <a:off x="6781800" y="3375026"/>
            <a:ext cx="1257300" cy="15017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D2E848-ABE1-4D71-B4F3-8F958D1C142C}"/>
              </a:ext>
            </a:extLst>
          </p:cNvPr>
          <p:cNvCxnSpPr>
            <a:cxnSpLocks/>
          </p:cNvCxnSpPr>
          <p:nvPr/>
        </p:nvCxnSpPr>
        <p:spPr>
          <a:xfrm>
            <a:off x="3981450" y="3375026"/>
            <a:ext cx="1447800" cy="13493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55" name="Text Box 4">
            <a:extLst>
              <a:ext uri="{FF2B5EF4-FFF2-40B4-BE49-F238E27FC236}">
                <a16:creationId xmlns:a16="http://schemas.microsoft.com/office/drawing/2014/main" id="{10E95C12-6388-4C86-8F3C-C308FAFC0B16}"/>
              </a:ext>
            </a:extLst>
          </p:cNvPr>
          <p:cNvSpPr txBox="1">
            <a:spLocks noChangeArrowheads="1"/>
          </p:cNvSpPr>
          <p:nvPr/>
        </p:nvSpPr>
        <p:spPr bwMode="auto">
          <a:xfrm>
            <a:off x="5781676" y="2890839"/>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7" name="Arrow: Curved Right 16">
            <a:extLst>
              <a:ext uri="{FF2B5EF4-FFF2-40B4-BE49-F238E27FC236}">
                <a16:creationId xmlns:a16="http://schemas.microsoft.com/office/drawing/2014/main" id="{F0222350-44F0-4B56-97D6-C6338405C8B2}"/>
              </a:ext>
            </a:extLst>
          </p:cNvPr>
          <p:cNvSpPr/>
          <p:nvPr/>
        </p:nvSpPr>
        <p:spPr>
          <a:xfrm rot="16200000">
            <a:off x="5929313" y="564832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4" name="Arrow: Curved Right 23">
            <a:extLst>
              <a:ext uri="{FF2B5EF4-FFF2-40B4-BE49-F238E27FC236}">
                <a16:creationId xmlns:a16="http://schemas.microsoft.com/office/drawing/2014/main" id="{3BA93A2A-BBE6-4804-92A9-FC71E7A0493E}"/>
              </a:ext>
            </a:extLst>
          </p:cNvPr>
          <p:cNvSpPr/>
          <p:nvPr/>
        </p:nvSpPr>
        <p:spPr>
          <a:xfrm rot="10800000">
            <a:off x="9004300" y="2171700"/>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5" name="Arrow: Curved Right 24">
            <a:extLst>
              <a:ext uri="{FF2B5EF4-FFF2-40B4-BE49-F238E27FC236}">
                <a16:creationId xmlns:a16="http://schemas.microsoft.com/office/drawing/2014/main" id="{F10048B1-9EF8-4CBA-B50A-F3D16288EB4C}"/>
              </a:ext>
            </a:extLst>
          </p:cNvPr>
          <p:cNvSpPr/>
          <p:nvPr/>
        </p:nvSpPr>
        <p:spPr>
          <a:xfrm>
            <a:off x="2609850" y="213677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10259" name="Text Box 4">
            <a:extLst>
              <a:ext uri="{FF2B5EF4-FFF2-40B4-BE49-F238E27FC236}">
                <a16:creationId xmlns:a16="http://schemas.microsoft.com/office/drawing/2014/main" id="{16C83F9D-893C-470B-B834-C1ABE417237F}"/>
              </a:ext>
            </a:extLst>
          </p:cNvPr>
          <p:cNvSpPr txBox="1">
            <a:spLocks noChangeArrowheads="1"/>
          </p:cNvSpPr>
          <p:nvPr/>
        </p:nvSpPr>
        <p:spPr bwMode="auto">
          <a:xfrm>
            <a:off x="3773489" y="3705226"/>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0" name="Text Box 4">
            <a:extLst>
              <a:ext uri="{FF2B5EF4-FFF2-40B4-BE49-F238E27FC236}">
                <a16:creationId xmlns:a16="http://schemas.microsoft.com/office/drawing/2014/main" id="{7C05BC1B-7054-47F0-BC4D-D31CAC72D892}"/>
              </a:ext>
            </a:extLst>
          </p:cNvPr>
          <p:cNvSpPr txBox="1">
            <a:spLocks noChangeArrowheads="1"/>
          </p:cNvSpPr>
          <p:nvPr/>
        </p:nvSpPr>
        <p:spPr bwMode="auto">
          <a:xfrm>
            <a:off x="7621589" y="3743326"/>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1" name="Text Box 4">
            <a:extLst>
              <a:ext uri="{FF2B5EF4-FFF2-40B4-BE49-F238E27FC236}">
                <a16:creationId xmlns:a16="http://schemas.microsoft.com/office/drawing/2014/main" id="{1AB0AC8F-EE35-4871-B853-89E3FCEE11BE}"/>
              </a:ext>
            </a:extLst>
          </p:cNvPr>
          <p:cNvSpPr txBox="1">
            <a:spLocks noChangeArrowheads="1"/>
          </p:cNvSpPr>
          <p:nvPr/>
        </p:nvSpPr>
        <p:spPr bwMode="auto">
          <a:xfrm>
            <a:off x="6400800" y="6061076"/>
            <a:ext cx="25076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 D-G, D-H, U-G</a:t>
            </a:r>
          </a:p>
        </p:txBody>
      </p:sp>
      <p:sp>
        <p:nvSpPr>
          <p:cNvPr id="10262" name="Text Box 4">
            <a:extLst>
              <a:ext uri="{FF2B5EF4-FFF2-40B4-BE49-F238E27FC236}">
                <a16:creationId xmlns:a16="http://schemas.microsoft.com/office/drawing/2014/main" id="{D74CCA36-8147-483B-A6EE-7A89DA489DFB}"/>
              </a:ext>
            </a:extLst>
          </p:cNvPr>
          <p:cNvSpPr txBox="1">
            <a:spLocks noChangeArrowheads="1"/>
          </p:cNvSpPr>
          <p:nvPr/>
        </p:nvSpPr>
        <p:spPr bwMode="auto">
          <a:xfrm>
            <a:off x="1849439" y="2136776"/>
            <a:ext cx="7155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3" name="Text Box 4">
            <a:extLst>
              <a:ext uri="{FF2B5EF4-FFF2-40B4-BE49-F238E27FC236}">
                <a16:creationId xmlns:a16="http://schemas.microsoft.com/office/drawing/2014/main" id="{85871F8C-FC51-4E7C-A53B-AFAE2A7733FE}"/>
              </a:ext>
            </a:extLst>
          </p:cNvPr>
          <p:cNvSpPr txBox="1">
            <a:spLocks noChangeArrowheads="1"/>
          </p:cNvSpPr>
          <p:nvPr/>
        </p:nvSpPr>
        <p:spPr bwMode="auto">
          <a:xfrm>
            <a:off x="9421814" y="2205039"/>
            <a:ext cx="7457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4" name="Text Box 4">
            <a:extLst>
              <a:ext uri="{FF2B5EF4-FFF2-40B4-BE49-F238E27FC236}">
                <a16:creationId xmlns:a16="http://schemas.microsoft.com/office/drawing/2014/main" id="{93912955-CD5F-4EB6-9633-32E7689EFFF7}"/>
              </a:ext>
            </a:extLst>
          </p:cNvPr>
          <p:cNvSpPr txBox="1">
            <a:spLocks noChangeArrowheads="1"/>
          </p:cNvSpPr>
          <p:nvPr/>
        </p:nvSpPr>
        <p:spPr bwMode="auto">
          <a:xfrm>
            <a:off x="4899026" y="3602039"/>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0265" name="Text Box 4">
            <a:extLst>
              <a:ext uri="{FF2B5EF4-FFF2-40B4-BE49-F238E27FC236}">
                <a16:creationId xmlns:a16="http://schemas.microsoft.com/office/drawing/2014/main" id="{0D42F6CD-F584-48F0-93FB-860D8AD0C245}"/>
              </a:ext>
            </a:extLst>
          </p:cNvPr>
          <p:cNvSpPr txBox="1">
            <a:spLocks noChangeArrowheads="1"/>
          </p:cNvSpPr>
          <p:nvPr/>
        </p:nvSpPr>
        <p:spPr bwMode="auto">
          <a:xfrm>
            <a:off x="6546851" y="3633789"/>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6" name="Text Box 4">
            <a:extLst>
              <a:ext uri="{FF2B5EF4-FFF2-40B4-BE49-F238E27FC236}">
                <a16:creationId xmlns:a16="http://schemas.microsoft.com/office/drawing/2014/main" id="{7DE2B291-DD4C-41A4-BF29-97362D7E37F6}"/>
              </a:ext>
            </a:extLst>
          </p:cNvPr>
          <p:cNvSpPr txBox="1">
            <a:spLocks noChangeArrowheads="1"/>
          </p:cNvSpPr>
          <p:nvPr/>
        </p:nvSpPr>
        <p:spPr bwMode="auto">
          <a:xfrm>
            <a:off x="1811545" y="5553244"/>
            <a:ext cx="2185791"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Ext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D – desired zone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U – undesired zone</a:t>
            </a:r>
          </a:p>
        </p:txBody>
      </p:sp>
      <p:sp>
        <p:nvSpPr>
          <p:cNvPr id="27" name="Text Box 4">
            <a:extLst>
              <a:ext uri="{FF2B5EF4-FFF2-40B4-BE49-F238E27FC236}">
                <a16:creationId xmlns:a16="http://schemas.microsoft.com/office/drawing/2014/main" id="{7C9B9664-78E4-4937-B00B-F2BC0D341492}"/>
              </a:ext>
            </a:extLst>
          </p:cNvPr>
          <p:cNvSpPr txBox="1">
            <a:spLocks noChangeArrowheads="1"/>
          </p:cNvSpPr>
          <p:nvPr/>
        </p:nvSpPr>
        <p:spPr bwMode="auto">
          <a:xfrm>
            <a:off x="8456613" y="4613276"/>
            <a:ext cx="2016386"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C – cold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G – goldilocks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H – hot</a:t>
            </a:r>
          </a:p>
        </p:txBody>
      </p:sp>
      <p:sp>
        <p:nvSpPr>
          <p:cNvPr id="3" name="Line 1027">
            <a:extLst>
              <a:ext uri="{FF2B5EF4-FFF2-40B4-BE49-F238E27FC236}">
                <a16:creationId xmlns:a16="http://schemas.microsoft.com/office/drawing/2014/main" id="{4BEB1357-DED6-31CD-BDCA-9C5D3FC233C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28B982-A02B-4BE1-B6C0-A5F5EFE59726}"/>
              </a:ext>
            </a:extLst>
          </p:cNvPr>
          <p:cNvSpPr txBox="1"/>
          <p:nvPr/>
        </p:nvSpPr>
        <p:spPr>
          <a:xfrm>
            <a:off x="600075" y="402431"/>
            <a:ext cx="3081164" cy="1569660"/>
          </a:xfrm>
          <a:prstGeom prst="rect">
            <a:avLst/>
          </a:prstGeom>
          <a:noFill/>
        </p:spPr>
        <p:txBody>
          <a:bodyPr wrap="none" rtlCol="0">
            <a:spAutoFit/>
          </a:bodyPr>
          <a:lstStyle/>
          <a:p>
            <a:r>
              <a:rPr lang="en-US" sz="2400" dirty="0">
                <a:solidFill>
                  <a:srgbClr val="C00000"/>
                </a:solidFill>
              </a:rPr>
              <a:t>Unpipelined processor</a:t>
            </a:r>
          </a:p>
          <a:p>
            <a:r>
              <a:rPr lang="en-US" sz="2400" dirty="0"/>
              <a:t>CPI:</a:t>
            </a:r>
          </a:p>
          <a:p>
            <a:r>
              <a:rPr lang="en-US" sz="2400" dirty="0"/>
              <a:t>Clock speed:</a:t>
            </a:r>
          </a:p>
          <a:p>
            <a:r>
              <a:rPr lang="en-US" sz="2400" dirty="0"/>
              <a:t>Throughput:</a:t>
            </a:r>
          </a:p>
        </p:txBody>
      </p:sp>
      <p:sp>
        <p:nvSpPr>
          <p:cNvPr id="4" name="TextBox 3">
            <a:extLst>
              <a:ext uri="{FF2B5EF4-FFF2-40B4-BE49-F238E27FC236}">
                <a16:creationId xmlns:a16="http://schemas.microsoft.com/office/drawing/2014/main" id="{4F6466FB-73EC-4AAA-9B29-E41861B9A5C4}"/>
              </a:ext>
            </a:extLst>
          </p:cNvPr>
          <p:cNvSpPr txBox="1"/>
          <p:nvPr/>
        </p:nvSpPr>
        <p:spPr>
          <a:xfrm>
            <a:off x="8131969" y="402431"/>
            <a:ext cx="2637132" cy="1569660"/>
          </a:xfrm>
          <a:prstGeom prst="rect">
            <a:avLst/>
          </a:prstGeom>
          <a:noFill/>
        </p:spPr>
        <p:txBody>
          <a:bodyPr wrap="none" rtlCol="0">
            <a:spAutoFit/>
          </a:bodyPr>
          <a:lstStyle/>
          <a:p>
            <a:r>
              <a:rPr lang="en-US" sz="2400" dirty="0">
                <a:solidFill>
                  <a:srgbClr val="C00000"/>
                </a:solidFill>
              </a:rPr>
              <a:t>Pipelined processor</a:t>
            </a:r>
          </a:p>
          <a:p>
            <a:r>
              <a:rPr lang="en-US" sz="2400" dirty="0"/>
              <a:t>CPI:</a:t>
            </a:r>
          </a:p>
          <a:p>
            <a:r>
              <a:rPr lang="en-US" sz="2400" dirty="0"/>
              <a:t>Clock speed:</a:t>
            </a:r>
          </a:p>
          <a:p>
            <a:r>
              <a:rPr lang="en-US" sz="2400" dirty="0"/>
              <a:t>Throughput:</a:t>
            </a:r>
          </a:p>
        </p:txBody>
      </p:sp>
      <p:sp>
        <p:nvSpPr>
          <p:cNvPr id="6" name="TextBox 5">
            <a:extLst>
              <a:ext uri="{FF2B5EF4-FFF2-40B4-BE49-F238E27FC236}">
                <a16:creationId xmlns:a16="http://schemas.microsoft.com/office/drawing/2014/main" id="{3D1E0B71-F52B-4B05-901C-2B8476375176}"/>
              </a:ext>
            </a:extLst>
          </p:cNvPr>
          <p:cNvSpPr txBox="1"/>
          <p:nvPr/>
        </p:nvSpPr>
        <p:spPr>
          <a:xfrm>
            <a:off x="328613" y="3429000"/>
            <a:ext cx="2831160" cy="1569660"/>
          </a:xfrm>
          <a:prstGeom prst="rect">
            <a:avLst/>
          </a:prstGeom>
          <a:noFill/>
        </p:spPr>
        <p:txBody>
          <a:bodyPr wrap="none" rtlCol="0">
            <a:spAutoFit/>
          </a:bodyPr>
          <a:lstStyle/>
          <a:p>
            <a:r>
              <a:rPr lang="en-US" sz="2400" dirty="0">
                <a:solidFill>
                  <a:srgbClr val="C00000"/>
                </a:solidFill>
              </a:rPr>
              <a:t>Circuit Assumptions</a:t>
            </a:r>
          </a:p>
          <a:p>
            <a:r>
              <a:rPr lang="en-US" sz="2400" dirty="0"/>
              <a:t>Length of full circuit:</a:t>
            </a:r>
          </a:p>
          <a:p>
            <a:r>
              <a:rPr lang="en-US" sz="2400" dirty="0"/>
              <a:t>Length of each stage:</a:t>
            </a:r>
          </a:p>
          <a:p>
            <a:r>
              <a:rPr lang="en-US" sz="2400" dirty="0"/>
              <a:t>No hazards</a:t>
            </a:r>
          </a:p>
        </p:txBody>
      </p:sp>
      <p:sp>
        <p:nvSpPr>
          <p:cNvPr id="8" name="TextBox 7">
            <a:extLst>
              <a:ext uri="{FF2B5EF4-FFF2-40B4-BE49-F238E27FC236}">
                <a16:creationId xmlns:a16="http://schemas.microsoft.com/office/drawing/2014/main" id="{FA7BC580-2F8B-4B7D-8997-8932A1E28E31}"/>
              </a:ext>
            </a:extLst>
          </p:cNvPr>
          <p:cNvSpPr txBox="1"/>
          <p:nvPr/>
        </p:nvSpPr>
        <p:spPr>
          <a:xfrm>
            <a:off x="8289458" y="6163181"/>
            <a:ext cx="3756991" cy="584775"/>
          </a:xfrm>
          <a:prstGeom prst="rect">
            <a:avLst/>
          </a:prstGeom>
          <a:noFill/>
        </p:spPr>
        <p:txBody>
          <a:bodyPr wrap="none" rtlCol="0">
            <a:spAutoFit/>
          </a:bodyPr>
          <a:lstStyle/>
          <a:p>
            <a:r>
              <a:rPr lang="en-US" sz="3200" dirty="0">
                <a:solidFill>
                  <a:srgbClr val="C00000"/>
                </a:solidFill>
              </a:rPr>
              <a:t>Pipeline Performance</a:t>
            </a:r>
          </a:p>
        </p:txBody>
      </p:sp>
    </p:spTree>
    <p:extLst>
      <p:ext uri="{BB962C8B-B14F-4D97-AF65-F5344CB8AC3E}">
        <p14:creationId xmlns:p14="http://schemas.microsoft.com/office/powerpoint/2010/main" val="4320046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FF921A5-9E24-4E21-BF8A-E702E1C056A0}"/>
              </a:ext>
            </a:extLst>
          </p:cNvPr>
          <p:cNvSpPr txBox="1"/>
          <p:nvPr/>
        </p:nvSpPr>
        <p:spPr>
          <a:xfrm>
            <a:off x="0" y="6273225"/>
            <a:ext cx="2373983" cy="584775"/>
          </a:xfrm>
          <a:prstGeom prst="rect">
            <a:avLst/>
          </a:prstGeom>
          <a:noFill/>
        </p:spPr>
        <p:txBody>
          <a:bodyPr wrap="none" rtlCol="0">
            <a:spAutoFit/>
          </a:bodyPr>
          <a:lstStyle/>
          <a:p>
            <a:r>
              <a:rPr lang="en-US" sz="3200" dirty="0">
                <a:solidFill>
                  <a:srgbClr val="C00000"/>
                </a:solidFill>
              </a:rPr>
              <a:t>Data Hazards</a:t>
            </a:r>
          </a:p>
        </p:txBody>
      </p:sp>
      <p:cxnSp>
        <p:nvCxnSpPr>
          <p:cNvPr id="15" name="Straight Connector 14">
            <a:extLst>
              <a:ext uri="{FF2B5EF4-FFF2-40B4-BE49-F238E27FC236}">
                <a16:creationId xmlns:a16="http://schemas.microsoft.com/office/drawing/2014/main" id="{DE83D5BD-893B-4ADB-BDFB-D84669BCA67A}"/>
              </a:ext>
            </a:extLst>
          </p:cNvPr>
          <p:cNvCxnSpPr/>
          <p:nvPr/>
        </p:nvCxnSpPr>
        <p:spPr>
          <a:xfrm>
            <a:off x="6257925" y="350044"/>
            <a:ext cx="71438" cy="611981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AF95BDD-DB1B-480D-AD62-AF1500C19D0C}"/>
              </a:ext>
            </a:extLst>
          </p:cNvPr>
          <p:cNvSpPr txBox="1"/>
          <p:nvPr/>
        </p:nvSpPr>
        <p:spPr>
          <a:xfrm>
            <a:off x="98599" y="109537"/>
            <a:ext cx="5321329" cy="1569660"/>
          </a:xfrm>
          <a:prstGeom prst="rect">
            <a:avLst/>
          </a:prstGeom>
          <a:noFill/>
          <a:ln>
            <a:solidFill>
              <a:schemeClr val="accent1"/>
            </a:solidFill>
          </a:ln>
        </p:spPr>
        <p:txBody>
          <a:bodyPr wrap="none" rtlCol="0">
            <a:spAutoFit/>
          </a:bodyPr>
          <a:lstStyle/>
          <a:p>
            <a:r>
              <a:rPr lang="en-US" sz="2400" dirty="0">
                <a:solidFill>
                  <a:srgbClr val="C00000"/>
                </a:solidFill>
              </a:rPr>
              <a:t>No Bypassing</a:t>
            </a:r>
          </a:p>
          <a:p>
            <a:r>
              <a:rPr lang="en-US" sz="2400" dirty="0"/>
              <a:t>(for the 5-stage pipeline)</a:t>
            </a:r>
          </a:p>
          <a:p>
            <a:r>
              <a:rPr lang="en-US" sz="2400" dirty="0"/>
              <a:t>Point of production: always RW middle</a:t>
            </a:r>
          </a:p>
          <a:p>
            <a:r>
              <a:rPr lang="en-US" sz="2400" dirty="0"/>
              <a:t>Point of consumption: always D/R middle</a:t>
            </a:r>
          </a:p>
        </p:txBody>
      </p:sp>
      <p:sp>
        <p:nvSpPr>
          <p:cNvPr id="19" name="TextBox 18">
            <a:extLst>
              <a:ext uri="{FF2B5EF4-FFF2-40B4-BE49-F238E27FC236}">
                <a16:creationId xmlns:a16="http://schemas.microsoft.com/office/drawing/2014/main" id="{4E20FD7D-9682-4B4A-9C60-058E947F9403}"/>
              </a:ext>
            </a:extLst>
          </p:cNvPr>
          <p:cNvSpPr txBox="1"/>
          <p:nvPr/>
        </p:nvSpPr>
        <p:spPr>
          <a:xfrm>
            <a:off x="6483940" y="51284"/>
            <a:ext cx="4614405" cy="3293209"/>
          </a:xfrm>
          <a:prstGeom prst="rect">
            <a:avLst/>
          </a:prstGeom>
          <a:noFill/>
          <a:ln>
            <a:solidFill>
              <a:schemeClr val="accent1"/>
            </a:solidFill>
          </a:ln>
        </p:spPr>
        <p:txBody>
          <a:bodyPr wrap="none" rtlCol="0">
            <a:spAutoFit/>
          </a:bodyPr>
          <a:lstStyle/>
          <a:p>
            <a:r>
              <a:rPr lang="en-US" sz="2400" dirty="0">
                <a:solidFill>
                  <a:srgbClr val="C00000"/>
                </a:solidFill>
              </a:rPr>
              <a:t>Bypassing</a:t>
            </a:r>
          </a:p>
          <a:p>
            <a:endParaRPr lang="en-US" sz="800" dirty="0"/>
          </a:p>
          <a:p>
            <a:r>
              <a:rPr lang="en-US" sz="2400" dirty="0"/>
              <a:t>Point of production: </a:t>
            </a:r>
          </a:p>
          <a:p>
            <a:r>
              <a:rPr lang="en-US" sz="2400" dirty="0"/>
              <a:t>     add, sub, etc.: end of ALU</a:t>
            </a:r>
          </a:p>
          <a:p>
            <a:r>
              <a:rPr lang="en-US" sz="2400" dirty="0"/>
              <a:t>     </a:t>
            </a:r>
            <a:r>
              <a:rPr lang="en-US" sz="2400" dirty="0" err="1"/>
              <a:t>lw</a:t>
            </a:r>
            <a:r>
              <a:rPr lang="en-US" sz="2400" dirty="0"/>
              <a:t>: end of DM</a:t>
            </a:r>
          </a:p>
          <a:p>
            <a:endParaRPr lang="en-US" sz="800" dirty="0"/>
          </a:p>
          <a:p>
            <a:r>
              <a:rPr lang="en-US" sz="2400" dirty="0"/>
              <a:t>Point of consumption:</a:t>
            </a:r>
          </a:p>
          <a:p>
            <a:r>
              <a:rPr lang="en-US" sz="2400" dirty="0"/>
              <a:t>     add, sub, </a:t>
            </a:r>
            <a:r>
              <a:rPr lang="en-US" sz="2400" dirty="0" err="1"/>
              <a:t>lw</a:t>
            </a:r>
            <a:r>
              <a:rPr lang="en-US" sz="2400" dirty="0"/>
              <a:t>: start of ALU</a:t>
            </a:r>
          </a:p>
          <a:p>
            <a:r>
              <a:rPr lang="en-US" sz="2400" dirty="0"/>
              <a:t>     </a:t>
            </a:r>
            <a:r>
              <a:rPr lang="en-US" sz="2400" dirty="0" err="1"/>
              <a:t>sw</a:t>
            </a:r>
            <a:r>
              <a:rPr lang="en-US" sz="2400" dirty="0"/>
              <a:t>  $1, 8($2): start of ALU for $2,</a:t>
            </a:r>
          </a:p>
          <a:p>
            <a:r>
              <a:rPr lang="en-US" sz="2400" dirty="0"/>
              <a:t>                              start of DM for $1</a:t>
            </a:r>
          </a:p>
        </p:txBody>
      </p:sp>
      <p:sp>
        <p:nvSpPr>
          <p:cNvPr id="21" name="TextBox 20">
            <a:extLst>
              <a:ext uri="{FF2B5EF4-FFF2-40B4-BE49-F238E27FC236}">
                <a16:creationId xmlns:a16="http://schemas.microsoft.com/office/drawing/2014/main" id="{0FFC05B4-8AE9-4276-9B82-2E02F2D3845F}"/>
              </a:ext>
            </a:extLst>
          </p:cNvPr>
          <p:cNvSpPr txBox="1"/>
          <p:nvPr/>
        </p:nvSpPr>
        <p:spPr>
          <a:xfrm>
            <a:off x="98599" y="1868485"/>
            <a:ext cx="5866221"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t>
            </a:r>
            <a:r>
              <a:rPr lang="en-US" sz="2400" dirty="0" err="1"/>
              <a:t>DR</a:t>
            </a:r>
            <a:r>
              <a:rPr lang="en-US" sz="2400" dirty="0"/>
              <a:t>     </a:t>
            </a:r>
            <a:r>
              <a:rPr lang="en-US" sz="2400" dirty="0" err="1"/>
              <a:t>DR</a:t>
            </a:r>
            <a:r>
              <a:rPr lang="en-US" sz="2400" dirty="0"/>
              <a:t>    AL  DM  RW</a:t>
            </a:r>
          </a:p>
          <a:p>
            <a:r>
              <a:rPr lang="en-US" sz="2400" dirty="0"/>
              <a:t>                                                      * </a:t>
            </a:r>
            <a:r>
              <a:rPr lang="en-US" sz="2400" dirty="0" err="1"/>
              <a:t>PoC</a:t>
            </a:r>
            <a:endParaRPr lang="en-US" sz="2400" dirty="0"/>
          </a:p>
        </p:txBody>
      </p:sp>
      <p:sp>
        <p:nvSpPr>
          <p:cNvPr id="23" name="TextBox 22">
            <a:extLst>
              <a:ext uri="{FF2B5EF4-FFF2-40B4-BE49-F238E27FC236}">
                <a16:creationId xmlns:a16="http://schemas.microsoft.com/office/drawing/2014/main" id="{E38F4C3B-EEF2-41B9-8104-84D7AE7AD23F}"/>
              </a:ext>
            </a:extLst>
          </p:cNvPr>
          <p:cNvSpPr txBox="1"/>
          <p:nvPr/>
        </p:nvSpPr>
        <p:spPr>
          <a:xfrm>
            <a:off x="6571457" y="3604676"/>
            <a:ext cx="4809843"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AL     DM  RW</a:t>
            </a:r>
          </a:p>
          <a:p>
            <a:r>
              <a:rPr lang="en-US" sz="2400" dirty="0"/>
              <a:t>                                         * </a:t>
            </a:r>
            <a:r>
              <a:rPr lang="en-US" sz="2400" dirty="0" err="1"/>
              <a:t>PoC</a:t>
            </a:r>
            <a:endParaRPr lang="en-US" sz="2400" dirty="0"/>
          </a:p>
        </p:txBody>
      </p:sp>
    </p:spTree>
    <p:extLst>
      <p:ext uri="{BB962C8B-B14F-4D97-AF65-F5344CB8AC3E}">
        <p14:creationId xmlns:p14="http://schemas.microsoft.com/office/powerpoint/2010/main" val="13320747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24AFEA-20D0-4736-A131-B51A697C839D}"/>
              </a:ext>
            </a:extLst>
          </p:cNvPr>
          <p:cNvSpPr txBox="1"/>
          <p:nvPr/>
        </p:nvSpPr>
        <p:spPr>
          <a:xfrm>
            <a:off x="9189570" y="6198900"/>
            <a:ext cx="2830840" cy="584775"/>
          </a:xfrm>
          <a:prstGeom prst="rect">
            <a:avLst/>
          </a:prstGeom>
          <a:noFill/>
        </p:spPr>
        <p:txBody>
          <a:bodyPr wrap="none" rtlCol="0">
            <a:spAutoFit/>
          </a:bodyPr>
          <a:lstStyle/>
          <a:p>
            <a:r>
              <a:rPr lang="en-US" sz="3200" dirty="0">
                <a:solidFill>
                  <a:srgbClr val="C00000"/>
                </a:solidFill>
              </a:rPr>
              <a:t>Control Hazards</a:t>
            </a:r>
          </a:p>
        </p:txBody>
      </p:sp>
      <p:sp>
        <p:nvSpPr>
          <p:cNvPr id="5" name="TextBox 4">
            <a:extLst>
              <a:ext uri="{FF2B5EF4-FFF2-40B4-BE49-F238E27FC236}">
                <a16:creationId xmlns:a16="http://schemas.microsoft.com/office/drawing/2014/main" id="{EAD89F42-3EEF-4899-A80E-6B567E027B11}"/>
              </a:ext>
            </a:extLst>
          </p:cNvPr>
          <p:cNvSpPr txBox="1"/>
          <p:nvPr/>
        </p:nvSpPr>
        <p:spPr>
          <a:xfrm>
            <a:off x="98599" y="109537"/>
            <a:ext cx="5317866" cy="2308324"/>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 instructions</a:t>
            </a:r>
          </a:p>
          <a:p>
            <a:r>
              <a:rPr lang="en-US" sz="2400" dirty="0"/>
              <a:t>20 branches</a:t>
            </a:r>
          </a:p>
          <a:p>
            <a:r>
              <a:rPr lang="en-US" sz="2400" dirty="0"/>
              <a:t>14 Not-Taken, 6 Taken</a:t>
            </a:r>
          </a:p>
          <a:p>
            <a:r>
              <a:rPr lang="en-US" sz="2400" dirty="0"/>
              <a:t>Branch resolved in 6</a:t>
            </a:r>
            <a:r>
              <a:rPr lang="en-US" sz="2400" baseline="30000" dirty="0"/>
              <a:t>th</a:t>
            </a:r>
            <a:r>
              <a:rPr lang="en-US" sz="2400" dirty="0"/>
              <a:t> cycle (penalty of 5)</a:t>
            </a:r>
          </a:p>
        </p:txBody>
      </p:sp>
      <p:sp>
        <p:nvSpPr>
          <p:cNvPr id="7" name="TextBox 6">
            <a:extLst>
              <a:ext uri="{FF2B5EF4-FFF2-40B4-BE49-F238E27FC236}">
                <a16:creationId xmlns:a16="http://schemas.microsoft.com/office/drawing/2014/main" id="{BDF11801-878C-40B8-B20D-60CB23BA4362}"/>
              </a:ext>
            </a:extLst>
          </p:cNvPr>
          <p:cNvSpPr txBox="1"/>
          <p:nvPr/>
        </p:nvSpPr>
        <p:spPr>
          <a:xfrm>
            <a:off x="98599" y="2747963"/>
            <a:ext cx="3572838" cy="830997"/>
          </a:xfrm>
          <a:prstGeom prst="rect">
            <a:avLst/>
          </a:prstGeom>
          <a:noFill/>
          <a:ln>
            <a:noFill/>
          </a:ln>
        </p:spPr>
        <p:txBody>
          <a:bodyPr wrap="none" rtlCol="0">
            <a:spAutoFit/>
          </a:bodyPr>
          <a:lstStyle/>
          <a:p>
            <a:r>
              <a:rPr lang="en-US" sz="2400" dirty="0">
                <a:solidFill>
                  <a:srgbClr val="C00000"/>
                </a:solidFill>
              </a:rPr>
              <a:t>Approach 1: Panic and wait</a:t>
            </a:r>
          </a:p>
          <a:p>
            <a:endParaRPr lang="en-US" sz="2400" dirty="0"/>
          </a:p>
        </p:txBody>
      </p:sp>
      <p:sp>
        <p:nvSpPr>
          <p:cNvPr id="11" name="TextBox 10">
            <a:extLst>
              <a:ext uri="{FF2B5EF4-FFF2-40B4-BE49-F238E27FC236}">
                <a16:creationId xmlns:a16="http://schemas.microsoft.com/office/drawing/2014/main" id="{6A4FC160-6279-4DD9-9662-7F43E08AF1F2}"/>
              </a:ext>
            </a:extLst>
          </p:cNvPr>
          <p:cNvSpPr txBox="1"/>
          <p:nvPr/>
        </p:nvSpPr>
        <p:spPr>
          <a:xfrm>
            <a:off x="98599" y="4657726"/>
            <a:ext cx="3740448" cy="830997"/>
          </a:xfrm>
          <a:prstGeom prst="rect">
            <a:avLst/>
          </a:prstGeom>
          <a:noFill/>
          <a:ln>
            <a:noFill/>
          </a:ln>
        </p:spPr>
        <p:txBody>
          <a:bodyPr wrap="none" rtlCol="0">
            <a:spAutoFit/>
          </a:bodyPr>
          <a:lstStyle/>
          <a:p>
            <a:r>
              <a:rPr lang="en-US" sz="2400" dirty="0">
                <a:solidFill>
                  <a:srgbClr val="C00000"/>
                </a:solidFill>
              </a:rPr>
              <a:t>Approach 2: Fetch-next-</a:t>
            </a:r>
            <a:r>
              <a:rPr lang="en-US" sz="2400" dirty="0" err="1">
                <a:solidFill>
                  <a:srgbClr val="C00000"/>
                </a:solidFill>
              </a:rPr>
              <a:t>instr</a:t>
            </a:r>
            <a:endParaRPr lang="en-US" sz="2400" dirty="0">
              <a:solidFill>
                <a:srgbClr val="C00000"/>
              </a:solidFill>
            </a:endParaRPr>
          </a:p>
          <a:p>
            <a:endParaRPr lang="en-US" sz="2400" dirty="0"/>
          </a:p>
        </p:txBody>
      </p:sp>
      <p:sp>
        <p:nvSpPr>
          <p:cNvPr id="13" name="TextBox 12">
            <a:extLst>
              <a:ext uri="{FF2B5EF4-FFF2-40B4-BE49-F238E27FC236}">
                <a16:creationId xmlns:a16="http://schemas.microsoft.com/office/drawing/2014/main" id="{AF43060A-DEC4-4D76-92D4-AFA3B66B9FDF}"/>
              </a:ext>
            </a:extLst>
          </p:cNvPr>
          <p:cNvSpPr txBox="1"/>
          <p:nvPr/>
        </p:nvSpPr>
        <p:spPr>
          <a:xfrm>
            <a:off x="5616732" y="119062"/>
            <a:ext cx="4820615" cy="2677656"/>
          </a:xfrm>
          <a:prstGeom prst="rect">
            <a:avLst/>
          </a:prstGeom>
          <a:noFill/>
          <a:ln>
            <a:noFill/>
          </a:ln>
        </p:spPr>
        <p:txBody>
          <a:bodyPr wrap="none" rtlCol="0">
            <a:spAutoFit/>
          </a:bodyPr>
          <a:lstStyle/>
          <a:p>
            <a:r>
              <a:rPr lang="en-US" sz="2400" dirty="0">
                <a:solidFill>
                  <a:srgbClr val="C00000"/>
                </a:solidFill>
              </a:rPr>
              <a:t>Approach 3: Branch Delay Slot</a:t>
            </a:r>
          </a:p>
          <a:p>
            <a:r>
              <a:rPr lang="en-US" sz="2400" dirty="0"/>
              <a:t>Option A: always useful</a:t>
            </a:r>
          </a:p>
          <a:p>
            <a:r>
              <a:rPr lang="en-US" sz="2400" dirty="0"/>
              <a:t>Option B: useful when the branch </a:t>
            </a:r>
          </a:p>
          <a:p>
            <a:r>
              <a:rPr lang="en-US" sz="2400" dirty="0"/>
              <a:t>                  goes along common fork</a:t>
            </a:r>
          </a:p>
          <a:p>
            <a:r>
              <a:rPr lang="en-US" sz="2400" dirty="0"/>
              <a:t>Option C: useful when the branch</a:t>
            </a:r>
          </a:p>
          <a:p>
            <a:r>
              <a:rPr lang="en-US" sz="2400" dirty="0"/>
              <a:t>                  goes along uncommon fork</a:t>
            </a:r>
          </a:p>
          <a:p>
            <a:r>
              <a:rPr lang="en-US" sz="2400" dirty="0"/>
              <a:t>Option D: no-op, always non-useful</a:t>
            </a:r>
          </a:p>
        </p:txBody>
      </p:sp>
      <p:sp>
        <p:nvSpPr>
          <p:cNvPr id="15" name="TextBox 14">
            <a:extLst>
              <a:ext uri="{FF2B5EF4-FFF2-40B4-BE49-F238E27FC236}">
                <a16:creationId xmlns:a16="http://schemas.microsoft.com/office/drawing/2014/main" id="{2CEAB980-33A1-4893-AEED-565148096356}"/>
              </a:ext>
            </a:extLst>
          </p:cNvPr>
          <p:cNvSpPr txBox="1"/>
          <p:nvPr/>
        </p:nvSpPr>
        <p:spPr>
          <a:xfrm>
            <a:off x="5780262" y="4657726"/>
            <a:ext cx="3853299" cy="830997"/>
          </a:xfrm>
          <a:prstGeom prst="rect">
            <a:avLst/>
          </a:prstGeom>
          <a:noFill/>
          <a:ln>
            <a:noFill/>
          </a:ln>
        </p:spPr>
        <p:txBody>
          <a:bodyPr wrap="none" rtlCol="0">
            <a:spAutoFit/>
          </a:bodyPr>
          <a:lstStyle/>
          <a:p>
            <a:r>
              <a:rPr lang="en-US" sz="2400" dirty="0">
                <a:solidFill>
                  <a:srgbClr val="C00000"/>
                </a:solidFill>
              </a:rPr>
              <a:t>Approach 4: Branch predictor</a:t>
            </a:r>
          </a:p>
          <a:p>
            <a:r>
              <a:rPr lang="en-US" sz="2400" dirty="0"/>
              <a:t>Accuracy of 90%</a:t>
            </a:r>
          </a:p>
        </p:txBody>
      </p:sp>
      <p:sp>
        <p:nvSpPr>
          <p:cNvPr id="17" name="TextBox 16">
            <a:extLst>
              <a:ext uri="{FF2B5EF4-FFF2-40B4-BE49-F238E27FC236}">
                <a16:creationId xmlns:a16="http://schemas.microsoft.com/office/drawing/2014/main" id="{20B04570-1691-4C41-97EC-C96FB97D8699}"/>
              </a:ext>
            </a:extLst>
          </p:cNvPr>
          <p:cNvSpPr txBox="1"/>
          <p:nvPr/>
        </p:nvSpPr>
        <p:spPr>
          <a:xfrm>
            <a:off x="9029229" y="2711829"/>
            <a:ext cx="3064172" cy="1938992"/>
          </a:xfrm>
          <a:prstGeom prst="rect">
            <a:avLst/>
          </a:prstGeom>
          <a:noFill/>
          <a:ln>
            <a:solidFill>
              <a:srgbClr val="C00000"/>
            </a:solidFill>
          </a:ln>
        </p:spPr>
        <p:txBody>
          <a:bodyPr wrap="none" rtlCol="0">
            <a:spAutoFit/>
          </a:bodyPr>
          <a:lstStyle/>
          <a:p>
            <a:pPr algn="ctr"/>
            <a:r>
              <a:rPr lang="en-US" sz="2400" dirty="0">
                <a:solidFill>
                  <a:srgbClr val="C00000"/>
                </a:solidFill>
              </a:rPr>
              <a:t>Option A</a:t>
            </a:r>
          </a:p>
          <a:p>
            <a:pPr algn="ctr"/>
            <a:r>
              <a:rPr lang="en-US" sz="2400" dirty="0"/>
              <a:t>Branch</a:t>
            </a:r>
          </a:p>
          <a:p>
            <a:pPr algn="ctr"/>
            <a:r>
              <a:rPr lang="en-US" sz="2400" dirty="0"/>
              <a:t>Slot</a:t>
            </a:r>
          </a:p>
          <a:p>
            <a:pPr algn="ctr"/>
            <a:r>
              <a:rPr lang="en-US" sz="2400" dirty="0" err="1"/>
              <a:t>NTaken</a:t>
            </a:r>
            <a:r>
              <a:rPr lang="en-US" sz="2400" dirty="0"/>
              <a:t>            Taken</a:t>
            </a:r>
          </a:p>
          <a:p>
            <a:pPr algn="ctr"/>
            <a:r>
              <a:rPr lang="en-US" sz="2400" dirty="0">
                <a:solidFill>
                  <a:srgbClr val="C00000"/>
                </a:solidFill>
              </a:rPr>
              <a:t>Option B          Option C</a:t>
            </a:r>
          </a:p>
        </p:txBody>
      </p:sp>
    </p:spTree>
    <p:extLst>
      <p:ext uri="{BB962C8B-B14F-4D97-AF65-F5344CB8AC3E}">
        <p14:creationId xmlns:p14="http://schemas.microsoft.com/office/powerpoint/2010/main" val="348191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9FC48-2061-45DE-6312-44DA99E379F1}"/>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9D6209D0-BCF1-7A29-C5F1-3A8F58C6BBF5}"/>
              </a:ext>
            </a:extLst>
          </p:cNvPr>
          <p:cNvSpPr txBox="1">
            <a:spLocks noChangeArrowheads="1"/>
          </p:cNvSpPr>
          <p:nvPr/>
        </p:nvSpPr>
        <p:spPr bwMode="auto">
          <a:xfrm>
            <a:off x="441325" y="396875"/>
            <a:ext cx="59341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Defining Reliability and Availability</a:t>
            </a:r>
          </a:p>
        </p:txBody>
      </p:sp>
      <p:sp>
        <p:nvSpPr>
          <p:cNvPr id="5" name="Line 1027">
            <a:extLst>
              <a:ext uri="{FF2B5EF4-FFF2-40B4-BE49-F238E27FC236}">
                <a16:creationId xmlns:a16="http://schemas.microsoft.com/office/drawing/2014/main" id="{803BADB3-E29D-B13F-7FA0-C48CA602109B}"/>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6074337-3C33-BC20-9E8B-391670673E6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27A56738-E154-824A-F0F4-980F631FC6F8}"/>
              </a:ext>
            </a:extLst>
          </p:cNvPr>
          <p:cNvSpPr txBox="1">
            <a:spLocks noChangeArrowheads="1"/>
          </p:cNvSpPr>
          <p:nvPr/>
        </p:nvSpPr>
        <p:spPr bwMode="auto">
          <a:xfrm>
            <a:off x="889959" y="1723845"/>
            <a:ext cx="789773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A system toggles between</a:t>
            </a:r>
          </a:p>
          <a:p>
            <a:pPr lvl="1" eaLnBrk="1" hangingPunct="1">
              <a:spcBef>
                <a:spcPct val="0"/>
              </a:spcBef>
              <a:buClr>
                <a:schemeClr val="accent2"/>
              </a:buClr>
              <a:buFont typeface="Wingdings" panose="05000000000000000000" pitchFamily="2" charset="2"/>
              <a:buChar char="Ø"/>
            </a:pPr>
            <a:r>
              <a:rPr lang="en-US" altLang="en-US" sz="2400" u="none" dirty="0">
                <a:latin typeface="Calibri" panose="020F0502020204030204" pitchFamily="34" charset="0"/>
                <a:cs typeface="Calibri" panose="020F0502020204030204" pitchFamily="34" charset="0"/>
              </a:rPr>
              <a:t> Service accomplishment: service matches specifications</a:t>
            </a:r>
          </a:p>
          <a:p>
            <a:pPr lvl="1" eaLnBrk="1" hangingPunct="1">
              <a:spcBef>
                <a:spcPct val="0"/>
              </a:spcBef>
              <a:buClr>
                <a:schemeClr val="accent2"/>
              </a:buClr>
              <a:buFont typeface="Wingdings" panose="05000000000000000000" pitchFamily="2" charset="2"/>
              <a:buChar char="Ø"/>
            </a:pPr>
            <a:r>
              <a:rPr lang="en-US" altLang="en-US" sz="2400" u="none" dirty="0">
                <a:latin typeface="Calibri" panose="020F0502020204030204" pitchFamily="34" charset="0"/>
                <a:cs typeface="Calibri" panose="020F0502020204030204" pitchFamily="34" charset="0"/>
              </a:rPr>
              <a:t> Service interruption: service deviates from specs</a:t>
            </a:r>
          </a:p>
          <a:p>
            <a:pPr lvl="1" eaLnBrk="1" hangingPunct="1">
              <a:spcBef>
                <a:spcPct val="0"/>
              </a:spcBef>
              <a:buClr>
                <a:schemeClr val="accent2"/>
              </a:buClr>
              <a:buFont typeface="Wingdings" panose="05000000000000000000" pitchFamily="2" charset="2"/>
              <a:buChar char="Ø"/>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The toggle is caused by </a:t>
            </a:r>
            <a:r>
              <a:rPr lang="en-US" altLang="en-US" sz="2400" i="1" u="none" dirty="0">
                <a:latin typeface="Calibri" panose="020F0502020204030204" pitchFamily="34" charset="0"/>
                <a:cs typeface="Calibri" panose="020F0502020204030204" pitchFamily="34" charset="0"/>
              </a:rPr>
              <a:t>failures</a:t>
            </a:r>
            <a:r>
              <a:rPr lang="en-US" altLang="en-US" sz="2400" u="none" dirty="0">
                <a:latin typeface="Calibri" panose="020F0502020204030204" pitchFamily="34" charset="0"/>
                <a:cs typeface="Calibri" panose="020F0502020204030204" pitchFamily="34" charset="0"/>
              </a:rPr>
              <a:t> and </a:t>
            </a:r>
            <a:r>
              <a:rPr lang="en-US" altLang="en-US" sz="2400" i="1" u="none" dirty="0">
                <a:latin typeface="Calibri" panose="020F0502020204030204" pitchFamily="34" charset="0"/>
                <a:cs typeface="Calibri" panose="020F0502020204030204" pitchFamily="34" charset="0"/>
              </a:rPr>
              <a:t>restorations </a:t>
            </a: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Reliability measures continuous service accomplishment</a:t>
            </a:r>
          </a:p>
          <a:p>
            <a:pPr eaLnBrk="1" hangingPunct="1">
              <a:spcBef>
                <a:spcPct val="0"/>
              </a:spcBef>
              <a:buClr>
                <a:srgbClr val="CC0000"/>
              </a:buClr>
              <a:buFontTx/>
              <a:buNone/>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and is usually expressed as mean time to failure (MTTF)</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Availability measures fraction of time that service matches</a:t>
            </a:r>
          </a:p>
          <a:p>
            <a:pPr eaLnBrk="1" hangingPunct="1">
              <a:spcBef>
                <a:spcPct val="0"/>
              </a:spcBef>
              <a:buClr>
                <a:srgbClr val="CC0000"/>
              </a:buClr>
              <a:buFontTx/>
              <a:buNone/>
            </a:pPr>
            <a:r>
              <a:rPr lang="en-US" altLang="en-US" sz="2400" i="1" u="none" dirty="0">
                <a:latin typeface="Calibri" panose="020F0502020204030204" pitchFamily="34" charset="0"/>
                <a:cs typeface="Calibri" panose="020F0502020204030204" pitchFamily="34" charset="0"/>
              </a:rPr>
              <a:t>   </a:t>
            </a:r>
            <a:r>
              <a:rPr lang="en-US" altLang="en-US" sz="2400" u="none" dirty="0">
                <a:latin typeface="Calibri" panose="020F0502020204030204" pitchFamily="34" charset="0"/>
                <a:cs typeface="Calibri" panose="020F0502020204030204" pitchFamily="34" charset="0"/>
              </a:rPr>
              <a:t>specifications, expressed as  MTTF / (MTTF + MTTR)</a:t>
            </a:r>
            <a:endParaRPr lang="en-US" altLang="en-US" sz="2400" i="1" u="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489808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089433" y="6148893"/>
            <a:ext cx="4024435" cy="584775"/>
          </a:xfrm>
          <a:prstGeom prst="rect">
            <a:avLst/>
          </a:prstGeom>
          <a:noFill/>
        </p:spPr>
        <p:txBody>
          <a:bodyPr wrap="none" rtlCol="0">
            <a:spAutoFit/>
          </a:bodyPr>
          <a:lstStyle/>
          <a:p>
            <a:r>
              <a:rPr lang="en-US" sz="3200" dirty="0">
                <a:solidFill>
                  <a:srgbClr val="C00000"/>
                </a:solidFill>
              </a:rPr>
              <a:t>Out of Order Processor</a:t>
            </a:r>
          </a:p>
        </p:txBody>
      </p:sp>
      <p:sp>
        <p:nvSpPr>
          <p:cNvPr id="5" name="Rectangle 4">
            <a:extLst>
              <a:ext uri="{FF2B5EF4-FFF2-40B4-BE49-F238E27FC236}">
                <a16:creationId xmlns:a16="http://schemas.microsoft.com/office/drawing/2014/main" id="{9AB3D566-C3CA-4478-B0A3-39BCDBBFE914}"/>
              </a:ext>
            </a:extLst>
          </p:cNvPr>
          <p:cNvSpPr>
            <a:spLocks noChangeArrowheads="1"/>
          </p:cNvSpPr>
          <p:nvPr/>
        </p:nvSpPr>
        <p:spPr bwMode="auto">
          <a:xfrm>
            <a:off x="292894" y="657225"/>
            <a:ext cx="1905000" cy="8382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Branch prediction</a:t>
            </a:r>
          </a:p>
          <a:p>
            <a:pPr algn="ctr" eaLnBrk="1" hangingPunct="1">
              <a:spcBef>
                <a:spcPct val="0"/>
              </a:spcBef>
              <a:buFontTx/>
              <a:buNone/>
            </a:pPr>
            <a:r>
              <a:rPr lang="en-US" altLang="en-US" sz="2000">
                <a:latin typeface="+mn-lt"/>
              </a:rPr>
              <a:t>and instr fetch</a:t>
            </a:r>
          </a:p>
        </p:txBody>
      </p:sp>
      <p:sp>
        <p:nvSpPr>
          <p:cNvPr id="7" name="Rectangle 5">
            <a:extLst>
              <a:ext uri="{FF2B5EF4-FFF2-40B4-BE49-F238E27FC236}">
                <a16:creationId xmlns:a16="http://schemas.microsoft.com/office/drawing/2014/main" id="{30ABE5D2-866E-45F7-9010-EF33B739BD84}"/>
              </a:ext>
            </a:extLst>
          </p:cNvPr>
          <p:cNvSpPr>
            <a:spLocks noChangeArrowheads="1"/>
          </p:cNvSpPr>
          <p:nvPr/>
        </p:nvSpPr>
        <p:spPr bwMode="auto">
          <a:xfrm>
            <a:off x="369094" y="2105025"/>
            <a:ext cx="16764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sym typeface="Wingdings" panose="05000000000000000000" pitchFamily="2" charset="2"/>
              </a:rPr>
              <a:t>R2  R1+R3</a:t>
            </a:r>
          </a:p>
          <a:p>
            <a:pPr algn="ctr" eaLnBrk="1" hangingPunct="1">
              <a:spcBef>
                <a:spcPct val="0"/>
              </a:spcBef>
              <a:buFontTx/>
              <a:buNone/>
            </a:pPr>
            <a:r>
              <a:rPr lang="en-US" altLang="en-US" sz="2000">
                <a:latin typeface="+mn-lt"/>
                <a:sym typeface="Wingdings" panose="05000000000000000000" pitchFamily="2" charset="2"/>
              </a:rPr>
              <a:t>BEQZ R2</a:t>
            </a:r>
          </a:p>
          <a:p>
            <a:pPr algn="ctr" eaLnBrk="1" hangingPunct="1">
              <a:spcBef>
                <a:spcPct val="0"/>
              </a:spcBef>
              <a:buFontTx/>
              <a:buNone/>
            </a:pPr>
            <a:r>
              <a:rPr lang="en-US" altLang="en-US" sz="2000">
                <a:latin typeface="+mn-lt"/>
                <a:sym typeface="Wingdings" panose="05000000000000000000" pitchFamily="2" charset="2"/>
              </a:rPr>
              <a:t>R3  R1+R2</a:t>
            </a:r>
          </a:p>
          <a:p>
            <a:pPr algn="ctr" eaLnBrk="1" hangingPunct="1">
              <a:spcBef>
                <a:spcPct val="0"/>
              </a:spcBef>
              <a:buFontTx/>
              <a:buNone/>
            </a:pPr>
            <a:r>
              <a:rPr lang="en-US" altLang="en-US" sz="2000">
                <a:latin typeface="+mn-lt"/>
                <a:sym typeface="Wingdings" panose="05000000000000000000" pitchFamily="2" charset="2"/>
              </a:rPr>
              <a:t>R1  R3+R2</a:t>
            </a:r>
            <a:endParaRPr lang="en-US" altLang="en-US" sz="2000">
              <a:latin typeface="+mn-lt"/>
            </a:endParaRPr>
          </a:p>
        </p:txBody>
      </p:sp>
      <p:sp>
        <p:nvSpPr>
          <p:cNvPr id="9" name="Text Box 6">
            <a:extLst>
              <a:ext uri="{FF2B5EF4-FFF2-40B4-BE49-F238E27FC236}">
                <a16:creationId xmlns:a16="http://schemas.microsoft.com/office/drawing/2014/main" id="{1EF311C7-0691-4DCF-9DCE-528932A6329C}"/>
              </a:ext>
            </a:extLst>
          </p:cNvPr>
          <p:cNvSpPr txBox="1">
            <a:spLocks noChangeArrowheads="1"/>
          </p:cNvSpPr>
          <p:nvPr/>
        </p:nvSpPr>
        <p:spPr bwMode="auto">
          <a:xfrm>
            <a:off x="216694" y="3933825"/>
            <a:ext cx="204100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Instr Fetch Queue</a:t>
            </a:r>
          </a:p>
        </p:txBody>
      </p:sp>
      <p:sp>
        <p:nvSpPr>
          <p:cNvPr id="11" name="Line 7">
            <a:extLst>
              <a:ext uri="{FF2B5EF4-FFF2-40B4-BE49-F238E27FC236}">
                <a16:creationId xmlns:a16="http://schemas.microsoft.com/office/drawing/2014/main" id="{4CB1501A-639B-4957-9EEA-73EE2A43EF36}"/>
              </a:ext>
            </a:extLst>
          </p:cNvPr>
          <p:cNvSpPr>
            <a:spLocks noChangeShapeType="1"/>
          </p:cNvSpPr>
          <p:nvPr/>
        </p:nvSpPr>
        <p:spPr bwMode="auto">
          <a:xfrm>
            <a:off x="1207294" y="1495425"/>
            <a:ext cx="0" cy="609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3" name="Rectangle 8">
            <a:extLst>
              <a:ext uri="{FF2B5EF4-FFF2-40B4-BE49-F238E27FC236}">
                <a16:creationId xmlns:a16="http://schemas.microsoft.com/office/drawing/2014/main" id="{B93A73BD-A597-486F-8FE9-48C9831307B3}"/>
              </a:ext>
            </a:extLst>
          </p:cNvPr>
          <p:cNvSpPr>
            <a:spLocks noChangeArrowheads="1"/>
          </p:cNvSpPr>
          <p:nvPr/>
        </p:nvSpPr>
        <p:spPr bwMode="auto">
          <a:xfrm>
            <a:off x="2426494" y="2638425"/>
            <a:ext cx="1295400" cy="9144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Decode &amp;</a:t>
            </a:r>
          </a:p>
          <a:p>
            <a:pPr algn="ctr" eaLnBrk="1" hangingPunct="1">
              <a:spcBef>
                <a:spcPct val="0"/>
              </a:spcBef>
              <a:buFontTx/>
              <a:buNone/>
            </a:pPr>
            <a:r>
              <a:rPr lang="en-US" altLang="en-US" sz="2000">
                <a:latin typeface="+mn-lt"/>
              </a:rPr>
              <a:t>Rename</a:t>
            </a:r>
          </a:p>
        </p:txBody>
      </p:sp>
      <p:sp>
        <p:nvSpPr>
          <p:cNvPr id="15" name="Line 9">
            <a:extLst>
              <a:ext uri="{FF2B5EF4-FFF2-40B4-BE49-F238E27FC236}">
                <a16:creationId xmlns:a16="http://schemas.microsoft.com/office/drawing/2014/main" id="{DF8341B7-6FBC-49F2-B1FE-7A9196B68BF8}"/>
              </a:ext>
            </a:extLst>
          </p:cNvPr>
          <p:cNvSpPr>
            <a:spLocks noChangeShapeType="1"/>
          </p:cNvSpPr>
          <p:nvPr/>
        </p:nvSpPr>
        <p:spPr bwMode="auto">
          <a:xfrm>
            <a:off x="2045494" y="30956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7" name="Rectangle 10">
            <a:extLst>
              <a:ext uri="{FF2B5EF4-FFF2-40B4-BE49-F238E27FC236}">
                <a16:creationId xmlns:a16="http://schemas.microsoft.com/office/drawing/2014/main" id="{EB1E40C9-EA1F-4063-836E-A2F25055C443}"/>
              </a:ext>
            </a:extLst>
          </p:cNvPr>
          <p:cNvSpPr>
            <a:spLocks noChangeArrowheads="1"/>
          </p:cNvSpPr>
          <p:nvPr/>
        </p:nvSpPr>
        <p:spPr bwMode="auto">
          <a:xfrm>
            <a:off x="4636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Instr 1</a:t>
            </a:r>
          </a:p>
          <a:p>
            <a:pPr algn="ctr" eaLnBrk="1" hangingPunct="1">
              <a:spcBef>
                <a:spcPct val="0"/>
              </a:spcBef>
              <a:buFontTx/>
              <a:buNone/>
            </a:pPr>
            <a:r>
              <a:rPr lang="en-US" altLang="en-US" sz="2000">
                <a:latin typeface="+mn-lt"/>
              </a:rPr>
              <a:t>Instr 2</a:t>
            </a:r>
          </a:p>
          <a:p>
            <a:pPr algn="ctr" eaLnBrk="1" hangingPunct="1">
              <a:spcBef>
                <a:spcPct val="0"/>
              </a:spcBef>
              <a:buFontTx/>
              <a:buNone/>
            </a:pPr>
            <a:r>
              <a:rPr lang="en-US" altLang="en-US" sz="2000">
                <a:latin typeface="+mn-lt"/>
              </a:rPr>
              <a:t>Instr 3</a:t>
            </a:r>
          </a:p>
          <a:p>
            <a:pPr algn="ctr" eaLnBrk="1" hangingPunct="1">
              <a:spcBef>
                <a:spcPct val="0"/>
              </a:spcBef>
              <a:buFontTx/>
              <a:buNone/>
            </a:pPr>
            <a:r>
              <a:rPr lang="en-US" altLang="en-US" sz="2000">
                <a:latin typeface="+mn-lt"/>
              </a:rPr>
              <a:t>Instr 4</a:t>
            </a:r>
          </a:p>
          <a:p>
            <a:pPr algn="ctr" eaLnBrk="1" hangingPunct="1">
              <a:spcBef>
                <a:spcPct val="0"/>
              </a:spcBef>
              <a:buFontTx/>
              <a:buNone/>
            </a:pPr>
            <a:r>
              <a:rPr lang="en-US" altLang="en-US" sz="2000">
                <a:latin typeface="+mn-lt"/>
              </a:rPr>
              <a:t>Instr 5</a:t>
            </a:r>
          </a:p>
          <a:p>
            <a:pPr algn="ctr" eaLnBrk="1" hangingPunct="1">
              <a:spcBef>
                <a:spcPct val="0"/>
              </a:spcBef>
              <a:buFontTx/>
              <a:buNone/>
            </a:pPr>
            <a:r>
              <a:rPr lang="en-US" altLang="en-US" sz="2000">
                <a:latin typeface="+mn-lt"/>
              </a:rPr>
              <a:t>Instr 6</a:t>
            </a:r>
          </a:p>
        </p:txBody>
      </p:sp>
      <p:sp>
        <p:nvSpPr>
          <p:cNvPr id="19" name="Rectangle 11">
            <a:extLst>
              <a:ext uri="{FF2B5EF4-FFF2-40B4-BE49-F238E27FC236}">
                <a16:creationId xmlns:a16="http://schemas.microsoft.com/office/drawing/2014/main" id="{6FD5B714-7164-4816-B136-B12624F90ABD}"/>
              </a:ext>
            </a:extLst>
          </p:cNvPr>
          <p:cNvSpPr>
            <a:spLocks noChangeArrowheads="1"/>
          </p:cNvSpPr>
          <p:nvPr/>
        </p:nvSpPr>
        <p:spPr bwMode="auto">
          <a:xfrm>
            <a:off x="5398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a:t>
            </a:r>
          </a:p>
          <a:p>
            <a:pPr algn="ctr" eaLnBrk="1" hangingPunct="1">
              <a:spcBef>
                <a:spcPct val="0"/>
              </a:spcBef>
              <a:buFontTx/>
              <a:buNone/>
            </a:pPr>
            <a:r>
              <a:rPr lang="en-US" altLang="en-US" sz="2000">
                <a:latin typeface="+mn-lt"/>
              </a:rPr>
              <a:t>T2</a:t>
            </a:r>
          </a:p>
          <a:p>
            <a:pPr algn="ctr" eaLnBrk="1" hangingPunct="1">
              <a:spcBef>
                <a:spcPct val="0"/>
              </a:spcBef>
              <a:buFontTx/>
              <a:buNone/>
            </a:pPr>
            <a:r>
              <a:rPr lang="en-US" altLang="en-US" sz="2000">
                <a:latin typeface="+mn-lt"/>
              </a:rPr>
              <a:t>T3</a:t>
            </a:r>
          </a:p>
          <a:p>
            <a:pPr algn="ctr" eaLnBrk="1" hangingPunct="1">
              <a:spcBef>
                <a:spcPct val="0"/>
              </a:spcBef>
              <a:buFontTx/>
              <a:buNone/>
            </a:pPr>
            <a:r>
              <a:rPr lang="en-US" altLang="en-US" sz="2000">
                <a:latin typeface="+mn-lt"/>
              </a:rPr>
              <a:t>T4</a:t>
            </a:r>
          </a:p>
          <a:p>
            <a:pPr algn="ctr" eaLnBrk="1" hangingPunct="1">
              <a:spcBef>
                <a:spcPct val="0"/>
              </a:spcBef>
              <a:buFontTx/>
              <a:buNone/>
            </a:pPr>
            <a:r>
              <a:rPr lang="en-US" altLang="en-US" sz="2000">
                <a:latin typeface="+mn-lt"/>
              </a:rPr>
              <a:t>T5</a:t>
            </a:r>
          </a:p>
          <a:p>
            <a:pPr algn="ctr" eaLnBrk="1" hangingPunct="1">
              <a:spcBef>
                <a:spcPct val="0"/>
              </a:spcBef>
              <a:buFontTx/>
              <a:buNone/>
            </a:pPr>
            <a:r>
              <a:rPr lang="en-US" altLang="en-US" sz="2000">
                <a:latin typeface="+mn-lt"/>
              </a:rPr>
              <a:t>T6</a:t>
            </a:r>
          </a:p>
        </p:txBody>
      </p:sp>
      <p:sp>
        <p:nvSpPr>
          <p:cNvPr id="21" name="Text Box 12">
            <a:extLst>
              <a:ext uri="{FF2B5EF4-FFF2-40B4-BE49-F238E27FC236}">
                <a16:creationId xmlns:a16="http://schemas.microsoft.com/office/drawing/2014/main" id="{3B978604-CA14-4C9E-9885-7DEE46380B08}"/>
              </a:ext>
            </a:extLst>
          </p:cNvPr>
          <p:cNvSpPr txBox="1">
            <a:spLocks noChangeArrowheads="1"/>
          </p:cNvSpPr>
          <p:nvPr/>
        </p:nvSpPr>
        <p:spPr bwMode="auto">
          <a:xfrm>
            <a:off x="4179094" y="276225"/>
            <a:ext cx="238058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Reorder Buffer (ROB)</a:t>
            </a:r>
          </a:p>
        </p:txBody>
      </p:sp>
      <p:sp>
        <p:nvSpPr>
          <p:cNvPr id="23" name="Rectangle 13">
            <a:extLst>
              <a:ext uri="{FF2B5EF4-FFF2-40B4-BE49-F238E27FC236}">
                <a16:creationId xmlns:a16="http://schemas.microsoft.com/office/drawing/2014/main" id="{D0DBA4ED-3B84-4B4D-9860-FA0DFB10CECC}"/>
              </a:ext>
            </a:extLst>
          </p:cNvPr>
          <p:cNvSpPr>
            <a:spLocks noChangeArrowheads="1"/>
          </p:cNvSpPr>
          <p:nvPr/>
        </p:nvSpPr>
        <p:spPr bwMode="auto">
          <a:xfrm>
            <a:off x="4636294" y="3095625"/>
            <a:ext cx="16002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rPr>
              <a:t>T2 </a:t>
            </a:r>
            <a:r>
              <a:rPr lang="en-US" altLang="en-US" sz="2000">
                <a:latin typeface="+mn-lt"/>
                <a:sym typeface="Wingdings" panose="05000000000000000000" pitchFamily="2" charset="2"/>
              </a:rPr>
              <a:t> T1+R3</a:t>
            </a:r>
          </a:p>
          <a:p>
            <a:pPr algn="ctr" eaLnBrk="1" hangingPunct="1">
              <a:spcBef>
                <a:spcPct val="0"/>
              </a:spcBef>
              <a:buFontTx/>
              <a:buNone/>
            </a:pPr>
            <a:r>
              <a:rPr lang="en-US" altLang="en-US" sz="2000">
                <a:latin typeface="+mn-lt"/>
                <a:sym typeface="Wingdings" panose="05000000000000000000" pitchFamily="2" charset="2"/>
              </a:rPr>
              <a:t>BEQZ T2</a:t>
            </a:r>
          </a:p>
          <a:p>
            <a:pPr algn="ctr" eaLnBrk="1" hangingPunct="1">
              <a:spcBef>
                <a:spcPct val="0"/>
              </a:spcBef>
              <a:buFontTx/>
              <a:buNone/>
            </a:pPr>
            <a:r>
              <a:rPr lang="en-US" altLang="en-US" sz="2000">
                <a:latin typeface="+mn-lt"/>
                <a:sym typeface="Wingdings" panose="05000000000000000000" pitchFamily="2" charset="2"/>
              </a:rPr>
              <a:t>T4  T1+T2</a:t>
            </a:r>
          </a:p>
          <a:p>
            <a:pPr algn="ctr" eaLnBrk="1" hangingPunct="1">
              <a:spcBef>
                <a:spcPct val="0"/>
              </a:spcBef>
              <a:buFontTx/>
              <a:buNone/>
            </a:pPr>
            <a:r>
              <a:rPr lang="en-US" altLang="en-US" sz="2000">
                <a:latin typeface="+mn-lt"/>
                <a:sym typeface="Wingdings" panose="05000000000000000000" pitchFamily="2" charset="2"/>
              </a:rPr>
              <a:t>T5  T4+T2</a:t>
            </a:r>
          </a:p>
          <a:p>
            <a:pPr algn="ctr" eaLnBrk="1" hangingPunct="1">
              <a:spcBef>
                <a:spcPct val="0"/>
              </a:spcBef>
              <a:buFontTx/>
              <a:buNone/>
            </a:pPr>
            <a:endParaRPr lang="en-US" altLang="en-US" sz="2000">
              <a:latin typeface="+mn-lt"/>
            </a:endParaRPr>
          </a:p>
        </p:txBody>
      </p:sp>
      <p:sp>
        <p:nvSpPr>
          <p:cNvPr id="25" name="Text Box 14">
            <a:extLst>
              <a:ext uri="{FF2B5EF4-FFF2-40B4-BE49-F238E27FC236}">
                <a16:creationId xmlns:a16="http://schemas.microsoft.com/office/drawing/2014/main" id="{8626337F-D3BE-4C44-BFB7-6BEDDDF478CF}"/>
              </a:ext>
            </a:extLst>
          </p:cNvPr>
          <p:cNvSpPr txBox="1">
            <a:spLocks noChangeArrowheads="1"/>
          </p:cNvSpPr>
          <p:nvPr/>
        </p:nvSpPr>
        <p:spPr bwMode="auto">
          <a:xfrm>
            <a:off x="4483894" y="4924425"/>
            <a:ext cx="1926105"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Issue Queue (IQ)</a:t>
            </a:r>
          </a:p>
        </p:txBody>
      </p:sp>
      <p:sp>
        <p:nvSpPr>
          <p:cNvPr id="27" name="Line 15">
            <a:extLst>
              <a:ext uri="{FF2B5EF4-FFF2-40B4-BE49-F238E27FC236}">
                <a16:creationId xmlns:a16="http://schemas.microsoft.com/office/drawing/2014/main" id="{AD4534B8-86AB-43D5-89AB-BF9B9486A4B7}"/>
              </a:ext>
            </a:extLst>
          </p:cNvPr>
          <p:cNvSpPr>
            <a:spLocks noChangeShapeType="1"/>
          </p:cNvSpPr>
          <p:nvPr/>
        </p:nvSpPr>
        <p:spPr bwMode="auto">
          <a:xfrm flipV="1">
            <a:off x="3721894" y="1876425"/>
            <a:ext cx="9144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29" name="Line 16">
            <a:extLst>
              <a:ext uri="{FF2B5EF4-FFF2-40B4-BE49-F238E27FC236}">
                <a16:creationId xmlns:a16="http://schemas.microsoft.com/office/drawing/2014/main" id="{79A59AD3-2E6E-451D-8D99-16E069B59252}"/>
              </a:ext>
            </a:extLst>
          </p:cNvPr>
          <p:cNvSpPr>
            <a:spLocks noChangeShapeType="1"/>
          </p:cNvSpPr>
          <p:nvPr/>
        </p:nvSpPr>
        <p:spPr bwMode="auto">
          <a:xfrm>
            <a:off x="3721894" y="3400425"/>
            <a:ext cx="9144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31" name="Rectangle 17">
            <a:extLst>
              <a:ext uri="{FF2B5EF4-FFF2-40B4-BE49-F238E27FC236}">
                <a16:creationId xmlns:a16="http://schemas.microsoft.com/office/drawing/2014/main" id="{812D6C01-54C3-4D33-9101-67338537723C}"/>
              </a:ext>
            </a:extLst>
          </p:cNvPr>
          <p:cNvSpPr>
            <a:spLocks noChangeArrowheads="1"/>
          </p:cNvSpPr>
          <p:nvPr/>
        </p:nvSpPr>
        <p:spPr bwMode="auto">
          <a:xfrm>
            <a:off x="68460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3" name="Rectangle 18">
            <a:extLst>
              <a:ext uri="{FF2B5EF4-FFF2-40B4-BE49-F238E27FC236}">
                <a16:creationId xmlns:a16="http://schemas.microsoft.com/office/drawing/2014/main" id="{9C092AE9-D8B5-4911-8B5E-062645A6F323}"/>
              </a:ext>
            </a:extLst>
          </p:cNvPr>
          <p:cNvSpPr>
            <a:spLocks noChangeArrowheads="1"/>
          </p:cNvSpPr>
          <p:nvPr/>
        </p:nvSpPr>
        <p:spPr bwMode="auto">
          <a:xfrm>
            <a:off x="75318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5" name="Rectangle 19">
            <a:extLst>
              <a:ext uri="{FF2B5EF4-FFF2-40B4-BE49-F238E27FC236}">
                <a16:creationId xmlns:a16="http://schemas.microsoft.com/office/drawing/2014/main" id="{4B53B344-A251-43ED-A8B1-3B9F4D1DE840}"/>
              </a:ext>
            </a:extLst>
          </p:cNvPr>
          <p:cNvSpPr>
            <a:spLocks noChangeArrowheads="1"/>
          </p:cNvSpPr>
          <p:nvPr/>
        </p:nvSpPr>
        <p:spPr bwMode="auto">
          <a:xfrm>
            <a:off x="82176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7" name="Rectangle 20">
            <a:extLst>
              <a:ext uri="{FF2B5EF4-FFF2-40B4-BE49-F238E27FC236}">
                <a16:creationId xmlns:a16="http://schemas.microsoft.com/office/drawing/2014/main" id="{C329FF7A-6826-4BEB-B950-4F54B5AD4248}"/>
              </a:ext>
            </a:extLst>
          </p:cNvPr>
          <p:cNvSpPr>
            <a:spLocks noChangeArrowheads="1"/>
          </p:cNvSpPr>
          <p:nvPr/>
        </p:nvSpPr>
        <p:spPr bwMode="auto">
          <a:xfrm>
            <a:off x="6769894" y="962025"/>
            <a:ext cx="1676400" cy="9906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Register File</a:t>
            </a:r>
          </a:p>
          <a:p>
            <a:pPr algn="ctr" eaLnBrk="1" hangingPunct="1">
              <a:spcBef>
                <a:spcPct val="0"/>
              </a:spcBef>
              <a:buFontTx/>
              <a:buNone/>
            </a:pPr>
            <a:r>
              <a:rPr lang="en-US" altLang="en-US" sz="2000">
                <a:latin typeface="+mn-lt"/>
              </a:rPr>
              <a:t>R1-R32</a:t>
            </a:r>
          </a:p>
        </p:txBody>
      </p:sp>
      <p:sp>
        <p:nvSpPr>
          <p:cNvPr id="39" name="Line 21">
            <a:extLst>
              <a:ext uri="{FF2B5EF4-FFF2-40B4-BE49-F238E27FC236}">
                <a16:creationId xmlns:a16="http://schemas.microsoft.com/office/drawing/2014/main" id="{05E00E23-769B-4ADB-AA63-C99E810F532F}"/>
              </a:ext>
            </a:extLst>
          </p:cNvPr>
          <p:cNvSpPr>
            <a:spLocks noChangeShapeType="1"/>
          </p:cNvSpPr>
          <p:nvPr/>
        </p:nvSpPr>
        <p:spPr bwMode="auto">
          <a:xfrm>
            <a:off x="6312694" y="33242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1" name="Line 22">
            <a:extLst>
              <a:ext uri="{FF2B5EF4-FFF2-40B4-BE49-F238E27FC236}">
                <a16:creationId xmlns:a16="http://schemas.microsoft.com/office/drawing/2014/main" id="{9BEC7B4E-028F-443C-B13F-9FA710A845B4}"/>
              </a:ext>
            </a:extLst>
          </p:cNvPr>
          <p:cNvSpPr>
            <a:spLocks noChangeShapeType="1"/>
          </p:cNvSpPr>
          <p:nvPr/>
        </p:nvSpPr>
        <p:spPr bwMode="auto">
          <a:xfrm>
            <a:off x="7684294" y="2028825"/>
            <a:ext cx="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3" name="Line 23">
            <a:extLst>
              <a:ext uri="{FF2B5EF4-FFF2-40B4-BE49-F238E27FC236}">
                <a16:creationId xmlns:a16="http://schemas.microsoft.com/office/drawing/2014/main" id="{42737A49-7B3E-4093-AAC7-CF016B569EC7}"/>
              </a:ext>
            </a:extLst>
          </p:cNvPr>
          <p:cNvSpPr>
            <a:spLocks noChangeShapeType="1"/>
          </p:cNvSpPr>
          <p:nvPr/>
        </p:nvSpPr>
        <p:spPr bwMode="auto">
          <a:xfrm>
            <a:off x="6160294" y="2257425"/>
            <a:ext cx="11430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5" name="Line 24">
            <a:extLst>
              <a:ext uri="{FF2B5EF4-FFF2-40B4-BE49-F238E27FC236}">
                <a16:creationId xmlns:a16="http://schemas.microsoft.com/office/drawing/2014/main" id="{8F4E1570-5096-4B99-BD0A-E5B947E4DB74}"/>
              </a:ext>
            </a:extLst>
          </p:cNvPr>
          <p:cNvSpPr>
            <a:spLocks noChangeShapeType="1"/>
          </p:cNvSpPr>
          <p:nvPr/>
        </p:nvSpPr>
        <p:spPr bwMode="auto">
          <a:xfrm>
            <a:off x="7684294" y="3629025"/>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7" name="Text Box 25">
            <a:extLst>
              <a:ext uri="{FF2B5EF4-FFF2-40B4-BE49-F238E27FC236}">
                <a16:creationId xmlns:a16="http://schemas.microsoft.com/office/drawing/2014/main" id="{340D336A-2400-44BE-8BF7-C0DF511C8AAF}"/>
              </a:ext>
            </a:extLst>
          </p:cNvPr>
          <p:cNvSpPr txBox="1">
            <a:spLocks noChangeArrowheads="1"/>
          </p:cNvSpPr>
          <p:nvPr/>
        </p:nvSpPr>
        <p:spPr bwMode="auto">
          <a:xfrm>
            <a:off x="6725299" y="3933825"/>
            <a:ext cx="2025940" cy="1015663"/>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Results written to</a:t>
            </a:r>
          </a:p>
          <a:p>
            <a:pPr algn="ctr" eaLnBrk="1" hangingPunct="1">
              <a:spcBef>
                <a:spcPct val="0"/>
              </a:spcBef>
              <a:buFontTx/>
              <a:buNone/>
            </a:pPr>
            <a:r>
              <a:rPr lang="en-US" altLang="en-US" sz="2000">
                <a:latin typeface="+mn-lt"/>
              </a:rPr>
              <a:t>ROB and tags</a:t>
            </a:r>
          </a:p>
          <a:p>
            <a:pPr algn="ctr" eaLnBrk="1" hangingPunct="1">
              <a:spcBef>
                <a:spcPct val="0"/>
              </a:spcBef>
              <a:buFontTx/>
              <a:buNone/>
            </a:pPr>
            <a:r>
              <a:rPr lang="en-US" altLang="en-US" sz="2000">
                <a:latin typeface="+mn-lt"/>
              </a:rPr>
              <a:t>broadcast to IQ</a:t>
            </a:r>
          </a:p>
        </p:txBody>
      </p:sp>
      <p:sp>
        <p:nvSpPr>
          <p:cNvPr id="49" name="Line 26">
            <a:extLst>
              <a:ext uri="{FF2B5EF4-FFF2-40B4-BE49-F238E27FC236}">
                <a16:creationId xmlns:a16="http://schemas.microsoft.com/office/drawing/2014/main" id="{7EB32BF8-1035-4DD4-8053-E39466346EE8}"/>
              </a:ext>
            </a:extLst>
          </p:cNvPr>
          <p:cNvSpPr>
            <a:spLocks noChangeShapeType="1"/>
          </p:cNvSpPr>
          <p:nvPr/>
        </p:nvSpPr>
        <p:spPr bwMode="auto">
          <a:xfrm>
            <a:off x="6160294" y="885825"/>
            <a:ext cx="60960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Tree>
    <p:extLst>
      <p:ext uri="{BB962C8B-B14F-4D97-AF65-F5344CB8AC3E}">
        <p14:creationId xmlns:p14="http://schemas.microsoft.com/office/powerpoint/2010/main" val="2295794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2566536" cy="584775"/>
          </a:xfrm>
          <a:prstGeom prst="rect">
            <a:avLst/>
          </a:prstGeom>
          <a:noFill/>
        </p:spPr>
        <p:txBody>
          <a:bodyPr wrap="none" rtlCol="0">
            <a:spAutoFit/>
          </a:bodyPr>
          <a:lstStyle/>
          <a:p>
            <a:r>
              <a:rPr lang="en-US" sz="3200" dirty="0">
                <a:solidFill>
                  <a:srgbClr val="C00000"/>
                </a:solidFill>
              </a:rPr>
              <a:t>Cache Latency</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6751656" cy="3046988"/>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1000 instructions, 1000 cycles, no stalls with L1 hits</a:t>
            </a:r>
          </a:p>
          <a:p>
            <a:r>
              <a:rPr lang="en-US" sz="2400" dirty="0"/>
              <a:t># loads/stores:</a:t>
            </a:r>
          </a:p>
          <a:p>
            <a:r>
              <a:rPr lang="en-US" sz="2400" dirty="0"/>
              <a:t>% of loads/stores that show up at L2:</a:t>
            </a:r>
          </a:p>
          <a:p>
            <a:r>
              <a:rPr lang="en-US" sz="2400" dirty="0"/>
              <a:t>% of loads/stores that show up at L3:</a:t>
            </a:r>
          </a:p>
          <a:p>
            <a:r>
              <a:rPr lang="en-US" sz="2400" dirty="0"/>
              <a:t>% of loads/stores that show up at mem:</a:t>
            </a:r>
          </a:p>
          <a:p>
            <a:r>
              <a:rPr lang="en-US" sz="2400" dirty="0"/>
              <a:t>L2 acc = 10 </a:t>
            </a:r>
            <a:r>
              <a:rPr lang="en-US" sz="2400" dirty="0" err="1"/>
              <a:t>cyc</a:t>
            </a:r>
            <a:r>
              <a:rPr lang="en-US" sz="2400" dirty="0"/>
              <a:t>,   L3 acc = 25 </a:t>
            </a:r>
            <a:r>
              <a:rPr lang="en-US" sz="2400" dirty="0" err="1"/>
              <a:t>cyc</a:t>
            </a:r>
            <a:r>
              <a:rPr lang="en-US" sz="2400" dirty="0"/>
              <a:t>,   mem acc = 200 </a:t>
            </a:r>
            <a:r>
              <a:rPr lang="en-US" sz="2400" dirty="0" err="1"/>
              <a:t>cyc</a:t>
            </a:r>
            <a:endParaRPr lang="en-US" sz="2400" dirty="0"/>
          </a:p>
        </p:txBody>
      </p:sp>
    </p:spTree>
    <p:extLst>
      <p:ext uri="{BB962C8B-B14F-4D97-AF65-F5344CB8AC3E}">
        <p14:creationId xmlns:p14="http://schemas.microsoft.com/office/powerpoint/2010/main" val="2629956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1927515" cy="584775"/>
          </a:xfrm>
          <a:prstGeom prst="rect">
            <a:avLst/>
          </a:prstGeom>
          <a:noFill/>
        </p:spPr>
        <p:txBody>
          <a:bodyPr wrap="none" rtlCol="0">
            <a:spAutoFit/>
          </a:bodyPr>
          <a:lstStyle/>
          <a:p>
            <a:r>
              <a:rPr lang="en-US" sz="3200" dirty="0">
                <a:solidFill>
                  <a:srgbClr val="C00000"/>
                </a:solidFill>
              </a:rPr>
              <a:t>Cache Size</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8711937" cy="3416320"/>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512KB cache, 8-way set-associative, 64-byte blocks, 32-bit addresses</a:t>
            </a:r>
          </a:p>
          <a:p>
            <a:endParaRPr lang="en-US" sz="2400" dirty="0"/>
          </a:p>
          <a:p>
            <a:r>
              <a:rPr lang="en-US" sz="2400" dirty="0"/>
              <a:t>Data array size = #sets x #ways x </a:t>
            </a:r>
            <a:r>
              <a:rPr lang="en-US" sz="2400" dirty="0" err="1"/>
              <a:t>blocksize</a:t>
            </a:r>
            <a:endParaRPr lang="en-US" sz="2400" dirty="0"/>
          </a:p>
          <a:p>
            <a:r>
              <a:rPr lang="en-US" sz="2400" dirty="0"/>
              <a:t>Tag array size = #sets x #ways x </a:t>
            </a:r>
            <a:r>
              <a:rPr lang="en-US" sz="2400" dirty="0" err="1"/>
              <a:t>tagsize</a:t>
            </a:r>
            <a:endParaRPr lang="en-US" sz="2400" dirty="0"/>
          </a:p>
          <a:p>
            <a:r>
              <a:rPr lang="en-US" sz="2400" dirty="0"/>
              <a:t>Offset bits = log(</a:t>
            </a:r>
            <a:r>
              <a:rPr lang="en-US" sz="2400" dirty="0" err="1"/>
              <a:t>blocksize</a:t>
            </a:r>
            <a:r>
              <a:rPr lang="en-US" sz="2400" dirty="0"/>
              <a:t>)</a:t>
            </a:r>
          </a:p>
          <a:p>
            <a:r>
              <a:rPr lang="en-US" sz="2400" dirty="0"/>
              <a:t>Index bits = log(#sets)</a:t>
            </a:r>
          </a:p>
          <a:p>
            <a:r>
              <a:rPr lang="en-US" sz="2400" dirty="0"/>
              <a:t>Tag bits + index bits + offset bits = </a:t>
            </a:r>
            <a:r>
              <a:rPr lang="en-US" sz="2400" dirty="0" err="1"/>
              <a:t>addresswidth</a:t>
            </a:r>
            <a:endParaRPr lang="en-US" sz="2400" dirty="0"/>
          </a:p>
        </p:txBody>
      </p:sp>
    </p:spTree>
    <p:extLst>
      <p:ext uri="{BB962C8B-B14F-4D97-AF65-F5344CB8AC3E}">
        <p14:creationId xmlns:p14="http://schemas.microsoft.com/office/powerpoint/2010/main" val="26918837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775233" y="6148893"/>
            <a:ext cx="3225563" cy="584775"/>
          </a:xfrm>
          <a:prstGeom prst="rect">
            <a:avLst/>
          </a:prstGeom>
          <a:noFill/>
        </p:spPr>
        <p:txBody>
          <a:bodyPr wrap="none" rtlCol="0">
            <a:spAutoFit/>
          </a:bodyPr>
          <a:lstStyle/>
          <a:p>
            <a:r>
              <a:rPr lang="en-US" sz="3200" dirty="0">
                <a:solidFill>
                  <a:srgbClr val="C00000"/>
                </a:solidFill>
              </a:rPr>
              <a:t>Cache Hits/Misses</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9530814" cy="1938992"/>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16 sets, 1 way, 32-byte blocks</a:t>
            </a:r>
          </a:p>
          <a:p>
            <a:endParaRPr lang="en-US" sz="2400" dirty="0"/>
          </a:p>
          <a:p>
            <a:r>
              <a:rPr lang="en-US" sz="2400" dirty="0"/>
              <a:t>Access pattern:      4       40     400      480      512       520       1032       1540     </a:t>
            </a:r>
          </a:p>
        </p:txBody>
      </p:sp>
      <p:sp>
        <p:nvSpPr>
          <p:cNvPr id="4" name="Rectangle 4">
            <a:extLst>
              <a:ext uri="{FF2B5EF4-FFF2-40B4-BE49-F238E27FC236}">
                <a16:creationId xmlns:a16="http://schemas.microsoft.com/office/drawing/2014/main" id="{675A8835-0609-4F34-B5F4-4478F18FDE71}"/>
              </a:ext>
            </a:extLst>
          </p:cNvPr>
          <p:cNvSpPr>
            <a:spLocks noChangeArrowheads="1"/>
          </p:cNvSpPr>
          <p:nvPr/>
        </p:nvSpPr>
        <p:spPr bwMode="auto">
          <a:xfrm>
            <a:off x="1869011" y="3317966"/>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 name="Text Box 29">
            <a:extLst>
              <a:ext uri="{FF2B5EF4-FFF2-40B4-BE49-F238E27FC236}">
                <a16:creationId xmlns:a16="http://schemas.microsoft.com/office/drawing/2014/main" id="{E004B326-073B-436C-BE0C-2B75E8F7CD2D}"/>
              </a:ext>
            </a:extLst>
          </p:cNvPr>
          <p:cNvSpPr txBox="1">
            <a:spLocks noChangeArrowheads="1"/>
          </p:cNvSpPr>
          <p:nvPr/>
        </p:nvSpPr>
        <p:spPr bwMode="auto">
          <a:xfrm>
            <a:off x="1274561" y="2253501"/>
            <a:ext cx="706994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32  (address modulo 32, extract last 5)</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address/32 % 16     (shift right by 5,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address/512          (shift address right by 9)</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23 bits tag           4 bits index     5 bits offset    H/M   Evicted address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             0                             0                        4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           0                             1                        8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400:         0                            12                      16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15                       0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512:         1                             0                        0                M            0</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520:         1                             0                        8                 H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1032:       2                             0                        8                M           512</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1540:       3                             0                        4                M           1024</a:t>
            </a:r>
          </a:p>
        </p:txBody>
      </p:sp>
    </p:spTree>
    <p:extLst>
      <p:ext uri="{BB962C8B-B14F-4D97-AF65-F5344CB8AC3E}">
        <p14:creationId xmlns:p14="http://schemas.microsoft.com/office/powerpoint/2010/main" val="2160945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
            <a:extLst>
              <a:ext uri="{FF2B5EF4-FFF2-40B4-BE49-F238E27FC236}">
                <a16:creationId xmlns:a16="http://schemas.microsoft.com/office/drawing/2014/main" id="{AB9B0AFA-D0D6-4480-8072-F66C5676F7F2}"/>
              </a:ext>
            </a:extLst>
          </p:cNvPr>
          <p:cNvSpPr>
            <a:spLocks noChangeArrowheads="1"/>
          </p:cNvSpPr>
          <p:nvPr/>
        </p:nvSpPr>
        <p:spPr bwMode="auto">
          <a:xfrm>
            <a:off x="3874792" y="3556883"/>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4" name="Slide Number Placeholder 3">
            <a:extLst>
              <a:ext uri="{FF2B5EF4-FFF2-40B4-BE49-F238E27FC236}">
                <a16:creationId xmlns:a16="http://schemas.microsoft.com/office/drawing/2014/main" id="{B4C71773-81FE-4C83-BCC4-6E7FC518B2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30742AB-2EF3-4355-A632-D24169699F3D}" type="slidenum">
              <a:rPr lang="en-US" altLang="en-US" sz="1400">
                <a:latin typeface="Times New Roman" panose="02020603050405020304" pitchFamily="18" charset="0"/>
              </a:rPr>
              <a:pPr/>
              <a:t>54</a:t>
            </a:fld>
            <a:endParaRPr lang="en-US" altLang="en-US" sz="1400">
              <a:latin typeface="Times New Roman" panose="02020603050405020304" pitchFamily="18" charset="0"/>
            </a:endParaRPr>
          </a:p>
        </p:txBody>
      </p:sp>
      <p:sp>
        <p:nvSpPr>
          <p:cNvPr id="33795" name="Text Box 2">
            <a:extLst>
              <a:ext uri="{FF2B5EF4-FFF2-40B4-BE49-F238E27FC236}">
                <a16:creationId xmlns:a16="http://schemas.microsoft.com/office/drawing/2014/main" id="{DF69EF03-39D8-4286-8A89-FFA489C06731}"/>
              </a:ext>
            </a:extLst>
          </p:cNvPr>
          <p:cNvSpPr txBox="1">
            <a:spLocks noChangeArrowheads="1"/>
          </p:cNvSpPr>
          <p:nvPr/>
        </p:nvSpPr>
        <p:spPr bwMode="auto">
          <a:xfrm>
            <a:off x="593725" y="241012"/>
            <a:ext cx="2113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0b</a:t>
            </a:r>
          </a:p>
        </p:txBody>
      </p:sp>
      <p:sp>
        <p:nvSpPr>
          <p:cNvPr id="33796" name="Line 3">
            <a:extLst>
              <a:ext uri="{FF2B5EF4-FFF2-40B4-BE49-F238E27FC236}">
                <a16:creationId xmlns:a16="http://schemas.microsoft.com/office/drawing/2014/main" id="{2E3C011D-691C-4C0B-972F-0E3C07E412CE}"/>
              </a:ext>
            </a:extLst>
          </p:cNvPr>
          <p:cNvSpPr>
            <a:spLocks noChangeShapeType="1"/>
          </p:cNvSpPr>
          <p:nvPr/>
        </p:nvSpPr>
        <p:spPr bwMode="auto">
          <a:xfrm>
            <a:off x="304800" y="996399"/>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33797" name="Rectangle 4">
            <a:extLst>
              <a:ext uri="{FF2B5EF4-FFF2-40B4-BE49-F238E27FC236}">
                <a16:creationId xmlns:a16="http://schemas.microsoft.com/office/drawing/2014/main" id="{1900D5E8-D486-4A54-8144-88F97CF2EC12}"/>
              </a:ext>
            </a:extLst>
          </p:cNvPr>
          <p:cNvSpPr>
            <a:spLocks noChangeArrowheads="1"/>
          </p:cNvSpPr>
          <p:nvPr/>
        </p:nvSpPr>
        <p:spPr bwMode="auto">
          <a:xfrm>
            <a:off x="593725" y="2492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8" name="Rectangle 5">
            <a:extLst>
              <a:ext uri="{FF2B5EF4-FFF2-40B4-BE49-F238E27FC236}">
                <a16:creationId xmlns:a16="http://schemas.microsoft.com/office/drawing/2014/main" id="{7B8DE1BB-A178-4992-92AB-092106B150B0}"/>
              </a:ext>
            </a:extLst>
          </p:cNvPr>
          <p:cNvSpPr>
            <a:spLocks noChangeArrowheads="1"/>
          </p:cNvSpPr>
          <p:nvPr/>
        </p:nvSpPr>
        <p:spPr bwMode="auto">
          <a:xfrm>
            <a:off x="593725" y="2873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9" name="Rectangle 6">
            <a:extLst>
              <a:ext uri="{FF2B5EF4-FFF2-40B4-BE49-F238E27FC236}">
                <a16:creationId xmlns:a16="http://schemas.microsoft.com/office/drawing/2014/main" id="{44C41F67-6317-4084-A753-49B3F641B6E7}"/>
              </a:ext>
            </a:extLst>
          </p:cNvPr>
          <p:cNvSpPr>
            <a:spLocks noChangeArrowheads="1"/>
          </p:cNvSpPr>
          <p:nvPr/>
        </p:nvSpPr>
        <p:spPr bwMode="auto">
          <a:xfrm>
            <a:off x="593725" y="3254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00" name="Rectangle 7">
            <a:extLst>
              <a:ext uri="{FF2B5EF4-FFF2-40B4-BE49-F238E27FC236}">
                <a16:creationId xmlns:a16="http://schemas.microsoft.com/office/drawing/2014/main" id="{2F73277A-8D9C-49F4-9696-0AA7E1FF4C75}"/>
              </a:ext>
            </a:extLst>
          </p:cNvPr>
          <p:cNvSpPr>
            <a:spLocks noChangeArrowheads="1"/>
          </p:cNvSpPr>
          <p:nvPr/>
        </p:nvSpPr>
        <p:spPr bwMode="auto">
          <a:xfrm>
            <a:off x="593725" y="3635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2" name="Text Box 29">
            <a:extLst>
              <a:ext uri="{FF2B5EF4-FFF2-40B4-BE49-F238E27FC236}">
                <a16:creationId xmlns:a16="http://schemas.microsoft.com/office/drawing/2014/main" id="{BC777794-751C-4793-AC35-1A66807D3143}"/>
              </a:ext>
            </a:extLst>
          </p:cNvPr>
          <p:cNvSpPr txBox="1">
            <a:spLocks noChangeArrowheads="1"/>
          </p:cNvSpPr>
          <p:nvPr/>
        </p:nvSpPr>
        <p:spPr bwMode="auto">
          <a:xfrm>
            <a:off x="3280342" y="2492418"/>
            <a:ext cx="5554598"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64  (address modulo 64, extract last 6)</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address/64 % 16     (shift right by 6,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address/1024          (shift address right by 10)</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22 bits tag           4 bits index     6 bits offset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8:             0                             0                        8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96:           0                             1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32:           0                             0                       32             H</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7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976:         0                             15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1040:       1                             0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1096:       1                             1                        8              M</a:t>
            </a:r>
          </a:p>
        </p:txBody>
      </p:sp>
      <p:sp>
        <p:nvSpPr>
          <p:cNvPr id="33825" name="Rectangle 32">
            <a:extLst>
              <a:ext uri="{FF2B5EF4-FFF2-40B4-BE49-F238E27FC236}">
                <a16:creationId xmlns:a16="http://schemas.microsoft.com/office/drawing/2014/main" id="{DEFAB4B3-48C8-4953-BF49-BF9C16248F84}"/>
              </a:ext>
            </a:extLst>
          </p:cNvPr>
          <p:cNvSpPr>
            <a:spLocks noChangeArrowheads="1"/>
          </p:cNvSpPr>
          <p:nvPr/>
        </p:nvSpPr>
        <p:spPr bwMode="auto">
          <a:xfrm>
            <a:off x="593725" y="4785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6" name="Rectangle 33">
            <a:extLst>
              <a:ext uri="{FF2B5EF4-FFF2-40B4-BE49-F238E27FC236}">
                <a16:creationId xmlns:a16="http://schemas.microsoft.com/office/drawing/2014/main" id="{180CA1D2-25E7-41E7-A6FD-2EB151421F95}"/>
              </a:ext>
            </a:extLst>
          </p:cNvPr>
          <p:cNvSpPr>
            <a:spLocks noChangeArrowheads="1"/>
          </p:cNvSpPr>
          <p:nvPr/>
        </p:nvSpPr>
        <p:spPr bwMode="auto">
          <a:xfrm>
            <a:off x="593725" y="5166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7" name="Rectangle 34">
            <a:extLst>
              <a:ext uri="{FF2B5EF4-FFF2-40B4-BE49-F238E27FC236}">
                <a16:creationId xmlns:a16="http://schemas.microsoft.com/office/drawing/2014/main" id="{D8BC8B3A-B5DA-4FE7-A2C8-7BFC0F255ADC}"/>
              </a:ext>
            </a:extLst>
          </p:cNvPr>
          <p:cNvSpPr>
            <a:spLocks noChangeArrowheads="1"/>
          </p:cNvSpPr>
          <p:nvPr/>
        </p:nvSpPr>
        <p:spPr bwMode="auto">
          <a:xfrm>
            <a:off x="593725" y="5547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8" name="Rectangle 35">
            <a:extLst>
              <a:ext uri="{FF2B5EF4-FFF2-40B4-BE49-F238E27FC236}">
                <a16:creationId xmlns:a16="http://schemas.microsoft.com/office/drawing/2014/main" id="{2BA3C629-891C-47DE-A5CF-26A9BDF37CF4}"/>
              </a:ext>
            </a:extLst>
          </p:cNvPr>
          <p:cNvSpPr>
            <a:spLocks noChangeArrowheads="1"/>
          </p:cNvSpPr>
          <p:nvPr/>
        </p:nvSpPr>
        <p:spPr bwMode="auto">
          <a:xfrm>
            <a:off x="593725" y="5928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p:txBody>
      </p:sp>
      <p:sp>
        <p:nvSpPr>
          <p:cNvPr id="2" name="Text Box 38">
            <a:extLst>
              <a:ext uri="{FF2B5EF4-FFF2-40B4-BE49-F238E27FC236}">
                <a16:creationId xmlns:a16="http://schemas.microsoft.com/office/drawing/2014/main" id="{5E9FAC3B-30C3-4318-83EA-9E4A35D8D630}"/>
              </a:ext>
            </a:extLst>
          </p:cNvPr>
          <p:cNvSpPr txBox="1">
            <a:spLocks noChangeArrowheads="1"/>
          </p:cNvSpPr>
          <p:nvPr/>
        </p:nvSpPr>
        <p:spPr bwMode="auto">
          <a:xfrm>
            <a:off x="593725" y="1308898"/>
            <a:ext cx="7406386" cy="92333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Show how the following addresses map to the cache and yield hits or misses.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The cache is direct-mapped, has 16 sets, and a 64-byte block size.</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Addresses:  8, 96, 32, 480, 976, 1040, 1096</a:t>
            </a:r>
          </a:p>
        </p:txBody>
      </p:sp>
      <p:sp>
        <p:nvSpPr>
          <p:cNvPr id="43" name="Text Box 29">
            <a:extLst>
              <a:ext uri="{FF2B5EF4-FFF2-40B4-BE49-F238E27FC236}">
                <a16:creationId xmlns:a16="http://schemas.microsoft.com/office/drawing/2014/main" id="{EDA5A827-D547-4107-A829-6B0B7E2DD2F5}"/>
              </a:ext>
            </a:extLst>
          </p:cNvPr>
          <p:cNvSpPr txBox="1">
            <a:spLocks noChangeArrowheads="1"/>
          </p:cNvSpPr>
          <p:nvPr/>
        </p:nvSpPr>
        <p:spPr bwMode="auto">
          <a:xfrm>
            <a:off x="1409755" y="3923135"/>
            <a:ext cx="24237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5131958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D444C73-AF50-B887-49BD-FF4DD8E93AB3}"/>
              </a:ext>
            </a:extLst>
          </p:cNvPr>
          <p:cNvSpPr txBox="1"/>
          <p:nvPr/>
        </p:nvSpPr>
        <p:spPr>
          <a:xfrm>
            <a:off x="571500" y="517866"/>
            <a:ext cx="10237398" cy="3139321"/>
          </a:xfrm>
          <a:prstGeom prst="rect">
            <a:avLst/>
          </a:prstGeom>
          <a:noFill/>
        </p:spPr>
        <p:txBody>
          <a:bodyPr wrap="square">
            <a:spAutoFit/>
          </a:bodyPr>
          <a:lstStyle/>
          <a:p>
            <a:pPr algn="just"/>
            <a:r>
              <a:rPr lang="en-US" b="0" i="0" u="none" strike="noStrike" baseline="0" dirty="0">
                <a:latin typeface="Times New Roman" panose="02020603050405020304" pitchFamily="18" charset="0"/>
              </a:rPr>
              <a:t>Consider a 3-processor multiprocessor connected with a shared bus that has the following properties:</a:t>
            </a:r>
          </a:p>
          <a:p>
            <a:pPr marL="400050" marR="990" indent="-400050" algn="just">
              <a:buAutoNum type="romanLcParenBoth"/>
            </a:pPr>
            <a:r>
              <a:rPr lang="en-US" b="0" i="0" u="none" strike="noStrike" baseline="0" dirty="0">
                <a:latin typeface="Times New Roman" panose="02020603050405020304" pitchFamily="18" charset="0"/>
              </a:rPr>
              <a:t>centralized shared memory accessible with the bus, (ii) snooping-based MSI cache coherence protocol, (iii) write-invalidate policy. Also assume that the caches have a writeback policy. Initially, the caches all have invalid data. The processors issue the following three requests, one after the other. Similar to slide 17 of lecture 25, fill in the following table to indicate what happens for every request. Also indicate if/when memory writeback is performed. (8 points)</a:t>
            </a:r>
          </a:p>
          <a:p>
            <a:pPr marL="400050" marR="990" indent="-400050" algn="just">
              <a:buAutoNum type="romanLcParenBoth"/>
            </a:pPr>
            <a:endParaRPr lang="en-US" dirty="0">
              <a:latin typeface="Times New Roman" panose="02020603050405020304" pitchFamily="18" charset="0"/>
            </a:endParaRPr>
          </a:p>
          <a:p>
            <a:pPr marR="990" algn="just"/>
            <a:r>
              <a:rPr lang="en-US" b="0" i="0" u="none" strike="noStrike" baseline="0" dirty="0">
                <a:latin typeface="Times New Roman" panose="02020603050405020304" pitchFamily="18" charset="0"/>
              </a:rPr>
              <a:t>P2: Read X</a:t>
            </a:r>
          </a:p>
          <a:p>
            <a:r>
              <a:rPr lang="en-US" b="0" i="0" u="none" strike="noStrike" baseline="0" dirty="0">
                <a:latin typeface="Times New Roman" panose="02020603050405020304" pitchFamily="18" charset="0"/>
              </a:rPr>
              <a:t>P1: Read X</a:t>
            </a:r>
          </a:p>
          <a:p>
            <a:r>
              <a:rPr lang="en-US" b="0" i="0" u="none" strike="noStrike" baseline="0" dirty="0">
                <a:latin typeface="Times New Roman" panose="02020603050405020304" pitchFamily="18" charset="0"/>
              </a:rPr>
              <a:t>P2: Write X</a:t>
            </a:r>
          </a:p>
          <a:p>
            <a:r>
              <a:rPr lang="en-US" b="0" i="0" u="none" strike="noStrike" baseline="0" dirty="0">
                <a:latin typeface="Times New Roman" panose="02020603050405020304" pitchFamily="18" charset="0"/>
              </a:rPr>
              <a:t>P3: Read X</a:t>
            </a:r>
          </a:p>
        </p:txBody>
      </p:sp>
      <p:graphicFrame>
        <p:nvGraphicFramePr>
          <p:cNvPr id="10" name="Table 9">
            <a:extLst>
              <a:ext uri="{FF2B5EF4-FFF2-40B4-BE49-F238E27FC236}">
                <a16:creationId xmlns:a16="http://schemas.microsoft.com/office/drawing/2014/main" id="{35C504CC-76FF-8716-3757-2243B56DCD3A}"/>
              </a:ext>
            </a:extLst>
          </p:cNvPr>
          <p:cNvGraphicFramePr>
            <a:graphicFrameLocks noGrp="1"/>
          </p:cNvGraphicFramePr>
          <p:nvPr>
            <p:extLst>
              <p:ext uri="{D42A27DB-BD31-4B8C-83A1-F6EECF244321}">
                <p14:modId xmlns:p14="http://schemas.microsoft.com/office/powerpoint/2010/main" val="1403560147"/>
              </p:ext>
            </p:extLst>
          </p:nvPr>
        </p:nvGraphicFramePr>
        <p:xfrm>
          <a:off x="1940943" y="2279297"/>
          <a:ext cx="8867955" cy="4708099"/>
        </p:xfrm>
        <a:graphic>
          <a:graphicData uri="http://schemas.openxmlformats.org/drawingml/2006/table">
            <a:tbl>
              <a:tblPr firstRow="1" bandRow="1">
                <a:tableStyleId>{5C22544A-7EE6-4342-B048-85BDC9FD1C3A}</a:tableStyleId>
              </a:tblPr>
              <a:tblGrid>
                <a:gridCol w="1084466">
                  <a:extLst>
                    <a:ext uri="{9D8B030D-6E8A-4147-A177-3AD203B41FA5}">
                      <a16:colId xmlns:a16="http://schemas.microsoft.com/office/drawing/2014/main" val="20000"/>
                    </a:ext>
                  </a:extLst>
                </a:gridCol>
                <a:gridCol w="1000909">
                  <a:extLst>
                    <a:ext uri="{9D8B030D-6E8A-4147-A177-3AD203B41FA5}">
                      <a16:colId xmlns:a16="http://schemas.microsoft.com/office/drawing/2014/main" val="20001"/>
                    </a:ext>
                  </a:extLst>
                </a:gridCol>
                <a:gridCol w="1219226">
                  <a:extLst>
                    <a:ext uri="{9D8B030D-6E8A-4147-A177-3AD203B41FA5}">
                      <a16:colId xmlns:a16="http://schemas.microsoft.com/office/drawing/2014/main" val="20002"/>
                    </a:ext>
                  </a:extLst>
                </a:gridCol>
                <a:gridCol w="1600235">
                  <a:extLst>
                    <a:ext uri="{9D8B030D-6E8A-4147-A177-3AD203B41FA5}">
                      <a16:colId xmlns:a16="http://schemas.microsoft.com/office/drawing/2014/main" val="20003"/>
                    </a:ext>
                  </a:extLst>
                </a:gridCol>
                <a:gridCol w="990621">
                  <a:extLst>
                    <a:ext uri="{9D8B030D-6E8A-4147-A177-3AD203B41FA5}">
                      <a16:colId xmlns:a16="http://schemas.microsoft.com/office/drawing/2014/main" val="20004"/>
                    </a:ext>
                  </a:extLst>
                </a:gridCol>
                <a:gridCol w="990621">
                  <a:extLst>
                    <a:ext uri="{9D8B030D-6E8A-4147-A177-3AD203B41FA5}">
                      <a16:colId xmlns:a16="http://schemas.microsoft.com/office/drawing/2014/main" val="20005"/>
                    </a:ext>
                  </a:extLst>
                </a:gridCol>
                <a:gridCol w="990621">
                  <a:extLst>
                    <a:ext uri="{9D8B030D-6E8A-4147-A177-3AD203B41FA5}">
                      <a16:colId xmlns:a16="http://schemas.microsoft.com/office/drawing/2014/main" val="20006"/>
                    </a:ext>
                  </a:extLst>
                </a:gridCol>
                <a:gridCol w="991256">
                  <a:extLst>
                    <a:ext uri="{9D8B030D-6E8A-4147-A177-3AD203B41FA5}">
                      <a16:colId xmlns:a16="http://schemas.microsoft.com/office/drawing/2014/main" val="20007"/>
                    </a:ext>
                  </a:extLst>
                </a:gridCol>
              </a:tblGrid>
              <a:tr h="640126">
                <a:tc>
                  <a:txBody>
                    <a:bodyPr/>
                    <a:lstStyle/>
                    <a:p>
                      <a:pPr algn="ctr"/>
                      <a:r>
                        <a:rPr lang="en-US" sz="1800" dirty="0">
                          <a:latin typeface="Calibri" panose="020F0502020204030204" pitchFamily="34" charset="0"/>
                        </a:rPr>
                        <a:t>Request</a:t>
                      </a:r>
                    </a:p>
                  </a:txBody>
                  <a:tcPr marL="91442" marR="91442" marT="45723" marB="45723"/>
                </a:tc>
                <a:tc>
                  <a:txBody>
                    <a:bodyPr/>
                    <a:lstStyle/>
                    <a:p>
                      <a:pPr algn="ctr"/>
                      <a:r>
                        <a:rPr lang="en-US" sz="1800" dirty="0">
                          <a:latin typeface="Calibri" panose="020F0502020204030204" pitchFamily="34" charset="0"/>
                        </a:rPr>
                        <a:t>Cache</a:t>
                      </a:r>
                    </a:p>
                    <a:p>
                      <a:pPr algn="ctr"/>
                      <a:r>
                        <a:rPr lang="en-US" sz="1800" dirty="0">
                          <a:latin typeface="Calibri" panose="020F0502020204030204" pitchFamily="34" charset="0"/>
                        </a:rPr>
                        <a:t>Hit/Miss</a:t>
                      </a:r>
                    </a:p>
                  </a:txBody>
                  <a:tcPr marL="91442" marR="91442" marT="45723" marB="45723"/>
                </a:tc>
                <a:tc>
                  <a:txBody>
                    <a:bodyPr/>
                    <a:lstStyle/>
                    <a:p>
                      <a:pPr algn="ctr"/>
                      <a:r>
                        <a:rPr lang="en-US" sz="1800" dirty="0">
                          <a:latin typeface="Calibri" panose="020F0502020204030204" pitchFamily="34" charset="0"/>
                        </a:rPr>
                        <a:t>Request</a:t>
                      </a:r>
                    </a:p>
                    <a:p>
                      <a:pPr algn="ctr"/>
                      <a:r>
                        <a:rPr lang="en-US" sz="1800" dirty="0">
                          <a:latin typeface="Calibri" panose="020F0502020204030204" pitchFamily="34" charset="0"/>
                        </a:rPr>
                        <a:t>on the bus</a:t>
                      </a:r>
                    </a:p>
                  </a:txBody>
                  <a:tcPr marL="91442" marR="91442" marT="45723" marB="45723"/>
                </a:tc>
                <a:tc>
                  <a:txBody>
                    <a:bodyPr/>
                    <a:lstStyle/>
                    <a:p>
                      <a:pPr algn="ctr"/>
                      <a:r>
                        <a:rPr lang="en-US" sz="1800" dirty="0">
                          <a:latin typeface="Calibri" panose="020F0502020204030204" pitchFamily="34" charset="0"/>
                        </a:rPr>
                        <a:t>Who responds</a:t>
                      </a:r>
                    </a:p>
                  </a:txBody>
                  <a:tcPr marL="91442" marR="91442" marT="45723" marB="45723"/>
                </a:tc>
                <a:tc>
                  <a:txBody>
                    <a:bodyPr/>
                    <a:lstStyle/>
                    <a:p>
                      <a:pPr algn="ctr"/>
                      <a:r>
                        <a:rPr lang="en-US" sz="1800" dirty="0">
                          <a:latin typeface="Calibri" panose="020F0502020204030204" pitchFamily="34" charset="0"/>
                        </a:rPr>
                        <a:t>State in Cache 1</a:t>
                      </a:r>
                    </a:p>
                  </a:txBody>
                  <a:tcPr marL="91442" marR="91442" marT="45723" marB="45723"/>
                </a:tc>
                <a:tc>
                  <a:txBody>
                    <a:bodyPr/>
                    <a:lstStyle/>
                    <a:p>
                      <a:pPr algn="ctr"/>
                      <a:r>
                        <a:rPr lang="en-US" sz="1800" dirty="0">
                          <a:latin typeface="Calibri" panose="020F0502020204030204" pitchFamily="34" charset="0"/>
                        </a:rPr>
                        <a:t>State in Cache 2</a:t>
                      </a:r>
                    </a:p>
                  </a:txBody>
                  <a:tcPr marL="91442" marR="91442" marT="45723" marB="45723"/>
                </a:tc>
                <a:tc>
                  <a:txBody>
                    <a:bodyPr/>
                    <a:lstStyle/>
                    <a:p>
                      <a:pPr algn="ctr"/>
                      <a:r>
                        <a:rPr lang="en-US" sz="1800" dirty="0">
                          <a:latin typeface="Calibri" panose="020F0502020204030204" pitchFamily="34" charset="0"/>
                        </a:rPr>
                        <a:t>State in Cache 3</a:t>
                      </a:r>
                    </a:p>
                  </a:txBody>
                  <a:tcPr marL="91442" marR="91442" marT="45723" marB="45723"/>
                </a:tc>
                <a:tc>
                  <a:txBody>
                    <a:bodyPr/>
                    <a:lstStyle/>
                    <a:p>
                      <a:pPr algn="ctr"/>
                      <a:r>
                        <a:rPr lang="en-US" sz="1800" dirty="0">
                          <a:latin typeface="Calibri" panose="020F0502020204030204" pitchFamily="34" charset="0"/>
                        </a:rPr>
                        <a:t>State in Cache 4</a:t>
                      </a:r>
                    </a:p>
                  </a:txBody>
                  <a:tcPr marL="91442" marR="91442" marT="45723" marB="45723"/>
                </a:tc>
                <a:extLst>
                  <a:ext uri="{0D108BD9-81ED-4DB2-BD59-A6C34878D82A}">
                    <a16:rowId xmlns:a16="http://schemas.microsoft.com/office/drawing/2014/main" val="10000"/>
                  </a:ext>
                </a:extLst>
              </a:tr>
              <a:tr h="36578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1"/>
                  </a:ext>
                </a:extLst>
              </a:tr>
              <a:tr h="667402">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Rd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2"/>
                  </a:ext>
                </a:extLst>
              </a:tr>
              <a:tr h="741872">
                <a:tc>
                  <a:txBody>
                    <a:bodyPr/>
                    <a:lstStyle/>
                    <a:p>
                      <a:pPr algn="ctr"/>
                      <a:r>
                        <a:rPr lang="en-US" sz="1800" dirty="0">
                          <a:latin typeface="Calibri" panose="020F0502020204030204" pitchFamily="34" charset="0"/>
                        </a:rPr>
                        <a:t>P1: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3"/>
                  </a:ext>
                </a:extLst>
              </a:tr>
              <a:tr h="733245">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a:t>
                      </a:r>
                      <a:r>
                        <a:rPr lang="en-US" sz="1800" baseline="0" dirty="0" err="1">
                          <a:latin typeface="Calibri" panose="020F0502020204030204" pitchFamily="34" charset="0"/>
                        </a:rPr>
                        <a:t>Wr</a:t>
                      </a:r>
                      <a:r>
                        <a:rPr lang="en-US" sz="1800" baseline="0" dirty="0">
                          <a:latin typeface="Calibri" panose="020F0502020204030204" pitchFamily="34" charset="0"/>
                        </a:rPr>
                        <a:t>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4"/>
                  </a:ext>
                </a:extLst>
              </a:tr>
              <a:tr h="828136">
                <a:tc>
                  <a:txBody>
                    <a:bodyPr/>
                    <a:lstStyle/>
                    <a:p>
                      <a:pPr algn="ctr"/>
                      <a:r>
                        <a:rPr lang="en-US" sz="1800" dirty="0">
                          <a:latin typeface="Calibri" panose="020F0502020204030204" pitchFamily="34" charset="0"/>
                        </a:rPr>
                        <a:t>P3: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5"/>
                  </a:ext>
                </a:extLst>
              </a:tr>
              <a:tr h="327804">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6"/>
                  </a:ext>
                </a:extLst>
              </a:tr>
              <a:tr h="16044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171414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10289708" y="6148893"/>
            <a:ext cx="1527982" cy="584775"/>
          </a:xfrm>
          <a:prstGeom prst="rect">
            <a:avLst/>
          </a:prstGeom>
          <a:noFill/>
        </p:spPr>
        <p:txBody>
          <a:bodyPr wrap="none" rtlCol="0">
            <a:spAutoFit/>
          </a:bodyPr>
          <a:lstStyle/>
          <a:p>
            <a:r>
              <a:rPr lang="en-US" sz="3200" dirty="0">
                <a:solidFill>
                  <a:srgbClr val="C00000"/>
                </a:solidFill>
              </a:rPr>
              <a:t>Security</a:t>
            </a:r>
          </a:p>
        </p:txBody>
      </p:sp>
      <p:sp>
        <p:nvSpPr>
          <p:cNvPr id="4" name="TextBox 3">
            <a:extLst>
              <a:ext uri="{FF2B5EF4-FFF2-40B4-BE49-F238E27FC236}">
                <a16:creationId xmlns:a16="http://schemas.microsoft.com/office/drawing/2014/main" id="{80EE4B6D-9F35-4F0B-902D-FC201DE9C6EE}"/>
              </a:ext>
            </a:extLst>
          </p:cNvPr>
          <p:cNvSpPr txBox="1"/>
          <p:nvPr/>
        </p:nvSpPr>
        <p:spPr>
          <a:xfrm>
            <a:off x="98599" y="109537"/>
            <a:ext cx="8033353" cy="2308324"/>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How does Meltdown work?</a:t>
            </a:r>
          </a:p>
          <a:p>
            <a:r>
              <a:rPr lang="en-US" sz="2400" dirty="0"/>
              <a:t>How does </a:t>
            </a:r>
            <a:r>
              <a:rPr lang="en-US" sz="2400" dirty="0" err="1"/>
              <a:t>Spectre</a:t>
            </a:r>
            <a:r>
              <a:rPr lang="en-US" sz="2400" dirty="0"/>
              <a:t> work?</a:t>
            </a:r>
          </a:p>
          <a:p>
            <a:r>
              <a:rPr lang="en-US" sz="2400" dirty="0"/>
              <a:t>How can you force a footprint?  (the relevant code sequence)</a:t>
            </a:r>
          </a:p>
          <a:p>
            <a:r>
              <a:rPr lang="en-US" sz="2400" dirty="0"/>
              <a:t>How can you examine footprints?  (exploiting the side channel)</a:t>
            </a:r>
          </a:p>
          <a:p>
            <a:r>
              <a:rPr lang="en-US" sz="2400" dirty="0"/>
              <a:t>How can you defend against these attacks?</a:t>
            </a:r>
          </a:p>
        </p:txBody>
      </p:sp>
    </p:spTree>
    <p:extLst>
      <p:ext uri="{BB962C8B-B14F-4D97-AF65-F5344CB8AC3E}">
        <p14:creationId xmlns:p14="http://schemas.microsoft.com/office/powerpoint/2010/main" val="42576934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153852" y="6170324"/>
            <a:ext cx="2823593" cy="584775"/>
          </a:xfrm>
          <a:prstGeom prst="rect">
            <a:avLst/>
          </a:prstGeom>
          <a:noFill/>
        </p:spPr>
        <p:txBody>
          <a:bodyPr wrap="none" rtlCol="0">
            <a:spAutoFit/>
          </a:bodyPr>
          <a:lstStyle/>
          <a:p>
            <a:r>
              <a:rPr lang="en-US" sz="3200" dirty="0">
                <a:solidFill>
                  <a:srgbClr val="C00000"/>
                </a:solidFill>
              </a:rPr>
              <a:t>Virtual Memory</a:t>
            </a:r>
          </a:p>
        </p:txBody>
      </p:sp>
      <p:sp>
        <p:nvSpPr>
          <p:cNvPr id="4" name="TextBox 3">
            <a:extLst>
              <a:ext uri="{FF2B5EF4-FFF2-40B4-BE49-F238E27FC236}">
                <a16:creationId xmlns:a16="http://schemas.microsoft.com/office/drawing/2014/main" id="{E87F8BB8-38B7-4377-8483-A53ECB97D4CB}"/>
              </a:ext>
            </a:extLst>
          </p:cNvPr>
          <p:cNvSpPr txBox="1"/>
          <p:nvPr/>
        </p:nvSpPr>
        <p:spPr>
          <a:xfrm>
            <a:off x="98599" y="109537"/>
            <a:ext cx="6309997" cy="1569660"/>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does the programmer/compiler deal with?</a:t>
            </a:r>
          </a:p>
          <a:p>
            <a:r>
              <a:rPr lang="en-US" sz="2400" dirty="0"/>
              <a:t>What does the OS deal with?</a:t>
            </a:r>
          </a:p>
          <a:p>
            <a:r>
              <a:rPr lang="en-US" sz="2400" dirty="0"/>
              <a:t>How is translation done efficiently?</a:t>
            </a:r>
          </a:p>
        </p:txBody>
      </p:sp>
    </p:spTree>
    <p:extLst>
      <p:ext uri="{BB962C8B-B14F-4D97-AF65-F5344CB8AC3E}">
        <p14:creationId xmlns:p14="http://schemas.microsoft.com/office/powerpoint/2010/main" val="11300781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6872691" y="6082526"/>
            <a:ext cx="5175263" cy="584775"/>
          </a:xfrm>
          <a:prstGeom prst="rect">
            <a:avLst/>
          </a:prstGeom>
          <a:noFill/>
        </p:spPr>
        <p:txBody>
          <a:bodyPr wrap="none" rtlCol="0">
            <a:spAutoFit/>
          </a:bodyPr>
          <a:lstStyle/>
          <a:p>
            <a:r>
              <a:rPr lang="en-US" sz="3200" dirty="0">
                <a:solidFill>
                  <a:srgbClr val="C00000"/>
                </a:solidFill>
              </a:rPr>
              <a:t>Synchronization, Consistency</a:t>
            </a:r>
          </a:p>
        </p:txBody>
      </p:sp>
      <p:sp>
        <p:nvSpPr>
          <p:cNvPr id="4" name="TextBox 3">
            <a:extLst>
              <a:ext uri="{FF2B5EF4-FFF2-40B4-BE49-F238E27FC236}">
                <a16:creationId xmlns:a16="http://schemas.microsoft.com/office/drawing/2014/main" id="{B1C89C95-C600-4B4E-92E0-4E530B82C894}"/>
              </a:ext>
            </a:extLst>
          </p:cNvPr>
          <p:cNvSpPr txBox="1"/>
          <p:nvPr/>
        </p:nvSpPr>
        <p:spPr>
          <a:xfrm>
            <a:off x="98599" y="109537"/>
            <a:ext cx="11793421" cy="2677656"/>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Why do </a:t>
            </a:r>
            <a:r>
              <a:rPr lang="en-US" sz="2400" dirty="0" err="1"/>
              <a:t>multiprocs</a:t>
            </a:r>
            <a:r>
              <a:rPr lang="en-US" sz="2400" dirty="0"/>
              <a:t> need to deal with prog. models, coherence, synchronization, consistency?</a:t>
            </a:r>
          </a:p>
          <a:p>
            <a:r>
              <a:rPr lang="en-US" sz="2400" dirty="0"/>
              <a:t>What are race conditions?</a:t>
            </a:r>
          </a:p>
          <a:p>
            <a:r>
              <a:rPr lang="en-US" sz="2400" dirty="0"/>
              <a:t>What is an example synchronization primitive and how is it implemented?</a:t>
            </a:r>
          </a:p>
          <a:p>
            <a:r>
              <a:rPr lang="en-US" sz="2400" dirty="0"/>
              <a:t>What consistency model is assumed by a programmer?</a:t>
            </a:r>
          </a:p>
          <a:p>
            <a:r>
              <a:rPr lang="en-US" sz="2400" dirty="0"/>
              <a:t>Why is it slow?</a:t>
            </a:r>
          </a:p>
          <a:p>
            <a:r>
              <a:rPr lang="en-US" sz="2400" dirty="0"/>
              <a:t>How do I make life easier for the programmer and provide high performance?</a:t>
            </a:r>
          </a:p>
        </p:txBody>
      </p:sp>
    </p:spTree>
    <p:extLst>
      <p:ext uri="{BB962C8B-B14F-4D97-AF65-F5344CB8AC3E}">
        <p14:creationId xmlns:p14="http://schemas.microsoft.com/office/powerpoint/2010/main" val="6200307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431536" y="6045655"/>
            <a:ext cx="2125325" cy="584775"/>
          </a:xfrm>
          <a:prstGeom prst="rect">
            <a:avLst/>
          </a:prstGeom>
          <a:noFill/>
        </p:spPr>
        <p:txBody>
          <a:bodyPr wrap="none" rtlCol="0">
            <a:spAutoFit/>
          </a:bodyPr>
          <a:lstStyle/>
          <a:p>
            <a:r>
              <a:rPr lang="en-US" sz="3200" dirty="0">
                <a:solidFill>
                  <a:srgbClr val="C00000"/>
                </a:solidFill>
              </a:rPr>
              <a:t>GPUs, Disks</a:t>
            </a:r>
          </a:p>
        </p:txBody>
      </p:sp>
      <p:sp>
        <p:nvSpPr>
          <p:cNvPr id="4" name="TextBox 3">
            <a:extLst>
              <a:ext uri="{FF2B5EF4-FFF2-40B4-BE49-F238E27FC236}">
                <a16:creationId xmlns:a16="http://schemas.microsoft.com/office/drawing/2014/main" id="{BDF849A9-4E8F-43AE-BBA1-02F8F2077367}"/>
              </a:ext>
            </a:extLst>
          </p:cNvPr>
          <p:cNvSpPr txBox="1"/>
          <p:nvPr/>
        </p:nvSpPr>
        <p:spPr>
          <a:xfrm>
            <a:off x="98599" y="109537"/>
            <a:ext cx="7924157" cy="1938992"/>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are the central philosophies in a GPU?</a:t>
            </a:r>
          </a:p>
          <a:p>
            <a:r>
              <a:rPr lang="en-US" sz="2400" dirty="0"/>
              <a:t>In what ways does the GPU design differ from a CPU?</a:t>
            </a:r>
          </a:p>
          <a:p>
            <a:r>
              <a:rPr lang="en-US" sz="2400" dirty="0"/>
              <a:t>What are the different ways that disks provide high reliability?</a:t>
            </a:r>
          </a:p>
          <a:p>
            <a:r>
              <a:rPr lang="en-US" sz="2400" dirty="0"/>
              <a:t>Can you explain how parity is used to recover lost data?</a:t>
            </a:r>
          </a:p>
        </p:txBody>
      </p:sp>
    </p:spTree>
    <p:extLst>
      <p:ext uri="{BB962C8B-B14F-4D97-AF65-F5344CB8AC3E}">
        <p14:creationId xmlns:p14="http://schemas.microsoft.com/office/powerpoint/2010/main" val="1400897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54CC1-C905-6FB3-2DEE-33C529601F75}"/>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C2D28885-3273-DC8C-970D-D8AEB9AFE56D}"/>
              </a:ext>
            </a:extLst>
          </p:cNvPr>
          <p:cNvSpPr txBox="1">
            <a:spLocks noChangeArrowheads="1"/>
          </p:cNvSpPr>
          <p:nvPr/>
        </p:nvSpPr>
        <p:spPr bwMode="auto">
          <a:xfrm>
            <a:off x="441325" y="396875"/>
            <a:ext cx="10021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45EF383C-3EE7-F3C1-059D-349C6F2F8BF4}"/>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03247BC3-9E22-5614-C434-C65527EB4B2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3CE8EB17-36F3-68BB-6EDA-A1E5023A2A27}"/>
              </a:ext>
            </a:extLst>
          </p:cNvPr>
          <p:cNvSpPr txBox="1">
            <a:spLocks noChangeArrowheads="1"/>
          </p:cNvSpPr>
          <p:nvPr/>
        </p:nvSpPr>
        <p:spPr bwMode="auto">
          <a:xfrm>
            <a:off x="759064" y="1580941"/>
            <a:ext cx="844699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Reliability and availability are important metrics for disks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redundant array of inexpensive (independent) disks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Redundancy can deal with one or more failures</a:t>
            </a:r>
          </a:p>
          <a:p>
            <a:pPr eaLnBrk="1" hangingPunct="1">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Each sector of a disk records check information (CRC) that allows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it to determine if the disk has an error or not (in other words,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 already exists within a disk)</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When the disk read flags an error, we turn elsewhere for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correct data</a:t>
            </a:r>
          </a:p>
        </p:txBody>
      </p:sp>
    </p:spTree>
    <p:extLst>
      <p:ext uri="{BB962C8B-B14F-4D97-AF65-F5344CB8AC3E}">
        <p14:creationId xmlns:p14="http://schemas.microsoft.com/office/powerpoint/2010/main" val="10014290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9800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Disk Basics</a:t>
            </a: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Disk access remains very slow – mechanical head that has to move to the correct “ring” of data – order of milli-seconds – high enough that a context-switch is best</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Focus on other metrics, especially reliability</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A sector on the disk is associated with a cyclic redundancy code (CRC) – a hash that tells us if the read data is correct or not – it is simply an error detector, not an error corrector</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To correct the error, RAID is commonly used</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Reliability measures continuous service accomplishment and is usually expressed as mean time to failure (MTTF)</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Availability is measured as MTTF/(</a:t>
            </a:r>
            <a:r>
              <a:rPr lang="en-US" altLang="en-US" sz="2400" u="none" dirty="0" err="1">
                <a:latin typeface="Calibri" panose="020F0502020204030204" pitchFamily="34" charset="0"/>
                <a:cs typeface="Calibri" panose="020F0502020204030204" pitchFamily="34" charset="0"/>
              </a:rPr>
              <a:t>MTTF+M</a:t>
            </a:r>
            <a:r>
              <a:rPr lang="en-US" altLang="en-US" sz="2400" dirty="0" err="1">
                <a:latin typeface="Calibri" panose="020F0502020204030204" pitchFamily="34" charset="0"/>
                <a:cs typeface="Calibri" panose="020F0502020204030204" pitchFamily="34" charset="0"/>
              </a:rPr>
              <a:t>TTRecovery</a:t>
            </a:r>
            <a:r>
              <a:rPr lang="en-US" altLang="en-US" sz="2400" dirty="0">
                <a:latin typeface="Calibri" panose="020F0502020204030204" pitchFamily="34" charset="0"/>
                <a:cs typeface="Calibri" panose="020F0502020204030204" pitchFamily="34" charset="0"/>
              </a:rPr>
              <a:t>)</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Tree>
    <p:extLst>
      <p:ext uri="{BB962C8B-B14F-4D97-AF65-F5344CB8AC3E}">
        <p14:creationId xmlns:p14="http://schemas.microsoft.com/office/powerpoint/2010/main" val="774311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0021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0: no redundancy</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1: mirroring</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2 and 6: memory-style ECC and rarely deployed</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3: bit-interleav</a:t>
            </a:r>
            <a:r>
              <a:rPr lang="en-US" altLang="en-US" sz="2400" dirty="0">
                <a:latin typeface="Calibri" panose="020F0502020204030204" pitchFamily="34" charset="0"/>
                <a:cs typeface="Calibri" panose="020F0502020204030204" pitchFamily="34" charset="0"/>
              </a:rPr>
              <a:t>ed, lower cost, but no query-level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4: block-interleaved, lower cost, query-level parallelism, but write bottleneck</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5: block-interleaved, lower cost, query-level parallelism, write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Parity and XOR!</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Tree>
    <p:extLst>
      <p:ext uri="{BB962C8B-B14F-4D97-AF65-F5344CB8AC3E}">
        <p14:creationId xmlns:p14="http://schemas.microsoft.com/office/powerpoint/2010/main" val="339302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19098-36C7-7C51-0B96-19B241190EB7}"/>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B5E14F47-6508-C760-FFC5-300C99F3E524}"/>
              </a:ext>
            </a:extLst>
          </p:cNvPr>
          <p:cNvSpPr txBox="1">
            <a:spLocks noChangeArrowheads="1"/>
          </p:cNvSpPr>
          <p:nvPr/>
        </p:nvSpPr>
        <p:spPr bwMode="auto">
          <a:xfrm>
            <a:off x="441325" y="396875"/>
            <a:ext cx="32383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0 and RAID 1</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F4AAA9E5-4C1C-FA64-0511-9D9C50788A19}"/>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B91A5BF4-E55E-86B3-87B1-C1E97416135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7A5A076D-0F03-9B8D-E920-9667F2E8AA3C}"/>
              </a:ext>
            </a:extLst>
          </p:cNvPr>
          <p:cNvSpPr txBox="1">
            <a:spLocks noChangeArrowheads="1"/>
          </p:cNvSpPr>
          <p:nvPr/>
        </p:nvSpPr>
        <p:spPr bwMode="auto">
          <a:xfrm>
            <a:off x="646921" y="1589567"/>
            <a:ext cx="735336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0 has no additional redundancy (misnomer) – it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uses an array of disks and stripes (interleaves) data</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across the arrays to improve parallelism and throughput</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RAID 1 mirrors or shadows every disk – every write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happens to two disks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Reads to the mirror may happen only when the primary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fails – or, you may try to read both together and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quicker response is accepted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Expensive solution: high reliability at twice the cost</a:t>
            </a:r>
          </a:p>
        </p:txBody>
      </p:sp>
    </p:spTree>
    <p:extLst>
      <p:ext uri="{BB962C8B-B14F-4D97-AF65-F5344CB8AC3E}">
        <p14:creationId xmlns:p14="http://schemas.microsoft.com/office/powerpoint/2010/main" val="543520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B39CC-AA69-5D70-D621-C47364E7FF10}"/>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EC935565-0DF2-E897-6260-CF4299A9319F}"/>
              </a:ext>
            </a:extLst>
          </p:cNvPr>
          <p:cNvSpPr txBox="1">
            <a:spLocks noChangeArrowheads="1"/>
          </p:cNvSpPr>
          <p:nvPr/>
        </p:nvSpPr>
        <p:spPr bwMode="auto">
          <a:xfrm>
            <a:off x="441325" y="396875"/>
            <a:ext cx="13035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3</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1195ADAC-0BF5-ADEC-5FE2-1D23A5892A6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E9801D68-9CCE-0DB9-D8F7-EE3BCC5968E0}"/>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F6B1A02B-5FA6-ECBF-CAFB-952D26175FD8}"/>
              </a:ext>
            </a:extLst>
          </p:cNvPr>
          <p:cNvSpPr txBox="1">
            <a:spLocks noChangeArrowheads="1"/>
          </p:cNvSpPr>
          <p:nvPr/>
        </p:nvSpPr>
        <p:spPr bwMode="auto">
          <a:xfrm>
            <a:off x="802196" y="1598194"/>
            <a:ext cx="777834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Data is bit-interleaved across several disks and a separate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disk maintains parity information for a set of bits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For example: with 8 disks, bit 0 is in disk-0, bit 1 is in disk-1,</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 bit 7 is in disk-7; disk-8 maintains parity for all 8 bits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For any read, 8 disks must be accessed (as we usually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read more than a byte at a time) and for any write, 9 disks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must be accessed as parity has to be re-calculated</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High throughput for a single request, low cost for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redundancy (overhead: 12.5%), low task-level parallelism</a:t>
            </a:r>
          </a:p>
        </p:txBody>
      </p:sp>
    </p:spTree>
    <p:extLst>
      <p:ext uri="{BB962C8B-B14F-4D97-AF65-F5344CB8AC3E}">
        <p14:creationId xmlns:p14="http://schemas.microsoft.com/office/powerpoint/2010/main" val="4998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E0EE6-D70F-F906-3C25-89388DDD2785}"/>
            </a:ext>
          </a:extLst>
        </p:cNvPr>
        <p:cNvGrpSpPr/>
        <p:nvPr/>
      </p:nvGrpSpPr>
      <p:grpSpPr>
        <a:xfrm>
          <a:off x="0" y="0"/>
          <a:ext cx="0" cy="0"/>
          <a:chOff x="0" y="0"/>
          <a:chExt cx="0" cy="0"/>
        </a:xfrm>
      </p:grpSpPr>
      <p:sp>
        <p:nvSpPr>
          <p:cNvPr id="2" name="Text Box 1026">
            <a:extLst>
              <a:ext uri="{FF2B5EF4-FFF2-40B4-BE49-F238E27FC236}">
                <a16:creationId xmlns:a16="http://schemas.microsoft.com/office/drawing/2014/main" id="{924907DF-A122-2680-E45C-A9323E95DADE}"/>
              </a:ext>
            </a:extLst>
          </p:cNvPr>
          <p:cNvSpPr txBox="1">
            <a:spLocks noChangeArrowheads="1"/>
          </p:cNvSpPr>
          <p:nvPr/>
        </p:nvSpPr>
        <p:spPr bwMode="auto">
          <a:xfrm>
            <a:off x="441325" y="396875"/>
            <a:ext cx="32383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 4 and RAID 5</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8AB6EB12-57B3-3C70-AC05-4C752505FCC2}"/>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BC61AB01-6352-31C2-5066-E059A806939F}"/>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
        <p:nvSpPr>
          <p:cNvPr id="3" name="Text Box 4">
            <a:extLst>
              <a:ext uri="{FF2B5EF4-FFF2-40B4-BE49-F238E27FC236}">
                <a16:creationId xmlns:a16="http://schemas.microsoft.com/office/drawing/2014/main" id="{1E89DE8D-B4F4-23DE-E2D4-2CC8A5D6987A}"/>
              </a:ext>
            </a:extLst>
          </p:cNvPr>
          <p:cNvSpPr txBox="1">
            <a:spLocks noChangeArrowheads="1"/>
          </p:cNvSpPr>
          <p:nvPr/>
        </p:nvSpPr>
        <p:spPr bwMode="auto">
          <a:xfrm>
            <a:off x="517525" y="1563688"/>
            <a:ext cx="7686271"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Data is block interleaved – this allows us to get all our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data from a single disk on a read – in case of a disk error,</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read all 9 disks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Block interleaving reduces thruput for a single request (as</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only a single disk drive is servicing the request), but</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improves task-level parallelism as other disk drives are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free to service other requests</a:t>
            </a:r>
          </a:p>
          <a:p>
            <a:pPr eaLnBrk="1" hangingPunct="1">
              <a:spcBef>
                <a:spcPct val="0"/>
              </a:spcBef>
              <a:buClr>
                <a:srgbClr val="CC0000"/>
              </a:buClr>
              <a:buFontTx/>
              <a:buNone/>
            </a:pPr>
            <a:endParaRPr lang="en-US" altLang="en-US" sz="2400" u="none"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u="none" dirty="0">
                <a:latin typeface="Calibri" panose="020F0502020204030204" pitchFamily="34" charset="0"/>
                <a:cs typeface="Calibri" panose="020F0502020204030204" pitchFamily="34" charset="0"/>
              </a:rPr>
              <a:t> On a write, we access the disk that stores the data and the</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parity disk – parity information can be updated simply by</a:t>
            </a:r>
          </a:p>
          <a:p>
            <a:pPr eaLnBrk="1" hangingPunct="1">
              <a:spcBef>
                <a:spcPct val="0"/>
              </a:spcBef>
              <a:buClr>
                <a:srgbClr val="CC0000"/>
              </a:buClr>
              <a:buFontTx/>
              <a:buNone/>
            </a:pPr>
            <a:r>
              <a:rPr lang="en-US" altLang="en-US" sz="2400" u="none" dirty="0">
                <a:latin typeface="Calibri" panose="020F0502020204030204" pitchFamily="34" charset="0"/>
                <a:cs typeface="Calibri" panose="020F0502020204030204" pitchFamily="34" charset="0"/>
              </a:rPr>
              <a:t>   checking if the new data differs from the old data</a:t>
            </a:r>
          </a:p>
        </p:txBody>
      </p:sp>
    </p:spTree>
    <p:extLst>
      <p:ext uri="{BB962C8B-B14F-4D97-AF65-F5344CB8AC3E}">
        <p14:creationId xmlns:p14="http://schemas.microsoft.com/office/powerpoint/2010/main" val="1445402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1293</TotalTime>
  <Words>5661</Words>
  <Application>Microsoft Office PowerPoint</Application>
  <PresentationFormat>Widescreen</PresentationFormat>
  <Paragraphs>955</Paragraphs>
  <Slides>61</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Calibri</vt:lpstr>
      <vt:lpstr>Calibri Light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22</cp:revision>
  <dcterms:created xsi:type="dcterms:W3CDTF">2018-04-26T14:54:29Z</dcterms:created>
  <dcterms:modified xsi:type="dcterms:W3CDTF">2025-04-22T12:50:41Z</dcterms:modified>
</cp:coreProperties>
</file>