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626" r:id="rId3"/>
    <p:sldId id="434" r:id="rId4"/>
    <p:sldId id="462" r:id="rId5"/>
    <p:sldId id="435" r:id="rId6"/>
    <p:sldId id="436" r:id="rId7"/>
    <p:sldId id="437" r:id="rId8"/>
    <p:sldId id="463" r:id="rId9"/>
    <p:sldId id="438" r:id="rId10"/>
    <p:sldId id="440" r:id="rId11"/>
    <p:sldId id="417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8" r:id="rId21"/>
    <p:sldId id="689" r:id="rId22"/>
    <p:sldId id="679" r:id="rId23"/>
    <p:sldId id="680" r:id="rId24"/>
    <p:sldId id="681" r:id="rId25"/>
    <p:sldId id="682" r:id="rId26"/>
    <p:sldId id="687" r:id="rId27"/>
    <p:sldId id="690" r:id="rId28"/>
    <p:sldId id="600" r:id="rId29"/>
    <p:sldId id="601" r:id="rId30"/>
    <p:sldId id="602" r:id="rId31"/>
    <p:sldId id="606" r:id="rId32"/>
    <p:sldId id="617" r:id="rId33"/>
    <p:sldId id="618" r:id="rId34"/>
    <p:sldId id="619" r:id="rId35"/>
    <p:sldId id="620" r:id="rId36"/>
    <p:sldId id="621" r:id="rId37"/>
    <p:sldId id="622" r:id="rId38"/>
    <p:sldId id="609" r:id="rId39"/>
    <p:sldId id="627" r:id="rId4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47A5C86-5EFB-4105-89E8-47DFF3A73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B71A51-0BC9-403B-A9E0-CFE56423B3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68220B9-FDD9-4CAA-A4C8-A5957DFA3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711AA47-B252-452C-9514-1A77C1F9C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11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12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13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14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15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16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17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7026E62-3AD0-43DB-A9A3-AFD2D9484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406A-0A59-4954-9D94-A568C35F0D6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88BAB1-BD76-45BE-9B86-5B8739DC7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0977086-77C7-4D53-ABD2-3E94F5E5F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DA91C-20E9-B48D-05B7-4EDFD73C5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FADA8F8-F43B-5E66-A74C-9798C3F7B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790C17F-8D61-E605-744E-78CF1EED8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800C234-727F-B30D-090F-F8A4F4091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13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D53AA86-564F-4A6A-A7EB-8DC6C6F32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70C24-573A-4E6E-AB99-9D19E31D4A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9A36722-1824-45D0-B463-D0FB7D8A3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3967B6A-EE2F-4CC5-86AE-6D208FF87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30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31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32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33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34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35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36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37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38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EE9B60E-47AE-4BE0-B947-512648D26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E46C8-295B-4788-97A1-F34A1D8776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C5ACD63-9BAD-4D96-BD14-E2C13DD54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BD46D30-5AEE-41E8-9D22-407062E6C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39037C6-78B9-4632-9672-99DC63B27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73B52-25D9-4125-AD64-D9C065AB69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855F1AE-8457-4B20-8351-B9AA4188D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A6F8CAC-D67A-42FC-B83C-2BD06DF96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3E4FEC7-6866-4997-A245-A8A337F2D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C68D7-B52C-4703-BC12-B18C2C86A5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A91AA1-A4D1-4C46-B923-D80335F7A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FDC6B8C-9A1C-4081-91E7-D00C64EEB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D53AA86-564F-4A6A-A7EB-8DC6C6F32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70C24-573A-4E6E-AB99-9D19E31D4A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9A36722-1824-45D0-B463-D0FB7D8A3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3967B6A-EE2F-4CC5-86AE-6D208FF87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9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3B18D5A-257A-441E-90D2-B1A5D8AFA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4B264-75CF-4A5B-AF77-5C2642E8FC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83FA0F9-16E7-4A0E-9E06-9987B1213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5AFE149-F807-46E0-99F3-C2FF74CAC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C5F4732-E107-4137-8FF1-F59C89C34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020FB-026F-40E0-A82D-28FC400F1C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C2A2ED-AF53-4F79-9F66-0DBA2D82D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7A249CC-1B47-4ADE-ABBA-0CC545E66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6D1BB6-DC3D-4825-9F14-6CEB66E6D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BB3124-8F32-47E9-BD0B-105194234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1FCB7-4F05-442E-B0E7-BF717E235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3F1A6-6313-4FFA-AD17-1EFB2239B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2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D14973-B711-4282-B047-7288BA166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45438-E906-4553-BDD2-2184FE15E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1370B-10CA-4A87-869E-676D7044A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1E10C-C3EA-4E82-B615-9D5D587C0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34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C8E8E-D1F1-48C6-8176-E87F8FE94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8A8B5-7444-4762-99A0-66C37BE6C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D982F-08B5-4556-A62D-8A7D8311E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37EC9-B4BE-47E8-B99A-6E03F0467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69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A4D4C-9080-4790-9A93-3E235BD60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BD5DE-6E51-4B6A-98DA-1C90BECDF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7F6DB-7B2E-4A20-BCBC-CC5A6ADCB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07AE7-900F-4BDA-BCC6-C2D619C6E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3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182318-45DD-4A56-822C-D9818A35B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C06417-C650-4BD0-A215-0787CC6B4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8D871F-11EA-4DE4-8381-DE7DEF8D4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4BF36-0233-4BBE-8054-6BEE279FA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365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DC7B50-95D3-4DA3-9126-042D44020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685AF-2A4A-4149-909A-D4A14D615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E4279C-F2DE-4B79-9351-A43CDCD7B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057CD-F6AC-4EDC-A260-94B4D72E5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94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242EB8-04E8-43C0-B1E0-B8AB7C813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FE6D6D-B0CE-446F-985B-EA13D4FAE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0EF697-A484-4B49-9FDF-6C24DEE1A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E464E-E7B3-4CBB-82F1-B81289528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50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F2FB-53F3-4016-A850-25F1022F0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476ED-A7C6-4C47-ADDD-6E84096FC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E244C-87B5-4A48-BD6F-1437AE3C7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C83A9-A5F9-4B34-8275-A4BB1275B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0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BF38C-0A77-4277-B6A0-B487F4147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41E65-C8C7-4ECC-ACE7-577A2E0F5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0C6C0-729D-4B36-95DA-7A49D06D0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6E022-71E4-4338-8EF7-F8D1B7E9D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27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1A8A72-912A-409D-99EC-2078B8F72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3DD0C-1894-482B-AE7C-4E2088541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EF196-4617-4576-A8F5-0999E00CC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35139-E352-407E-8EBE-692198635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15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0E305-5C1C-4029-9E3F-7825BB921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31685-811B-4E0D-8BD9-6EABB4821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FBBE6C-5261-4B7B-B47C-B8C815386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DFAF7-91FC-4835-95BC-0C16BF4A0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65C49F-135C-4F8E-AE89-5D9112E6F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CFD547-7A5F-46B3-99E7-A94E78483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E72E26-108E-4A84-BFD3-843EA31C21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CAE263-A074-4FB7-B92C-13D2520837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A8BB81-CF71-49B2-9490-3B6A9CE902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2376BEF3-1DAB-4C53-9304-DE9DD47B3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5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26: Pot-</a:t>
            </a:r>
            <a:r>
              <a:rPr lang="en-US" altLang="en-US" u="none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Pourri</a:t>
            </a:r>
            <a:endParaRPr lang="en-US" altLang="en-US" u="none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3833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Virtual Memory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623A5B-BC5D-4105-9762-AB577A51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D9E061-569A-404F-BA0C-3EE9BFD1E7B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7D374BB2-5CB3-48CE-9F53-356BA512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010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Bad Events</a:t>
            </a:r>
          </a:p>
        </p:txBody>
      </p:sp>
      <p:sp>
        <p:nvSpPr>
          <p:cNvPr id="27652" name="Line 3">
            <a:extLst>
              <a:ext uri="{FF2B5EF4-FFF2-40B4-BE49-F238E27FC236}">
                <a16:creationId xmlns:a16="http://schemas.microsoft.com/office/drawing/2014/main" id="{A402F7CA-A11F-4DFC-90E5-8E4844565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B206327A-3416-4E18-89C4-32A7688E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3996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Consider the longest latency possible for a load instruction: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TLB miss: must look up page table to find translation for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Calculate the virtual memory address for the page table entry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that has the translation for page P – let’s say, this is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TLB miss for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Q: will require navigation of a hierarchical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page table (let’s ignore this case for now and assume we have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succeeded in finding the physical memory location (R) for page Q)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Access memory location R (find this either in L1, L2, or memory)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 now have the translation for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 – put this into the TLB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 now have a TLB hit and know the physical page number – this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allows us to do tag comparison and check the L1 cache for a hit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If there’s a miss in L1, check L2 – if that misses, check in memory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At any point, if the page table entry claims that the page is on disk,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flag a page fault – the OS then copies the page from disk to memory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and the hardware resumes what it was doing before the page fault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… phew!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11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12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13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14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15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16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17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060DAB-9377-4F52-BD5E-C0BD1A24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0EF97-9C91-49C1-AB51-D2C34B24A51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2C4BA181-6835-4859-A182-5A541933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Memory</a:t>
            </a:r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FD756D4-2032-4C41-9F29-F79B38CF8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B3C50829-F384-44CA-929F-29B82C9F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468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Processes deal with virtual memory – they have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illusion that a very large address space is available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them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There is only a limited amount of physical memory that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shared by all processes – a process places part of 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virtual memory in this physical memory and the rest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stored on disk (called swap space)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Thanks to locality, disk access is likely to be uncommon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hardware ensures that one process cannot access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the memory of a different process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FB50-B062-6470-7671-9A9FCFAB7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A7E42B-B66E-357D-7EDE-6AADF402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60742594-1B34-2C70-C257-6C5F409A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43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A73D3ACF-BA1C-2941-51EB-08241299D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51CEE53-6DEC-229A-D870-20B8E0B0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16" y="1441183"/>
            <a:ext cx="805316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General-purpose processors add overheads in terms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instruction fetch, register read/write, etc.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the workload is well-known, computational units can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wired up to avoid many of these overheads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AI accelerators today (Google, Tesla, Amazon, … 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These AI accelerators are primarily designed for efficient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matrix multiplications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Large systolic arrays are an example of how dot-products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calculated without involving large register files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with data reuse (improving energy efficiency, parallelism)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3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C0A5AAC-FD7D-4B69-9A64-8BDF809C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71A1ED-FA41-474F-8108-91830384DC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90E9E74D-D652-485C-BB7F-4803D589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Memory</a:t>
            </a:r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3F2943FE-AE49-4686-B233-364A7367E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30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31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32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33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34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35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36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37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38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F80A913F-5B1D-4598-8D38-513D1CE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25A515-E9F4-4FFD-BC92-32B359E892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4470A5E4-02E6-4DB4-BEDD-76C1D0A4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5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Address Translation</a:t>
            </a:r>
          </a:p>
        </p:txBody>
      </p:sp>
      <p:sp>
        <p:nvSpPr>
          <p:cNvPr id="17412" name="Line 3">
            <a:extLst>
              <a:ext uri="{FF2B5EF4-FFF2-40B4-BE49-F238E27FC236}">
                <a16:creationId xmlns:a16="http://schemas.microsoft.com/office/drawing/2014/main" id="{C352E081-9EA7-4D3D-8582-98B5ABD82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F02CA22D-35AE-42D9-90A7-924E115A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27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virtual and physical memory are broken up into pages</a:t>
            </a: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5CBB0ED8-1C96-44C7-AF04-14CDD5A7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733800"/>
            <a:ext cx="3124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17415" name="Text Box 6">
            <a:extLst>
              <a:ext uri="{FF2B5EF4-FFF2-40B4-BE49-F238E27FC236}">
                <a16:creationId xmlns:a16="http://schemas.microsoft.com/office/drawing/2014/main" id="{21067D11-B34C-4F66-8BE8-33F8087F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2932113"/>
            <a:ext cx="1451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8KB page size</a:t>
            </a:r>
          </a:p>
        </p:txBody>
      </p:sp>
      <p:sp>
        <p:nvSpPr>
          <p:cNvPr id="17416" name="Line 7">
            <a:extLst>
              <a:ext uri="{FF2B5EF4-FFF2-40B4-BE49-F238E27FC236}">
                <a16:creationId xmlns:a16="http://schemas.microsoft.com/office/drawing/2014/main" id="{882C61F5-8504-41FE-887D-677C6F36D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191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7" name="Line 8">
            <a:extLst>
              <a:ext uri="{FF2B5EF4-FFF2-40B4-BE49-F238E27FC236}">
                <a16:creationId xmlns:a16="http://schemas.microsoft.com/office/drawing/2014/main" id="{035FB7D3-AAFB-4C9E-B2D8-ECD03AB7E5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191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8" name="Line 9">
            <a:extLst>
              <a:ext uri="{FF2B5EF4-FFF2-40B4-BE49-F238E27FC236}">
                <a16:creationId xmlns:a16="http://schemas.microsoft.com/office/drawing/2014/main" id="{C2E2D4CE-759F-438D-91A2-68D992844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91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9" name="Line 10">
            <a:extLst>
              <a:ext uri="{FF2B5EF4-FFF2-40B4-BE49-F238E27FC236}">
                <a16:creationId xmlns:a16="http://schemas.microsoft.com/office/drawing/2014/main" id="{9F1CE05F-18D8-4F76-AD1B-1D049098F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191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0" name="Text Box 11">
            <a:extLst>
              <a:ext uri="{FF2B5EF4-FFF2-40B4-BE49-F238E27FC236}">
                <a16:creationId xmlns:a16="http://schemas.microsoft.com/office/drawing/2014/main" id="{216793E9-93C5-4AB3-9725-2C40AA3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1231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page offset</a:t>
            </a:r>
          </a:p>
        </p:txBody>
      </p:sp>
      <p:sp>
        <p:nvSpPr>
          <p:cNvPr id="17421" name="Text Box 12">
            <a:extLst>
              <a:ext uri="{FF2B5EF4-FFF2-40B4-BE49-F238E27FC236}">
                <a16:creationId xmlns:a16="http://schemas.microsoft.com/office/drawing/2014/main" id="{4DDA75B7-BF3D-4032-A13F-17E1F609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415" y="4419600"/>
            <a:ext cx="12920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page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number</a:t>
            </a:r>
          </a:p>
        </p:txBody>
      </p:sp>
      <p:sp>
        <p:nvSpPr>
          <p:cNvPr id="17422" name="Line 13">
            <a:extLst>
              <a:ext uri="{FF2B5EF4-FFF2-40B4-BE49-F238E27FC236}">
                <a16:creationId xmlns:a16="http://schemas.microsoft.com/office/drawing/2014/main" id="{6025DE3E-2A39-4FF7-9210-906B61361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02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3" name="Line 14">
            <a:extLst>
              <a:ext uri="{FF2B5EF4-FFF2-40B4-BE49-F238E27FC236}">
                <a16:creationId xmlns:a16="http://schemas.microsoft.com/office/drawing/2014/main" id="{55438C04-0D74-43A1-BE3F-B145A9BDE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486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4" name="Text Box 15">
            <a:extLst>
              <a:ext uri="{FF2B5EF4-FFF2-40B4-BE49-F238E27FC236}">
                <a16:creationId xmlns:a16="http://schemas.microsoft.com/office/drawing/2014/main" id="{FD8FE9C9-3DDE-4E9D-AD04-6F8C30DA5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993" y="5181600"/>
            <a:ext cx="2199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Translated to physical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page number</a:t>
            </a:r>
          </a:p>
        </p:txBody>
      </p:sp>
      <p:sp>
        <p:nvSpPr>
          <p:cNvPr id="17425" name="Line 16">
            <a:extLst>
              <a:ext uri="{FF2B5EF4-FFF2-40B4-BE49-F238E27FC236}">
                <a16:creationId xmlns:a16="http://schemas.microsoft.com/office/drawing/2014/main" id="{48D2DFD4-D19A-4F94-A998-18B9CC091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48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6" name="Line 17">
            <a:extLst>
              <a:ext uri="{FF2B5EF4-FFF2-40B4-BE49-F238E27FC236}">
                <a16:creationId xmlns:a16="http://schemas.microsoft.com/office/drawing/2014/main" id="{960D0C42-AF5A-44A6-BD00-8F7E3D57A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7" name="Rectangle 18">
            <a:extLst>
              <a:ext uri="{FF2B5EF4-FFF2-40B4-BE49-F238E27FC236}">
                <a16:creationId xmlns:a16="http://schemas.microsoft.com/office/drawing/2014/main" id="{5C3651E8-54AF-4B57-84B6-4DCAEAF2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533400" cy="228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8" name="Text Box 19">
            <a:extLst>
              <a:ext uri="{FF2B5EF4-FFF2-40B4-BE49-F238E27FC236}">
                <a16:creationId xmlns:a16="http://schemas.microsoft.com/office/drawing/2014/main" id="{41DF5985-8212-4567-BC9A-65FE8369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943600"/>
            <a:ext cx="1704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17429" name="Text Box 20">
            <a:extLst>
              <a:ext uri="{FF2B5EF4-FFF2-40B4-BE49-F238E27FC236}">
                <a16:creationId xmlns:a16="http://schemas.microsoft.com/office/drawing/2014/main" id="{AAD15048-D1FB-45A2-B34A-B88E85664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336310-883E-4228-9C2E-06474CC3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97DED-CCA0-4AF3-9297-673AF4E67D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1409E795-A64B-49C1-8764-90F77EEF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114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Memory Hierarchy Properties</a:t>
            </a:r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FA3C8132-A354-47D4-BBCD-73E02A56B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E148841A-7067-4148-B76B-3C23A59F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034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virtual memory page can be placed anywhere in physical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memory (fully-associative)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Replacement is usually LRU (since the miss penalty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huge, we can invest some effort to minimize misses)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page table (indexed by virtual page number) is used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translating virtual to physical page number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page table is itself in memory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BA06BC-267E-4250-88D6-813CF2B0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11969-2FC0-4B9B-9963-6820FEBB00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BCF16DE8-9272-4A10-8FAA-0F09F36A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809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7C404CFC-C3D4-4F1F-8679-E2C5BAC9F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A4C1E395-8779-4768-8684-DD55E3FC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3544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Since the number of pages is very high, the page table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capacity is too large to fit on chip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translation lookaside buffer (TLB) caches the virtual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to physical page number translation for recent accesses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TLB miss requires us to access the page table, which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may not even be found in the cache – two expensive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memory look-ups to access one word of data!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large page size can increase the coverage of the TLB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and reduce the capacity of the page table, but 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increases memory waste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C0A5AAC-FD7D-4B69-9A64-8BDF809C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71A1ED-FA41-474F-8108-91830384DC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90E9E74D-D652-485C-BB7F-4803D589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074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 and Cache Access</a:t>
            </a:r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3F2943FE-AE49-4686-B233-364A7367E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38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D15A52-D105-4EB1-B346-A336C9E6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58A0-5517-4AD6-8024-5411A23BD7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9065BBE4-F900-440E-885E-25865E00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06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 and Cache</a:t>
            </a: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69772D80-4B25-4B7A-A2E4-E0C52C17E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512AF1D8-4255-4117-88D2-4977D6B8C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00777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Is the cache indexed with virtual or physical address?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index with a physical address, we will have to first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look up the TLB, then the cache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longer access time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Multiple virtual addresses can map to the same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physical address – must ensure that these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different virtual addresses will map to the same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location in cache – else, there will be two different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copies of the same physical memory word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Does the tag array store virtual or physical addresses?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Since multiple virtual addresses can map to the same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physical address, a virtual tag comparison can flag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miss even if the correct physical memory word is present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A2EBB691-884E-4113-8587-5A158B2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83381-9540-405F-88C0-67443FDF82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EA3721AF-433C-4F01-BF43-8C5A84BC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35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Cache and TLB Pipeline</a:t>
            </a:r>
          </a:p>
        </p:txBody>
      </p:sp>
      <p:sp>
        <p:nvSpPr>
          <p:cNvPr id="25604" name="Line 3">
            <a:extLst>
              <a:ext uri="{FF2B5EF4-FFF2-40B4-BE49-F238E27FC236}">
                <a16:creationId xmlns:a16="http://schemas.microsoft.com/office/drawing/2014/main" id="{84FBED0B-E996-4AAB-A3F0-5E1CA2F53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C46D763D-B50A-4257-A3C7-7CDF5BFD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C1A6D16B-BC70-4278-A435-3D14144F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81200"/>
            <a:ext cx="2362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7A70B306-AFEC-4733-B6E4-3AEC8B30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124200"/>
            <a:ext cx="1295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Tag array</a:t>
            </a:r>
          </a:p>
        </p:txBody>
      </p:sp>
      <p:sp>
        <p:nvSpPr>
          <p:cNvPr id="25608" name="Rectangle 7">
            <a:extLst>
              <a:ext uri="{FF2B5EF4-FFF2-40B4-BE49-F238E27FC236}">
                <a16:creationId xmlns:a16="http://schemas.microsoft.com/office/drawing/2014/main" id="{05B2C05E-D12A-4718-BC64-F8C718429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1295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array</a:t>
            </a:r>
          </a:p>
        </p:txBody>
      </p:sp>
      <p:sp>
        <p:nvSpPr>
          <p:cNvPr id="25609" name="Line 8">
            <a:extLst>
              <a:ext uri="{FF2B5EF4-FFF2-40B4-BE49-F238E27FC236}">
                <a16:creationId xmlns:a16="http://schemas.microsoft.com/office/drawing/2014/main" id="{D39CE8ED-3426-40B9-BF44-837709E7D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438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0" name="Line 9">
            <a:extLst>
              <a:ext uri="{FF2B5EF4-FFF2-40B4-BE49-F238E27FC236}">
                <a16:creationId xmlns:a16="http://schemas.microsoft.com/office/drawing/2014/main" id="{FB4DA19F-DAA7-4F85-8308-ECD088F51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438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1" name="Line 10">
            <a:extLst>
              <a:ext uri="{FF2B5EF4-FFF2-40B4-BE49-F238E27FC236}">
                <a16:creationId xmlns:a16="http://schemas.microsoft.com/office/drawing/2014/main" id="{0B1B1BDC-CB64-45D4-9AC9-1EDF007C9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95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2" name="Line 11">
            <a:extLst>
              <a:ext uri="{FF2B5EF4-FFF2-40B4-BE49-F238E27FC236}">
                <a16:creationId xmlns:a16="http://schemas.microsoft.com/office/drawing/2014/main" id="{6B606AC7-DBE0-4C67-9ED9-FAE000C17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95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3" name="Line 12">
            <a:extLst>
              <a:ext uri="{FF2B5EF4-FFF2-40B4-BE49-F238E27FC236}">
                <a16:creationId xmlns:a16="http://schemas.microsoft.com/office/drawing/2014/main" id="{3D16BE11-B735-480D-BC6B-FCC8E6466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581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4" name="Line 13">
            <a:extLst>
              <a:ext uri="{FF2B5EF4-FFF2-40B4-BE49-F238E27FC236}">
                <a16:creationId xmlns:a16="http://schemas.microsoft.com/office/drawing/2014/main" id="{DFD8D2E1-6BCF-4A9C-A402-CBA642FC6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191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5" name="Text Box 14">
            <a:extLst>
              <a:ext uri="{FF2B5EF4-FFF2-40B4-BE49-F238E27FC236}">
                <a16:creationId xmlns:a16="http://schemas.microsoft.com/office/drawing/2014/main" id="{CB361E56-693D-44E8-A3CE-66E24274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648200"/>
            <a:ext cx="2335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tag comparion</a:t>
            </a:r>
          </a:p>
        </p:txBody>
      </p:sp>
      <p:sp>
        <p:nvSpPr>
          <p:cNvPr id="25616" name="Line 15">
            <a:extLst>
              <a:ext uri="{FF2B5EF4-FFF2-40B4-BE49-F238E27FC236}">
                <a16:creationId xmlns:a16="http://schemas.microsoft.com/office/drawing/2014/main" id="{49B675D8-0A32-4BE3-AB87-9DC06E6D2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352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7" name="Line 16">
            <a:extLst>
              <a:ext uri="{FF2B5EF4-FFF2-40B4-BE49-F238E27FC236}">
                <a16:creationId xmlns:a16="http://schemas.microsoft.com/office/drawing/2014/main" id="{4ED5AF31-FAC1-4C17-92C2-D2536C822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43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8" name="Line 17">
            <a:extLst>
              <a:ext uri="{FF2B5EF4-FFF2-40B4-BE49-F238E27FC236}">
                <a16:creationId xmlns:a16="http://schemas.microsoft.com/office/drawing/2014/main" id="{A13294BF-1A80-4C07-89DF-B42A3B745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590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9" name="Line 18">
            <a:extLst>
              <a:ext uri="{FF2B5EF4-FFF2-40B4-BE49-F238E27FC236}">
                <a16:creationId xmlns:a16="http://schemas.microsoft.com/office/drawing/2014/main" id="{8AE4EBEE-CF6F-4639-A671-91D548A46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590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20" name="Line 19">
            <a:extLst>
              <a:ext uri="{FF2B5EF4-FFF2-40B4-BE49-F238E27FC236}">
                <a16:creationId xmlns:a16="http://schemas.microsoft.com/office/drawing/2014/main" id="{45C3AC11-5F23-4B2F-9D6B-C794490A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21" name="Line 20">
            <a:extLst>
              <a:ext uri="{FF2B5EF4-FFF2-40B4-BE49-F238E27FC236}">
                <a16:creationId xmlns:a16="http://schemas.microsoft.com/office/drawing/2014/main" id="{78BC5001-FEF4-4C6C-A132-E5F3313286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3352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22" name="Text Box 21">
            <a:extLst>
              <a:ext uri="{FF2B5EF4-FFF2-40B4-BE49-F238E27FC236}">
                <a16:creationId xmlns:a16="http://schemas.microsoft.com/office/drawing/2014/main" id="{545673CA-0E7C-4858-887E-97A2D73D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17" y="2474913"/>
            <a:ext cx="211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page number</a:t>
            </a:r>
          </a:p>
        </p:txBody>
      </p:sp>
      <p:sp>
        <p:nvSpPr>
          <p:cNvPr id="25623" name="Text Box 22">
            <a:extLst>
              <a:ext uri="{FF2B5EF4-FFF2-40B4-BE49-F238E27FC236}">
                <a16:creationId xmlns:a16="http://schemas.microsoft.com/office/drawing/2014/main" id="{77B999E3-1D50-49FA-9913-04F46CF3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38400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index</a:t>
            </a:r>
          </a:p>
        </p:txBody>
      </p:sp>
      <p:sp>
        <p:nvSpPr>
          <p:cNvPr id="25624" name="Text Box 23">
            <a:extLst>
              <a:ext uri="{FF2B5EF4-FFF2-40B4-BE49-F238E27FC236}">
                <a16:creationId xmlns:a16="http://schemas.microsoft.com/office/drawing/2014/main" id="{E2AA44DE-FFD1-4879-B498-F87B4916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441" y="2209800"/>
            <a:ext cx="753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25625" name="Text Box 24">
            <a:extLst>
              <a:ext uri="{FF2B5EF4-FFF2-40B4-BE49-F238E27FC236}">
                <a16:creationId xmlns:a16="http://schemas.microsoft.com/office/drawing/2014/main" id="{225DBEB7-89E9-43CB-83DE-B8824E034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45" y="3733800"/>
            <a:ext cx="2231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page number</a:t>
            </a:r>
          </a:p>
        </p:txBody>
      </p:sp>
      <p:sp>
        <p:nvSpPr>
          <p:cNvPr id="25626" name="Text Box 25">
            <a:extLst>
              <a:ext uri="{FF2B5EF4-FFF2-40B4-BE49-F238E27FC236}">
                <a16:creationId xmlns:a16="http://schemas.microsoft.com/office/drawing/2014/main" id="{8E4341E9-9AE7-447F-A801-3D09F394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241" y="4267200"/>
            <a:ext cx="1271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tag</a:t>
            </a:r>
          </a:p>
        </p:txBody>
      </p:sp>
      <p:sp>
        <p:nvSpPr>
          <p:cNvPr id="25627" name="Text Box 26">
            <a:extLst>
              <a:ext uri="{FF2B5EF4-FFF2-40B4-BE49-F238E27FC236}">
                <a16:creationId xmlns:a16="http://schemas.microsoft.com/office/drawing/2014/main" id="{DF5AF0EB-5E89-432C-8FA5-5B783433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62600"/>
            <a:ext cx="4546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Virtually Indexed; Physically Tagged Cache</a:t>
            </a:r>
          </a:p>
        </p:txBody>
      </p:sp>
      <p:sp>
        <p:nvSpPr>
          <p:cNvPr id="923675" name="Rectangle 27">
            <a:extLst>
              <a:ext uri="{FF2B5EF4-FFF2-40B4-BE49-F238E27FC236}">
                <a16:creationId xmlns:a16="http://schemas.microsoft.com/office/drawing/2014/main" id="{223EC49C-777D-4A4D-A21B-67C68861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648200"/>
            <a:ext cx="2590800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76078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48066</TotalTime>
  <Words>3406</Words>
  <Application>Microsoft Office PowerPoint</Application>
  <PresentationFormat>On-screen Show (4:3)</PresentationFormat>
  <Paragraphs>556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289</cp:revision>
  <cp:lastPrinted>2025-04-17T00:11:40Z</cp:lastPrinted>
  <dcterms:created xsi:type="dcterms:W3CDTF">2002-09-20T18:19:18Z</dcterms:created>
  <dcterms:modified xsi:type="dcterms:W3CDTF">2025-04-17T13:07:39Z</dcterms:modified>
</cp:coreProperties>
</file>