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402" r:id="rId2"/>
    <p:sldId id="682" r:id="rId3"/>
    <p:sldId id="680" r:id="rId4"/>
    <p:sldId id="663" r:id="rId5"/>
    <p:sldId id="664" r:id="rId6"/>
    <p:sldId id="665" r:id="rId7"/>
    <p:sldId id="666" r:id="rId8"/>
    <p:sldId id="669" r:id="rId9"/>
    <p:sldId id="667" r:id="rId10"/>
    <p:sldId id="681" r:id="rId11"/>
    <p:sldId id="434" r:id="rId12"/>
    <p:sldId id="462" r:id="rId13"/>
    <p:sldId id="435" r:id="rId14"/>
    <p:sldId id="436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25" autoAdjust="0"/>
    <p:restoredTop sz="94404" autoAdjust="0"/>
  </p:normalViewPr>
  <p:slideViewPr>
    <p:cSldViewPr>
      <p:cViewPr varScale="1">
        <p:scale>
          <a:sx n="70" d="100"/>
          <a:sy n="70" d="100"/>
        </p:scale>
        <p:origin x="1012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C2B99E6D-4E8B-424C-B564-5873108B763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10565346-24D1-4AC1-8930-DACE4664995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112FB53-9002-4185-9E37-A79F1516AD0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FB9D9E66-91BF-46E7-AC2D-B12FD0919B7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1453F1B5-54E8-4104-A033-5F1B636FCDA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3E7FCDA6-0633-478C-9F57-3520A582B0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6DA5B01-360F-4282-A9E1-BBA0374F034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F428437C-BFE9-4C8F-AF0C-4CFE548C8C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099C4F-666C-43C6-A556-30166A14D7D7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D855EF0F-FA93-466D-AB2E-038C5E1E69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5461DED4-D4C1-4E0E-8FC1-EBBCAC68CB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11542B55-56DE-4D95-A2C4-2CE63ACAF7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A95B356-2FB9-4ABC-899D-29A4B8833985}" type="slidenum">
              <a:rPr lang="en-US" altLang="en-US" sz="1200" u="none"/>
              <a:pPr/>
              <a:t>10</a:t>
            </a:fld>
            <a:endParaRPr lang="en-US" altLang="en-US" sz="1200" u="none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1085D1A3-13DB-401F-BB8F-DBC54D8E54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9E2617CC-39E1-413C-B3EE-7A2D6D5DFE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63507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07026E62-3AD0-43DB-A9A3-AFD2D9484B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1A9406A-0A59-4954-9D94-A568C35F0D67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8288BAB1-BD76-45BE-9B86-5B8739DC70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70977086-77C7-4D53-ABD2-3E94F5E5FC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6D53AA86-564F-4A6A-A7EB-8DC6C6F329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8070C24-573A-4E6E-AB99-9D19E31D4AE1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D9A36722-1824-45D0-B463-D0FB7D8A3F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F3967B6A-EE2F-4CC5-86AE-6D208FF87B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7EE9B60E-47AE-4BE0-B947-512648D264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6E46C8-295B-4788-97A1-F34A1D87763B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0C5ACD63-9BAD-4D96-BD14-E2C13DD545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7BD46D30-5AEE-41E8-9D22-407062E6CB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439037C6-78B9-4632-9672-99DC63B279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773B52-25D9-4125-AD64-D9C065AB699E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A855F1AE-8457-4B20-8351-B9AA4188DB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5A6F8CAC-D67A-42FC-B83C-2BD06DF963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E417A9-6360-938A-A4C3-1F49E46403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EE327DEB-6CEE-13B5-59FC-5FB62DC05C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78FDB78-A9A7-4999-A447-236091616572}" type="slidenum">
              <a:rPr lang="en-US" altLang="en-US" sz="1200" u="none"/>
              <a:pPr/>
              <a:t>2</a:t>
            </a:fld>
            <a:endParaRPr lang="en-US" altLang="en-US" sz="1200" u="none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D3966B26-D95F-333B-0EDF-C1987DE175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888F15AD-4977-D08F-0D2B-14F0FE05E0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3587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2BFF606E-EDC3-4BE0-BE83-2354AA813B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C14B42-8E5E-4BCD-AC80-451EC25FE45F}" type="slidenum">
              <a:rPr lang="en-US" altLang="en-US" sz="1200" u="none"/>
              <a:pPr/>
              <a:t>3</a:t>
            </a:fld>
            <a:endParaRPr lang="en-US" altLang="en-US" sz="1200" u="none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6BEA0073-9203-4EAE-A813-6C59F0ACBD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125FF2F1-2F73-449A-8B2F-3DB3302BFC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226915F4-70BD-42F1-9EC0-C6C049FC4D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6099B9C-61F7-456A-A745-CF3D6F51962D}" type="slidenum">
              <a:rPr lang="en-US" altLang="en-US" sz="1200" u="none"/>
              <a:pPr/>
              <a:t>4</a:t>
            </a:fld>
            <a:endParaRPr lang="en-US" altLang="en-US" sz="1200" u="none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53E1CE39-B5A1-46A4-9C93-BB19A7ED31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740D5066-D01B-428C-ABDF-AA1DDECE43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0DC6892F-3CB7-4362-AD67-44852DE764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A6FF0A1-D4E6-45FB-A74F-08847D34C993}" type="slidenum">
              <a:rPr lang="en-US" altLang="en-US" sz="1200" u="none"/>
              <a:pPr/>
              <a:t>5</a:t>
            </a:fld>
            <a:endParaRPr lang="en-US" altLang="en-US" sz="1200" u="none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6EF379D6-0F51-4DB4-A78B-4706F04DB4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BF353633-4AE7-4CAF-8D48-1BA710DFAE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DE3B32A2-B390-4915-ACC1-552EE7368E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12C0577-205E-4CDB-8A75-23771345773F}" type="slidenum">
              <a:rPr lang="en-US" altLang="en-US" sz="1200" u="none"/>
              <a:pPr/>
              <a:t>6</a:t>
            </a:fld>
            <a:endParaRPr lang="en-US" altLang="en-US" sz="1200" u="none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621E8729-D6A2-4BBC-9378-1FEE3292C4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E7B72846-30C1-4EFD-B6F6-1F55499B3A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446ADCA6-ADA4-4112-A249-26FB0CAB8B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BCBCE9-18DC-4A69-9BEF-7AC437DD5C75}" type="slidenum">
              <a:rPr lang="en-US" altLang="en-US" sz="1200" u="none"/>
              <a:pPr/>
              <a:t>7</a:t>
            </a:fld>
            <a:endParaRPr lang="en-US" altLang="en-US" sz="1200" u="none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E5CDF8AB-09F2-465C-B8AC-9140200245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C2DA2B21-85C2-4DAC-9B17-CE2B782B07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C2540E73-C1C1-40A7-B7E7-F9520D46BF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4C8484-EFD4-4271-AF7E-15D7EBF94E7C}" type="slidenum">
              <a:rPr lang="en-US" altLang="en-US" sz="1200" u="none"/>
              <a:pPr/>
              <a:t>8</a:t>
            </a:fld>
            <a:endParaRPr lang="en-US" altLang="en-US" sz="1200" u="none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915B66A4-6C54-4D2F-B7C0-6E51E827BB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48FCE2CC-054B-4392-B4B1-AF9680A69A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11542B55-56DE-4D95-A2C4-2CE63ACAF7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A95B356-2FB9-4ABC-899D-29A4B8833985}" type="slidenum">
              <a:rPr lang="en-US" altLang="en-US" sz="1200" u="none"/>
              <a:pPr/>
              <a:t>9</a:t>
            </a:fld>
            <a:endParaRPr lang="en-US" altLang="en-US" sz="1200" u="none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1085D1A3-13DB-401F-BB8F-DBC54D8E54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9E2617CC-39E1-413C-B3EE-7A2D6D5DFE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56D1BB6-DC3D-4825-9F14-6CEB66E6D8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1BB3124-8F32-47E9-BD0B-1051942345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51FCB7-4F05-442E-B0E7-BF717E2357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A3F1A6-6313-4FFA-AD17-1EFB2239BD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1248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11A8A72-912A-409D-99EC-2078B8F729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543DD0C-1894-482B-AE7C-4E2088541E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2EF196-4617-4576-A8F5-0999E00CC2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435139-E352-407E-8EBE-692198635E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7006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420E305-5C1C-4029-9E3F-7825BB9211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031685-811B-4E0D-8BD9-6EABB48210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FBBE6C-5261-4B7B-B47C-B8C815386C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1DFAF7-91FC-4835-95BC-0C16BF4A0A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156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D14973-B711-4282-B047-7288BA1668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545438-E906-4553-BDD2-2184FE15E3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61370B-10CA-4A87-869E-676D7044A3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F1E10C-C3EA-4E82-B615-9D5D587C03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4439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0FC8E8E-D1F1-48C6-8176-E87F8FE940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68A8B5-7444-4762-99A0-66C37BE6C3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DAD982F-08B5-4556-A62D-8A7D8311E3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E37EC9-B4BE-47E8-B99A-6E03F04676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592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CA4D4C-9080-4790-9A93-3E235BD60D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8BD5DE-6E51-4B6A-98DA-1C90BECDF9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B7F6DB-7B2E-4A20-BCBC-CC5A6ADCB5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B07AE7-900F-4BDA-BCC6-C2D619C6ED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7241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B182318-45DD-4A56-822C-D9818A35BD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2C06417-C650-4BD0-A215-0787CC6B4B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A8D871F-11EA-4DE4-8381-DE7DEF8D45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74BF36-0233-4BBE-8054-6BEE279FA9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6982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ADC7B50-95D3-4DA3-9126-042D440206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2685AF-2A4A-4149-909A-D4A14D615A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FE4279C-F2DE-4B79-9351-A43CDCD7B7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8057CD-F6AC-4EDC-A260-94B4D72E54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9592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D242EB8-04E8-43C0-B1E0-B8AB7C813B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3FE6D6D-B0CE-446F-985B-EA13D4FAEF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00EF697-A484-4B49-9FDF-6C24DEE1A7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3E464E-E7B3-4CBB-82F1-B812895280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341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75F2FB-53F3-4016-A850-25F1022F0B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6476ED-A7C6-4C47-ADDD-6E84096FCF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C1E244C-87B5-4A48-BD6F-1437AE3C72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BC83A9-A5F9-4B34-8275-A4BB1275B3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7637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CABF38C-0A77-4277-B6A0-B487F4147D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341E65-C8C7-4ECC-ACE7-577A2E0F50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70C6C0-729D-4B36-95DA-7A49D06D00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E6E022-71E4-4338-8EF7-F8D1B7E9D6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4809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465C49F-135C-4F8E-AE89-5D9112E6F6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FCFD547-7A5F-46B3-99E7-A94E784833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BE72E26-108E-4A84-BFD3-843EA31C212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1CAE263-A074-4FB7-B92C-13D25208373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AA8BB81-CF71-49B2-9490-3B6A9CE902C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2376BEF3-1DAB-4C53-9304-DE9DD47B3C9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485F3DD-1F4C-44D6-AE26-56990DDF3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9CCC7DD-BFA1-4A90-BBF4-85A7E892BCE8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6949AB18-1D3D-4491-9E7C-4E6A72943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771704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25: Synchronization, Consistency, VM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3A7F7871-E949-4968-B251-E864BDBAE04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7059CFC2-E352-44DD-BBBD-A9DAA1A580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149982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Synchronization primitives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Consistency models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Virtual memory basics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B93A1AD-C3CB-475E-B68E-77C07D598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B51852-73B2-4BBC-88DE-5B669F92599B}" type="slidenum">
              <a:rPr lang="en-US" altLang="en-US" sz="1400" u="none">
                <a:latin typeface="Times New Roman" panose="02020603050405020304" pitchFamily="18" charset="0"/>
              </a:rPr>
              <a:pPr/>
              <a:t>10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E5E77CAB-F043-45F1-BDF8-8DB898F46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4731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Relaxed Consistency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81FD2048-9E3F-4A69-97AA-5843BE272E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7E7EC100-1080-49B1-9F18-D00ABE339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865224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Sequential consistency is very slow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The programming complications/surprises are caused when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program has race conditions (two threads dealing with same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data and at least one of the threads is modifying the data)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If programmers are disciplined and enforce mutual exclusion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when dealing with shared data, we can allow some re-orderings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and higher performance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This is effective at balancing performance &amp; programming effort</a:t>
            </a:r>
          </a:p>
        </p:txBody>
      </p:sp>
    </p:spTree>
    <p:extLst>
      <p:ext uri="{BB962C8B-B14F-4D97-AF65-F5344CB8AC3E}">
        <p14:creationId xmlns:p14="http://schemas.microsoft.com/office/powerpoint/2010/main" val="4286865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1060DAB-9377-4F52-BD5E-C0BD1A24A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940EF97-9C91-49C1-AB51-D2C34B24A513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2C4BA181-6835-4859-A182-5A5419337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30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Virtual Memory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DFD756D4-2032-4C41-9F29-F79B38CF84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Text Box 4">
            <a:extLst>
              <a:ext uri="{FF2B5EF4-FFF2-40B4-BE49-F238E27FC236}">
                <a16:creationId xmlns:a16="http://schemas.microsoft.com/office/drawing/2014/main" id="{B3C50829-F384-44CA-929F-29B82C9F1B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46874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Processes deal with virtual memory – they have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illusion that a very large address space is available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There is only a limited amount of physical memory that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shared by all processes – a process places part of 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virtual memory in this physical memory and the rest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stored on disk (called swap space)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Thanks to locality, disk access is likely to be uncommon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hardware ensures that one process cannot access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memory of a different process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C0A5AAC-FD7D-4B69-9A64-8BDF809C4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071A1ED-FA41-474F-8108-91830384DC1F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90E9E74D-D652-485C-BB7F-4803D589C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30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Virtual Memory</a:t>
            </a: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3F2943FE-AE49-4686-B233-364A7367E80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>
            <a:extLst>
              <a:ext uri="{FF2B5EF4-FFF2-40B4-BE49-F238E27FC236}">
                <a16:creationId xmlns:a16="http://schemas.microsoft.com/office/drawing/2014/main" id="{F80A913F-5B1D-4598-8D38-513D1CE93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25A515-E9F4-4FFD-BC92-32B359E89231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4470A5E4-02E6-4DB4-BEDD-76C1D0A44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454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Address Translation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C352E081-9EA7-4D3D-8582-98B5ABD825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F02CA22D-35AE-42D9-90A7-924E115A3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272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The virtual and physical memory are broken up into pages</a:t>
            </a:r>
          </a:p>
        </p:txBody>
      </p:sp>
      <p:sp>
        <p:nvSpPr>
          <p:cNvPr id="17414" name="Rectangle 5">
            <a:extLst>
              <a:ext uri="{FF2B5EF4-FFF2-40B4-BE49-F238E27FC236}">
                <a16:creationId xmlns:a16="http://schemas.microsoft.com/office/drawing/2014/main" id="{5CBB0ED8-1C96-44C7-AF04-14CDD5A71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733800"/>
            <a:ext cx="3124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Virtual address</a:t>
            </a:r>
          </a:p>
        </p:txBody>
      </p:sp>
      <p:sp>
        <p:nvSpPr>
          <p:cNvPr id="17415" name="Text Box 6">
            <a:extLst>
              <a:ext uri="{FF2B5EF4-FFF2-40B4-BE49-F238E27FC236}">
                <a16:creationId xmlns:a16="http://schemas.microsoft.com/office/drawing/2014/main" id="{21067D11-B34C-4F66-8BE8-33F8087F8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8125" y="2932113"/>
            <a:ext cx="14519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8KB page size</a:t>
            </a:r>
          </a:p>
        </p:txBody>
      </p:sp>
      <p:sp>
        <p:nvSpPr>
          <p:cNvPr id="17416" name="Line 7">
            <a:extLst>
              <a:ext uri="{FF2B5EF4-FFF2-40B4-BE49-F238E27FC236}">
                <a16:creationId xmlns:a16="http://schemas.microsoft.com/office/drawing/2014/main" id="{882C61F5-8504-41FE-887D-677C6F36DFCC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191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17" name="Line 8">
            <a:extLst>
              <a:ext uri="{FF2B5EF4-FFF2-40B4-BE49-F238E27FC236}">
                <a16:creationId xmlns:a16="http://schemas.microsoft.com/office/drawing/2014/main" id="{035FB7D3-AAFB-4C9E-B2D8-ECD03AB7E5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57600" y="4191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18" name="Line 9">
            <a:extLst>
              <a:ext uri="{FF2B5EF4-FFF2-40B4-BE49-F238E27FC236}">
                <a16:creationId xmlns:a16="http://schemas.microsoft.com/office/drawing/2014/main" id="{C2E2D4CE-759F-438D-91A2-68D992844C3A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41910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19" name="Line 10">
            <a:extLst>
              <a:ext uri="{FF2B5EF4-FFF2-40B4-BE49-F238E27FC236}">
                <a16:creationId xmlns:a16="http://schemas.microsoft.com/office/drawing/2014/main" id="{9F1CE05F-18D8-4F76-AD1B-1D049098F51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4191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20" name="Text Box 11">
            <a:extLst>
              <a:ext uri="{FF2B5EF4-FFF2-40B4-BE49-F238E27FC236}">
                <a16:creationId xmlns:a16="http://schemas.microsoft.com/office/drawing/2014/main" id="{216793E9-93C5-4AB3-9725-2C40AA307D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4419600"/>
            <a:ext cx="12310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page offset</a:t>
            </a:r>
          </a:p>
        </p:txBody>
      </p:sp>
      <p:sp>
        <p:nvSpPr>
          <p:cNvPr id="17421" name="Text Box 12">
            <a:extLst>
              <a:ext uri="{FF2B5EF4-FFF2-40B4-BE49-F238E27FC236}">
                <a16:creationId xmlns:a16="http://schemas.microsoft.com/office/drawing/2014/main" id="{4DDA75B7-BF3D-4032-A13F-17E1F609F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4415" y="4419600"/>
            <a:ext cx="12920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virtual page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number</a:t>
            </a:r>
          </a:p>
        </p:txBody>
      </p:sp>
      <p:sp>
        <p:nvSpPr>
          <p:cNvPr id="17422" name="Line 13">
            <a:extLst>
              <a:ext uri="{FF2B5EF4-FFF2-40B4-BE49-F238E27FC236}">
                <a16:creationId xmlns:a16="http://schemas.microsoft.com/office/drawing/2014/main" id="{6025DE3E-2A39-4FF7-9210-906B61361391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029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23" name="Line 14">
            <a:extLst>
              <a:ext uri="{FF2B5EF4-FFF2-40B4-BE49-F238E27FC236}">
                <a16:creationId xmlns:a16="http://schemas.microsoft.com/office/drawing/2014/main" id="{55438C04-0D74-43A1-BE3F-B145A9BDE48D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486400"/>
            <a:ext cx="144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24" name="Text Box 15">
            <a:extLst>
              <a:ext uri="{FF2B5EF4-FFF2-40B4-BE49-F238E27FC236}">
                <a16:creationId xmlns:a16="http://schemas.microsoft.com/office/drawing/2014/main" id="{FD8FE9C9-3DDE-4E9D-AD04-6F8C30DA52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8993" y="5181600"/>
            <a:ext cx="219906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Translated to physical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page number</a:t>
            </a:r>
          </a:p>
        </p:txBody>
      </p:sp>
      <p:sp>
        <p:nvSpPr>
          <p:cNvPr id="17425" name="Line 16">
            <a:extLst>
              <a:ext uri="{FF2B5EF4-FFF2-40B4-BE49-F238E27FC236}">
                <a16:creationId xmlns:a16="http://schemas.microsoft.com/office/drawing/2014/main" id="{48D2DFD4-D19A-4F94-A998-18B9CC091D9A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5486400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26" name="Line 17">
            <a:extLst>
              <a:ext uri="{FF2B5EF4-FFF2-40B4-BE49-F238E27FC236}">
                <a16:creationId xmlns:a16="http://schemas.microsoft.com/office/drawing/2014/main" id="{960D0C42-AF5A-44A6-BD00-8F7E3D57A8E4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4572000"/>
            <a:ext cx="2362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27" name="Rectangle 18">
            <a:extLst>
              <a:ext uri="{FF2B5EF4-FFF2-40B4-BE49-F238E27FC236}">
                <a16:creationId xmlns:a16="http://schemas.microsoft.com/office/drawing/2014/main" id="{5C3651E8-54AF-4B57-84B6-4DCAEAF22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3657600"/>
            <a:ext cx="533400" cy="2286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28" name="Text Box 19">
            <a:extLst>
              <a:ext uri="{FF2B5EF4-FFF2-40B4-BE49-F238E27FC236}">
                <a16:creationId xmlns:a16="http://schemas.microsoft.com/office/drawing/2014/main" id="{41DF5985-8212-4567-BC9A-65FE836936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943600"/>
            <a:ext cx="17041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Physical address</a:t>
            </a:r>
          </a:p>
        </p:txBody>
      </p:sp>
      <p:sp>
        <p:nvSpPr>
          <p:cNvPr id="17429" name="Text Box 20">
            <a:extLst>
              <a:ext uri="{FF2B5EF4-FFF2-40B4-BE49-F238E27FC236}">
                <a16:creationId xmlns:a16="http://schemas.microsoft.com/office/drawing/2014/main" id="{AAD15048-D1FB-45A2-B34A-B88E85664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4191000"/>
            <a:ext cx="4187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13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8336310-883E-4228-9C2E-06474CC33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997DED-CCA0-4AF3-9297-673AF4E67D9D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1409E795-A64B-49C1-8764-90F77EEF0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11447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Hierarchy Properties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FA3C8132-A354-47D4-BBCD-73E02A56B98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Text Box 4">
            <a:extLst>
              <a:ext uri="{FF2B5EF4-FFF2-40B4-BE49-F238E27FC236}">
                <a16:creationId xmlns:a16="http://schemas.microsoft.com/office/drawing/2014/main" id="{E148841A-7067-4148-B76B-3C23A59FFA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03456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virtual memory page can be placed anywhere in physical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memory (fully-associative)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Replacement is usually LRU (since the miss penalty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huge, we can invest some effort to minimize misses)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page table (indexed by virtual page number) is used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translating virtual to physical page number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page table is itself in memory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F1FE2E-CD0D-9F0C-B148-8A9C8455C8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3">
            <a:extLst>
              <a:ext uri="{FF2B5EF4-FFF2-40B4-BE49-F238E27FC236}">
                <a16:creationId xmlns:a16="http://schemas.microsoft.com/office/drawing/2014/main" id="{587A40C9-70E5-4796-4A42-6D0EEB456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C0934E-856B-46DB-B189-ABE81AFE391A}" type="slidenum">
              <a:rPr lang="en-US" altLang="en-US" sz="1400" u="none">
                <a:latin typeface="Times New Roman" panose="02020603050405020304" pitchFamily="18" charset="0"/>
              </a:rPr>
              <a:pPr/>
              <a:t>2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E5171612-069F-1E1D-824C-B770AA69B0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51796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Snooping-Based Protocols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B880847A-1F33-4663-C086-7DB46FFF68A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8B8F44FE-9430-3201-F4E4-3982F91B1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66825"/>
            <a:ext cx="682860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 Three states for a block: invalid, shared, modified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 A write is placed on the bus and sharers invalidate themselves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 The protocols are referred to as MSI, MESI, etc.</a:t>
            </a:r>
          </a:p>
        </p:txBody>
      </p:sp>
      <p:sp>
        <p:nvSpPr>
          <p:cNvPr id="10246" name="Rectangle 5">
            <a:extLst>
              <a:ext uri="{FF2B5EF4-FFF2-40B4-BE49-F238E27FC236}">
                <a16:creationId xmlns:a16="http://schemas.microsoft.com/office/drawing/2014/main" id="{48471E71-FD0C-D439-85C4-11D519847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10247" name="Rectangle 6">
            <a:extLst>
              <a:ext uri="{FF2B5EF4-FFF2-40B4-BE49-F238E27FC236}">
                <a16:creationId xmlns:a16="http://schemas.microsoft.com/office/drawing/2014/main" id="{6640AEA7-3AF4-E12D-A962-A1A6489E83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10248" name="Line 7">
            <a:extLst>
              <a:ext uri="{FF2B5EF4-FFF2-40B4-BE49-F238E27FC236}">
                <a16:creationId xmlns:a16="http://schemas.microsoft.com/office/drawing/2014/main" id="{40A0902A-196F-7206-2A77-D1DA591EAAD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9" name="Rectangle 8">
            <a:extLst>
              <a:ext uri="{FF2B5EF4-FFF2-40B4-BE49-F238E27FC236}">
                <a16:creationId xmlns:a16="http://schemas.microsoft.com/office/drawing/2014/main" id="{3376CFFB-A419-D157-3E4F-0AD3689173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10250" name="Rectangle 9">
            <a:extLst>
              <a:ext uri="{FF2B5EF4-FFF2-40B4-BE49-F238E27FC236}">
                <a16:creationId xmlns:a16="http://schemas.microsoft.com/office/drawing/2014/main" id="{4DC70311-41AA-1F60-F056-2FCC5D4978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10251" name="Line 10">
            <a:extLst>
              <a:ext uri="{FF2B5EF4-FFF2-40B4-BE49-F238E27FC236}">
                <a16:creationId xmlns:a16="http://schemas.microsoft.com/office/drawing/2014/main" id="{E152F314-BA15-6098-9061-83DAE07F522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2" name="Rectangle 11">
            <a:extLst>
              <a:ext uri="{FF2B5EF4-FFF2-40B4-BE49-F238E27FC236}">
                <a16:creationId xmlns:a16="http://schemas.microsoft.com/office/drawing/2014/main" id="{FB829479-0432-0133-7CAD-975F7D3CD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10253" name="Rectangle 12">
            <a:extLst>
              <a:ext uri="{FF2B5EF4-FFF2-40B4-BE49-F238E27FC236}">
                <a16:creationId xmlns:a16="http://schemas.microsoft.com/office/drawing/2014/main" id="{60C13C8A-E7F0-8F76-2D22-5384F52E9D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10254" name="Line 13">
            <a:extLst>
              <a:ext uri="{FF2B5EF4-FFF2-40B4-BE49-F238E27FC236}">
                <a16:creationId xmlns:a16="http://schemas.microsoft.com/office/drawing/2014/main" id="{B97D2E5C-0B58-989E-48F6-3049645766C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5" name="Rectangle 14">
            <a:extLst>
              <a:ext uri="{FF2B5EF4-FFF2-40B4-BE49-F238E27FC236}">
                <a16:creationId xmlns:a16="http://schemas.microsoft.com/office/drawing/2014/main" id="{37C70935-FC4F-B5E3-CB4D-7818E4ECF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10256" name="Rectangle 15">
            <a:extLst>
              <a:ext uri="{FF2B5EF4-FFF2-40B4-BE49-F238E27FC236}">
                <a16:creationId xmlns:a16="http://schemas.microsoft.com/office/drawing/2014/main" id="{36BF0F19-76C2-5DA8-71C7-B0D7C0406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10257" name="Line 16">
            <a:extLst>
              <a:ext uri="{FF2B5EF4-FFF2-40B4-BE49-F238E27FC236}">
                <a16:creationId xmlns:a16="http://schemas.microsoft.com/office/drawing/2014/main" id="{9388F22C-18FE-D8D4-4656-61F083AF9F35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8" name="Line 17">
            <a:extLst>
              <a:ext uri="{FF2B5EF4-FFF2-40B4-BE49-F238E27FC236}">
                <a16:creationId xmlns:a16="http://schemas.microsoft.com/office/drawing/2014/main" id="{3F3DDA49-68F9-3446-AE46-FCD0DAB1C76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5105400"/>
            <a:ext cx="47244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9" name="Line 18">
            <a:extLst>
              <a:ext uri="{FF2B5EF4-FFF2-40B4-BE49-F238E27FC236}">
                <a16:creationId xmlns:a16="http://schemas.microsoft.com/office/drawing/2014/main" id="{64C582A2-AD61-40BE-8E07-6555628E8A4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0" name="Line 19">
            <a:extLst>
              <a:ext uri="{FF2B5EF4-FFF2-40B4-BE49-F238E27FC236}">
                <a16:creationId xmlns:a16="http://schemas.microsoft.com/office/drawing/2014/main" id="{956571A7-C2FE-1437-1A49-524D7CE489D5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1" name="Line 20">
            <a:extLst>
              <a:ext uri="{FF2B5EF4-FFF2-40B4-BE49-F238E27FC236}">
                <a16:creationId xmlns:a16="http://schemas.microsoft.com/office/drawing/2014/main" id="{F6EFA6D3-AD09-1EFD-B739-2547F75FEA92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2" name="Line 21">
            <a:extLst>
              <a:ext uri="{FF2B5EF4-FFF2-40B4-BE49-F238E27FC236}">
                <a16:creationId xmlns:a16="http://schemas.microsoft.com/office/drawing/2014/main" id="{0FB50812-AB24-9344-C5A8-7526FE17B2DA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3" name="Rectangle 22">
            <a:extLst>
              <a:ext uri="{FF2B5EF4-FFF2-40B4-BE49-F238E27FC236}">
                <a16:creationId xmlns:a16="http://schemas.microsoft.com/office/drawing/2014/main" id="{49F01087-B2CB-2688-7FF0-F3C43258B7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410200"/>
            <a:ext cx="19812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Main Memory</a:t>
            </a:r>
          </a:p>
        </p:txBody>
      </p:sp>
      <p:sp>
        <p:nvSpPr>
          <p:cNvPr id="10264" name="Rectangle 23">
            <a:extLst>
              <a:ext uri="{FF2B5EF4-FFF2-40B4-BE49-F238E27FC236}">
                <a16:creationId xmlns:a16="http://schemas.microsoft.com/office/drawing/2014/main" id="{57995428-61A9-B234-24E1-1CE526DD7E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5410200"/>
            <a:ext cx="1447800" cy="1066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I/O System</a:t>
            </a:r>
          </a:p>
        </p:txBody>
      </p:sp>
      <p:sp>
        <p:nvSpPr>
          <p:cNvPr id="10265" name="Line 24">
            <a:extLst>
              <a:ext uri="{FF2B5EF4-FFF2-40B4-BE49-F238E27FC236}">
                <a16:creationId xmlns:a16="http://schemas.microsoft.com/office/drawing/2014/main" id="{69346F40-E2BF-1CE8-33EE-FEB45816C22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5105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6" name="Line 25">
            <a:extLst>
              <a:ext uri="{FF2B5EF4-FFF2-40B4-BE49-F238E27FC236}">
                <a16:creationId xmlns:a16="http://schemas.microsoft.com/office/drawing/2014/main" id="{34D8F869-4ABB-6762-3C89-D70111CEABD4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5105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541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4823649-5FA3-4F26-8E0D-4804D62C8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4869B1-8E06-44EC-A81B-38CC68B0D30F}" type="slidenum">
              <a:rPr lang="en-US" altLang="en-US" sz="1400" u="none">
                <a:latin typeface="Times New Roman" panose="02020603050405020304" pitchFamily="18" charset="0"/>
              </a:rPr>
              <a:pPr/>
              <a:t>3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E81C8E95-2D22-4C55-B285-86002053C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72578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Cache Coherence Protocols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9CF10ABD-0179-43E8-8E5E-6FE7D6143D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F9288069-98FA-416F-A2C9-B3A6F01D2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6430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Directory-based: A single location (directory) keeps track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of the sharing status of a block of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Snooping: Every cache block is accompanied by the sharing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status of that block – all cache controllers monitor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shared bus so they can update the sharing status of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block, if necessary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Write-invalidate: a processor gains exclusive access of</a:t>
            </a: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 a block before writing by invalidating all other copies</a:t>
            </a: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Write-update: when a processor writes, it updates other</a:t>
            </a: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 shared copies of that block</a:t>
            </a:r>
          </a:p>
        </p:txBody>
      </p:sp>
    </p:spTree>
    <p:extLst>
      <p:ext uri="{BB962C8B-B14F-4D97-AF65-F5344CB8AC3E}">
        <p14:creationId xmlns:p14="http://schemas.microsoft.com/office/powerpoint/2010/main" val="1099378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1E48E443-8E0D-4B5E-99AA-375951EDA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2435B4-78E2-488F-8F09-309D41DC9BE7}" type="slidenum">
              <a:rPr lang="en-US" altLang="en-US" sz="1400" u="none">
                <a:latin typeface="Times New Roman" panose="02020603050405020304" pitchFamily="18" charset="0"/>
              </a:rPr>
              <a:pPr/>
              <a:t>4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F55A5C6D-C81F-4742-99CE-546D9821E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037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Constructing Locks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7E432901-6759-4ED8-82E0-DF14D494ADF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8F159C5A-B71B-47A8-B812-472F84927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7649915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Applications have phases (consisting of many instructions)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that must be executed atomically, without other parallel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processes modifying the data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A lock surrounding the data/code ensures that only one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program can be in a critical section at a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The hardware must provide some basic primitives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allow us to construct locks with different properties</a:t>
            </a:r>
          </a:p>
        </p:txBody>
      </p:sp>
      <p:sp>
        <p:nvSpPr>
          <p:cNvPr id="22534" name="Text Box 5">
            <a:extLst>
              <a:ext uri="{FF2B5EF4-FFF2-40B4-BE49-F238E27FC236}">
                <a16:creationId xmlns:a16="http://schemas.microsoft.com/office/drawing/2014/main" id="{E7188ABD-2188-4657-A8FF-C90A77D10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9270" y="4887913"/>
            <a:ext cx="1569660" cy="707886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Bank balance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$1000</a:t>
            </a:r>
          </a:p>
        </p:txBody>
      </p:sp>
      <p:sp>
        <p:nvSpPr>
          <p:cNvPr id="22535" name="Text Box 6">
            <a:extLst>
              <a:ext uri="{FF2B5EF4-FFF2-40B4-BE49-F238E27FC236}">
                <a16:creationId xmlns:a16="http://schemas.microsoft.com/office/drawing/2014/main" id="{F8DA868D-BDF8-417D-A899-E38AA6645E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715000"/>
            <a:ext cx="1201483" cy="10156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Rd $1000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$100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 $1100</a:t>
            </a:r>
          </a:p>
        </p:txBody>
      </p:sp>
      <p:sp>
        <p:nvSpPr>
          <p:cNvPr id="22536" name="Text Box 7">
            <a:extLst>
              <a:ext uri="{FF2B5EF4-FFF2-40B4-BE49-F238E27FC236}">
                <a16:creationId xmlns:a16="http://schemas.microsoft.com/office/drawing/2014/main" id="{2E794D44-E3D9-489F-AA10-46A510878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715000"/>
            <a:ext cx="1201483" cy="10156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Rd $1000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$200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 $1200</a:t>
            </a:r>
          </a:p>
        </p:txBody>
      </p:sp>
      <p:sp>
        <p:nvSpPr>
          <p:cNvPr id="22537" name="Line 8">
            <a:extLst>
              <a:ext uri="{FF2B5EF4-FFF2-40B4-BE49-F238E27FC236}">
                <a16:creationId xmlns:a16="http://schemas.microsoft.com/office/drawing/2014/main" id="{2A2D4CD8-81CC-427C-B2A3-1FD6974A3A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533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8" name="Line 9">
            <a:extLst>
              <a:ext uri="{FF2B5EF4-FFF2-40B4-BE49-F238E27FC236}">
                <a16:creationId xmlns:a16="http://schemas.microsoft.com/office/drawing/2014/main" id="{C7F2AC54-4E85-4122-8D3D-3467F8E4AF75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5334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9" name="Text Box 10">
            <a:extLst>
              <a:ext uri="{FF2B5EF4-FFF2-40B4-BE49-F238E27FC236}">
                <a16:creationId xmlns:a16="http://schemas.microsoft.com/office/drawing/2014/main" id="{53925733-CF62-43DC-BD11-08C69A9F34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2325" y="4989513"/>
            <a:ext cx="39074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Parallel (unlocked) banking transactions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5D1833E-AD1F-4DE6-931F-33B0CD9FA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E728E36-3A34-4A1D-9CAE-970D07C82378}" type="slidenum">
              <a:rPr lang="en-US" altLang="en-US" sz="1400" u="none">
                <a:latin typeface="Times New Roman" panose="02020603050405020304" pitchFamily="18" charset="0"/>
              </a:rPr>
              <a:pPr/>
              <a:t>5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246EA1CC-322F-48AA-B3E8-76F6D84757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378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Synchronization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066133B3-0985-4E1B-ACD4-2C11EAC6AD3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F5454E34-7C8A-4C14-B5C0-472C8791EE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80253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The simplest hardware primitive that greatly facilitates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synchronization implementations (locks, barriers, etc.)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is an atomic read-modify-write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Atomic exchange: swap contents of register and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Special case of atomic exchange: test &amp; set: transfer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memory location into register and write 1 into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(if memory has 0, lock is free)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lock:    </a:t>
            </a:r>
            <a:r>
              <a:rPr lang="en-US" altLang="en-US" sz="2400" u="none" dirty="0" err="1">
                <a:latin typeface="Calibri" panose="020F0502020204030204" pitchFamily="34" charset="0"/>
                <a:cs typeface="Calibri" panose="020F0502020204030204" pitchFamily="34" charset="0"/>
              </a:rPr>
              <a:t>t&amp;s</a:t>
            </a: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register, location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           </a:t>
            </a:r>
            <a:r>
              <a:rPr lang="en-US" altLang="en-US" sz="2400" u="none" dirty="0" err="1">
                <a:latin typeface="Calibri" panose="020F0502020204030204" pitchFamily="34" charset="0"/>
                <a:cs typeface="Calibri" panose="020F0502020204030204" pitchFamily="34" charset="0"/>
              </a:rPr>
              <a:t>bnz</a:t>
            </a: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register, lock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             CS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           </a:t>
            </a:r>
            <a:r>
              <a:rPr lang="en-US" altLang="en-US" sz="2400" u="none" dirty="0" err="1"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  location, #0</a:t>
            </a:r>
          </a:p>
        </p:txBody>
      </p:sp>
      <p:sp>
        <p:nvSpPr>
          <p:cNvPr id="24582" name="Text Box 5">
            <a:extLst>
              <a:ext uri="{FF2B5EF4-FFF2-40B4-BE49-F238E27FC236}">
                <a16:creationId xmlns:a16="http://schemas.microsoft.com/office/drawing/2014/main" id="{C945DCDF-242B-4EEC-B910-655453E23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5181600"/>
            <a:ext cx="3417282" cy="10156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 multiple parallel threads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execute this code, only one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will be able to enter CS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373DFD9-EB0A-4B4D-AE4A-00A7DB8DF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3682EA9-0C6F-463C-9141-C93A7962E0A2}" type="slidenum">
              <a:rPr lang="en-US" altLang="en-US" sz="1400" u="none">
                <a:latin typeface="Times New Roman" panose="02020603050405020304" pitchFamily="18" charset="0"/>
              </a:rPr>
              <a:pPr/>
              <a:t>6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62A13F63-2B68-44DA-9416-834C315E3E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61498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Coherence Vs. Consistency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E6FFD0B3-DA02-4DF1-807E-7BC0895258D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3B69FA8D-F054-45BB-9525-7553AF15A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58095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Coherence guarantees (i) write propagation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(a write will eventually be seen by other processors),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(ii) write serialization (all processors see writes to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same location in the same order)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The consistency model defines the ordering of writes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reads to different memory locations – the hardware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guarantees a certain consistency model and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programmer attempts to write correct programs with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those assumptions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858A7FC1-53F1-43A3-A49D-E0AAB9D25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61C560C-9E5A-46C6-A17B-7D955D4D4F33}" type="slidenum">
              <a:rPr lang="en-US" altLang="en-US" sz="1400" u="none">
                <a:latin typeface="Times New Roman" panose="02020603050405020304" pitchFamily="18" charset="0"/>
              </a:rPr>
              <a:pPr/>
              <a:t>7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C64D8D8E-C93E-48AC-BA2F-E35FFBFA6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643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Consistency Example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41CB8BDD-E701-4A9D-B9C6-F7248DAD1C4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BD0074EC-C231-482C-94FF-C7D2B1E855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764395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Consider a multiprocessor with bus-based snooping cache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coherence</a:t>
            </a:r>
          </a:p>
        </p:txBody>
      </p:sp>
      <p:sp>
        <p:nvSpPr>
          <p:cNvPr id="28678" name="Text Box 5">
            <a:extLst>
              <a:ext uri="{FF2B5EF4-FFF2-40B4-BE49-F238E27FC236}">
                <a16:creationId xmlns:a16="http://schemas.microsoft.com/office/drawing/2014/main" id="{36A3FD89-39E0-4B9F-8C53-8A74593EF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286000"/>
            <a:ext cx="2933816" cy="1754326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Initially A = B =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P1                        P2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1</a:t>
            </a: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B </a:t>
            </a: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1</a:t>
            </a:r>
            <a:endParaRPr lang="en-US" altLang="en-US" sz="1800" u="none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…                       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(B == 0)           if (A == 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Crit.Section         Crit.Section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3FCAAD29-3879-44D1-85F9-363F0C215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496B8FA-A548-49D8-95D0-B5536D31D626}" type="slidenum">
              <a:rPr lang="en-US" altLang="en-US" sz="1400" u="none">
                <a:latin typeface="Times New Roman" panose="02020603050405020304" pitchFamily="18" charset="0"/>
              </a:rPr>
              <a:pPr/>
              <a:t>8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A9C90D00-2911-476B-AB78-D56652791A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643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Consistency Example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36120515-D13A-4AF3-B664-CF5BAD3D842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E52C4630-8BFF-4C08-8D1B-3FC8A92F30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764395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Consider a multiprocessor with bus-based snooping cache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coherence</a:t>
            </a:r>
          </a:p>
        </p:txBody>
      </p:sp>
      <p:sp>
        <p:nvSpPr>
          <p:cNvPr id="30726" name="Text Box 5">
            <a:extLst>
              <a:ext uri="{FF2B5EF4-FFF2-40B4-BE49-F238E27FC236}">
                <a16:creationId xmlns:a16="http://schemas.microsoft.com/office/drawing/2014/main" id="{B251D1E9-8048-482B-9C97-47A68CAD09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286000"/>
            <a:ext cx="2933816" cy="1754326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Initially A = B =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P1                        P2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1</a:t>
            </a: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B </a:t>
            </a: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1</a:t>
            </a:r>
            <a:endParaRPr lang="en-US" altLang="en-US" sz="1800" u="none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…                       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(B == 0)           if (A == 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Crit.Section         Crit.Section</a:t>
            </a:r>
          </a:p>
        </p:txBody>
      </p:sp>
      <p:sp>
        <p:nvSpPr>
          <p:cNvPr id="30727" name="Text Box 6">
            <a:extLst>
              <a:ext uri="{FF2B5EF4-FFF2-40B4-BE49-F238E27FC236}">
                <a16:creationId xmlns:a16="http://schemas.microsoft.com/office/drawing/2014/main" id="{EB53AF0C-F79F-4138-8A48-4035600D4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5517" y="4114800"/>
            <a:ext cx="421865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The programmer expected the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above code to implement 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lock – because of ooo, both processors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can enter the critical section</a:t>
            </a:r>
          </a:p>
        </p:txBody>
      </p:sp>
      <p:sp>
        <p:nvSpPr>
          <p:cNvPr id="30728" name="Text Box 7">
            <a:extLst>
              <a:ext uri="{FF2B5EF4-FFF2-40B4-BE49-F238E27FC236}">
                <a16:creationId xmlns:a16="http://schemas.microsoft.com/office/drawing/2014/main" id="{FF7613F5-E663-414A-AD08-BAC83C6183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605" y="5943600"/>
            <a:ext cx="734470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consistency model lets the programmer know what assumptions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can make about the hardware’s reordering capabilities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B93A1AD-C3CB-475E-B68E-77C07D598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B51852-73B2-4BBC-88DE-5B669F92599B}" type="slidenum">
              <a:rPr lang="en-US" altLang="en-US" sz="1400" u="none">
                <a:latin typeface="Times New Roman" panose="02020603050405020304" pitchFamily="18" charset="0"/>
              </a:rPr>
              <a:pPr/>
              <a:t>9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E5E77CAB-F043-45F1-BDF8-8DB898F46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01904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Sequential Consistency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81FD2048-9E3F-4A69-97AA-5843BE272E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7E7EC100-1080-49B1-9F18-D00ABE339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7590283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A multiprocessor is sequentially consistent if the result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of the execution is achievable by maintaining program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order within a processor and interleaving accesses by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different processors in an arbitrary fashion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The multiprocessor in the previous example is not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sequentially consistent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Can implement sequential consistency by requiring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following: program order, write serialization, everyone has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seen an update before a value is read – very intuitive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the programmer, but extremely slow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36771</TotalTime>
  <Words>990</Words>
  <Application>Microsoft Office PowerPoint</Application>
  <PresentationFormat>On-screen Show (4:3)</PresentationFormat>
  <Paragraphs>196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211</cp:revision>
  <dcterms:created xsi:type="dcterms:W3CDTF">2002-09-20T18:19:18Z</dcterms:created>
  <dcterms:modified xsi:type="dcterms:W3CDTF">2025-04-15T12:45:15Z</dcterms:modified>
</cp:coreProperties>
</file>