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02" r:id="rId2"/>
    <p:sldId id="456" r:id="rId3"/>
    <p:sldId id="464" r:id="rId4"/>
    <p:sldId id="459" r:id="rId5"/>
    <p:sldId id="457" r:id="rId6"/>
    <p:sldId id="450" r:id="rId7"/>
    <p:sldId id="451" r:id="rId8"/>
    <p:sldId id="465" r:id="rId9"/>
    <p:sldId id="682" r:id="rId10"/>
    <p:sldId id="466" r:id="rId11"/>
    <p:sldId id="467" r:id="rId12"/>
    <p:sldId id="680" r:id="rId13"/>
    <p:sldId id="663" r:id="rId14"/>
    <p:sldId id="664" r:id="rId15"/>
    <p:sldId id="665" r:id="rId16"/>
    <p:sldId id="666" r:id="rId17"/>
    <p:sldId id="66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5" autoAdjust="0"/>
    <p:restoredTop sz="94404" autoAdjust="0"/>
  </p:normalViewPr>
  <p:slideViewPr>
    <p:cSldViewPr>
      <p:cViewPr varScale="1">
        <p:scale>
          <a:sx n="70" d="100"/>
          <a:sy n="70" d="100"/>
        </p:scale>
        <p:origin x="101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C2B99E6D-4E8B-424C-B564-5873108B763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0565346-24D1-4AC1-8930-DACE466499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112FB53-9002-4185-9E37-A79F1516AD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B9D9E66-91BF-46E7-AC2D-B12FD0919B7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453F1B5-54E8-4104-A033-5F1B636FCD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3E7FCDA6-0633-478C-9F57-3520A582B0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DA5B01-360F-4282-A9E1-BBA0374F03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428437C-BFE9-4C8F-AF0C-4CFE548C8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099C4F-666C-43C6-A556-30166A14D7D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855EF0F-FA93-466D-AB2E-038C5E1E69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61DED4-D4C1-4E0E-8FC1-EBBCAC68C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A9E2DD5-CFEE-4D73-BB0F-5BEB9B7D6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F38B49-2937-4A91-A88C-4202538AC710}" type="slidenum">
              <a:rPr lang="en-US" altLang="en-US" sz="1200" u="none"/>
              <a:pPr/>
              <a:t>10</a:t>
            </a:fld>
            <a:endParaRPr lang="en-US" altLang="en-US" sz="1200" u="none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850339D-4848-4F8E-9AF8-F73EFA6D29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EBF5B5E-724C-4CCC-A808-81371D513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F7C6120-EEE0-4C5B-B955-1405C5DEB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D4160-4EB4-4D21-87EE-B76BE696B4C9}" type="slidenum">
              <a:rPr lang="en-US" altLang="en-US" sz="1200" u="none"/>
              <a:pPr/>
              <a:t>11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F4D3533-8D6B-4A48-9E49-B2D057682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5CE3BC8-CDF9-455B-B543-9E69AE04D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BFF606E-EDC3-4BE0-BE83-2354AA813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C14B42-8E5E-4BCD-AC80-451EC25FE45F}" type="slidenum">
              <a:rPr lang="en-US" altLang="en-US" sz="1200" u="none"/>
              <a:pPr/>
              <a:t>12</a:t>
            </a:fld>
            <a:endParaRPr lang="en-US" altLang="en-US" sz="1200" u="none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BEA0073-9203-4EAE-A813-6C59F0ACB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5FF2F1-2F73-449A-8B2F-3DB3302BF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26915F4-70BD-42F1-9EC0-C6C049FC4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099B9C-61F7-456A-A745-CF3D6F51962D}" type="slidenum">
              <a:rPr lang="en-US" altLang="en-US" sz="1200" u="none"/>
              <a:pPr/>
              <a:t>13</a:t>
            </a:fld>
            <a:endParaRPr lang="en-US" altLang="en-US" sz="1200" u="none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3E1CE39-B5A1-46A4-9C93-BB19A7ED3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0D5066-D01B-428C-ABDF-AA1DDECE4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DC6892F-3CB7-4362-AD67-44852DE76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FF0A1-D4E6-45FB-A74F-08847D34C993}" type="slidenum">
              <a:rPr lang="en-US" altLang="en-US" sz="1200" u="none"/>
              <a:pPr/>
              <a:t>14</a:t>
            </a:fld>
            <a:endParaRPr lang="en-US" altLang="en-US" sz="1200" u="none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EF379D6-0F51-4DB4-A78B-4706F04DB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F353633-4AE7-4CAF-8D48-1BA710DFA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E3B32A2-B390-4915-ACC1-552EE7368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2C0577-205E-4CDB-8A75-23771345773F}" type="slidenum">
              <a:rPr lang="en-US" altLang="en-US" sz="1200" u="none"/>
              <a:pPr/>
              <a:t>15</a:t>
            </a:fld>
            <a:endParaRPr lang="en-US" altLang="en-US" sz="1200" u="none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21E8729-D6A2-4BBC-9378-1FEE3292C4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7B72846-30C1-4EFD-B6F6-1F55499B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6ADCA6-ADA4-4112-A249-26FB0CAB8B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CBCE9-18DC-4A69-9BEF-7AC437DD5C75}" type="slidenum">
              <a:rPr lang="en-US" altLang="en-US" sz="1200" u="none"/>
              <a:pPr/>
              <a:t>16</a:t>
            </a:fld>
            <a:endParaRPr lang="en-US" altLang="en-US" sz="1200" u="none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5CDF8AB-09F2-465C-B8AC-914020024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2DA2B21-85C2-4DAC-9B17-CE2B782B0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540E73-C1C1-40A7-B7E7-F9520D46BF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4C8484-EFD4-4271-AF7E-15D7EBF94E7C}" type="slidenum">
              <a:rPr lang="en-US" altLang="en-US" sz="1200" u="none"/>
              <a:pPr/>
              <a:t>17</a:t>
            </a:fld>
            <a:endParaRPr lang="en-US" altLang="en-US" sz="1200" u="none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15B66A4-6C54-4D2F-B7C0-6E51E827B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8FCE2CC-054B-4392-B4B1-AF9680A69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AA4A549-806C-489E-B0DD-344EEE649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57EB06-B6F4-4A20-ACE8-A79A652EF418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B69DBE4-02AF-4D63-854D-2B396AB4A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B772B3C-68A6-4A8B-91D9-D86228DAA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C005F-49D0-707F-AE46-4DA19DB70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2F64305-479C-1287-8A73-9523759EB0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C4405AE-0DB4-6EF6-77C2-186F59872D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9434F4A-CB23-4E51-5A91-4B07EA86E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997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81EC9E-C20C-4896-B4AF-D9AB793A08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47C1A3-7339-49B0-B438-683E161AB2F6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40A8F56-78B4-4814-BD34-3D8FD2EA94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F7A497F-01C0-4C35-B322-580B5D763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53A78DC-62FD-44A4-93CB-898E66989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F79DCD-B7EE-428D-BEA9-A480857C1D8F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7352A8A-A425-494B-AB2B-FDD96ACD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AEF882B-1272-4268-8FA9-76E44214E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1346061-C955-40A2-85CE-7D6E4743D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F779C-FD02-4986-9419-0AEAE5752CF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475A1EF-E59A-44DE-9611-B5795FBE1F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672DE37-B24D-48B5-B945-8A69F3F6C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93F78E7-D48C-4E5B-B0F2-B9CC72AB4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F2ECD8-E41B-48F2-B25A-FB8A9922DAC0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641196D-0A0F-4EF3-A816-4761CACA51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151E37E-5490-4152-9289-5F42C6F0A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61434AA-57D3-4D90-A8CD-6C8376328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8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65F95C-BC27-4DFA-9B91-B15AE15A8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9EF0A6-CCC2-4AAF-B9A8-C595013DE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E417A9-6360-938A-A4C3-1F49E4640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E327DEB-6CEE-13B5-59FC-5FB62DC05C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9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D3966B26-D95F-333B-0EDF-C1987DE175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888F15AD-4977-D08F-0D2B-14F0FE05E0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587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D1BB6-DC3D-4825-9F14-6CEB66E6D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B3124-8F32-47E9-BD0B-10519423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1FCB7-4F05-442E-B0E7-BF717E235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3F1A6-6313-4FFA-AD17-1EFB2239B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24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1A8A72-912A-409D-99EC-2078B8F7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3DD0C-1894-482B-AE7C-4E208854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EF196-4617-4576-A8F5-0999E00C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35139-E352-407E-8EBE-69219863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0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0E305-5C1C-4029-9E3F-7825BB92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31685-811B-4E0D-8BD9-6EABB4821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BBE6C-5261-4B7B-B47C-B8C815386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DFAF7-91FC-4835-95BC-0C16BF4A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6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D14973-B711-4282-B047-7288BA16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45438-E906-4553-BDD2-2184FE15E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1370B-10CA-4A87-869E-676D7044A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1E10C-C3EA-4E82-B615-9D5D587C0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43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C8E8E-D1F1-48C6-8176-E87F8FE94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8A8B5-7444-4762-99A0-66C37BE6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D982F-08B5-4556-A62D-8A7D8311E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37EC9-B4BE-47E8-B99A-6E03F046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59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A4D4C-9080-4790-9A93-3E235BD6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BD5DE-6E51-4B6A-98DA-1C90BECDF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7F6DB-7B2E-4A20-BCBC-CC5A6ADCB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07AE7-900F-4BDA-BCC6-C2D619C6E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4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82318-45DD-4A56-822C-D9818A35B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C06417-C650-4BD0-A215-0787CC6B4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8D871F-11EA-4DE4-8381-DE7DEF8D4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4BF36-0233-4BBE-8054-6BEE279FA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98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7B50-95D3-4DA3-9126-042D44020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85AF-2A4A-4149-909A-D4A14D61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E4279C-F2DE-4B79-9351-A43CDCD7B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057CD-F6AC-4EDC-A260-94B4D72E5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59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242EB8-04E8-43C0-B1E0-B8AB7C813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FE6D6D-B0CE-446F-985B-EA13D4FAE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0EF697-A484-4B49-9FDF-6C24DEE1A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E464E-E7B3-4CBB-82F1-B81289528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5F2FB-53F3-4016-A850-25F1022F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476ED-A7C6-4C47-ADDD-6E84096FC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1E244C-87B5-4A48-BD6F-1437AE3C7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3A9-A5F9-4B34-8275-A4BB1275B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6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BF38C-0A77-4277-B6A0-B487F4147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41E65-C8C7-4ECC-ACE7-577A2E0F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C6C0-729D-4B36-95DA-7A49D06D0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E022-71E4-4338-8EF7-F8D1B7E9D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80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65C49F-135C-4F8E-AE89-5D9112E6F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CFD547-7A5F-46B3-99E7-A94E7848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E72E26-108E-4A84-BFD3-843EA31C21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CAE263-A074-4FB7-B92C-13D2520837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A8BB81-CF71-49B2-9490-3B6A9CE902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376BEF3-1DAB-4C53-9304-DE9DD47B3C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485F3DD-1F4C-44D6-AE26-56990DDF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CCC7DD-BFA1-4A90-BBF4-85A7E892BCE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6949AB18-1D3D-4491-9E7C-4E6A7294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63256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24: Security, Multiprocessors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3A7F7871-E949-4968-B251-E864BDBAE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7059CFC2-E352-44DD-BBBD-A9DAA1A58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34556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Security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coherence in multiprocessors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4445931-4BE6-4D5B-85B6-970E44FC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D16FB-4185-4036-B564-1000A3D43C0A}" type="slidenum">
              <a:rPr lang="en-US" altLang="en-US" sz="1400" u="none">
                <a:latin typeface="Times New Roman" panose="02020603050405020304" pitchFamily="18" charset="0"/>
              </a:rPr>
              <a:pPr/>
              <a:t>10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810E5A15-C7DA-413A-992A-5DDEB5B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F9984FC6-A260-4135-B047-FDF02BA0D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7FA13E83-0470-4743-955F-10A4A60CC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798564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reads X: not found in cache-1, request sent on bus, memory responds,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X is placed in cache-1 in shared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not found in cache-2, request sent on bus, everyone snoops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this request, cache-1does nothing because this is just a read request,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responds, X is placed in cache-2 in shared state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8FF1151A-7199-4F2B-9B35-301B9E57D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P1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05647E6C-AF1F-4092-A54C-FA3FDEA21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Cache-1</a:t>
            </a:r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CF95FB63-93A9-4EAE-B4D1-72747C318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7" name="Rectangle 8">
            <a:extLst>
              <a:ext uri="{FF2B5EF4-FFF2-40B4-BE49-F238E27FC236}">
                <a16:creationId xmlns:a16="http://schemas.microsoft.com/office/drawing/2014/main" id="{0CB65F54-81C4-4B7C-95B6-6B61D262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P2</a:t>
            </a:r>
          </a:p>
        </p:txBody>
      </p:sp>
      <p:sp>
        <p:nvSpPr>
          <p:cNvPr id="12298" name="Rectangle 9">
            <a:extLst>
              <a:ext uri="{FF2B5EF4-FFF2-40B4-BE49-F238E27FC236}">
                <a16:creationId xmlns:a16="http://schemas.microsoft.com/office/drawing/2014/main" id="{C87DE5B4-4B03-4C2D-960A-2190EACB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Cache-2</a:t>
            </a: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50DF8005-7E65-4D62-BA5B-64DBAFE72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0" name="Line 17">
            <a:extLst>
              <a:ext uri="{FF2B5EF4-FFF2-40B4-BE49-F238E27FC236}">
                <a16:creationId xmlns:a16="http://schemas.microsoft.com/office/drawing/2014/main" id="{3DC0B277-2824-47FD-BEBD-9435E0E9C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1" name="Line 18">
            <a:extLst>
              <a:ext uri="{FF2B5EF4-FFF2-40B4-BE49-F238E27FC236}">
                <a16:creationId xmlns:a16="http://schemas.microsoft.com/office/drawing/2014/main" id="{C1AF7CA4-18F4-4FC5-88E4-E7C00D4CC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Line 21">
            <a:extLst>
              <a:ext uri="{FF2B5EF4-FFF2-40B4-BE49-F238E27FC236}">
                <a16:creationId xmlns:a16="http://schemas.microsoft.com/office/drawing/2014/main" id="{6A150D8D-0E95-4F62-BA63-008E7D2CE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3" name="Rectangle 22">
            <a:extLst>
              <a:ext uri="{FF2B5EF4-FFF2-40B4-BE49-F238E27FC236}">
                <a16:creationId xmlns:a16="http://schemas.microsoft.com/office/drawing/2014/main" id="{17EEE8AA-F6B8-46EF-B481-48B160A9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6388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2304" name="Line 24">
            <a:extLst>
              <a:ext uri="{FF2B5EF4-FFF2-40B4-BE49-F238E27FC236}">
                <a16:creationId xmlns:a16="http://schemas.microsoft.com/office/drawing/2014/main" id="{39B111D9-A766-4BC1-9E9C-EF30259D5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Text Box 26">
            <a:extLst>
              <a:ext uri="{FF2B5EF4-FFF2-40B4-BE49-F238E27FC236}">
                <a16:creationId xmlns:a16="http://schemas.microsoft.com/office/drawing/2014/main" id="{8277398E-3CFB-40E6-9E72-D3FE89BEC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0"/>
            <a:ext cx="478130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writes X: cache-1 has data in shared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 (shared only provides read perms),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request sent on bus, cache-2 snoops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then invalidates its copy of X, cache-1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moves its state to modified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cache-2 has data in invalid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state, request sent on bus, cache-1 snoops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realizes it has the only valid copy, so it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downgrades itself to shared state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responds with data, X is placed in cache-2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in shared state, memory is also updated</a:t>
            </a:r>
          </a:p>
        </p:txBody>
      </p:sp>
    </p:spTree>
    <p:extLst>
      <p:ext uri="{BB962C8B-B14F-4D97-AF65-F5344CB8AC3E}">
        <p14:creationId xmlns:p14="http://schemas.microsoft.com/office/powerpoint/2010/main" val="2408321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CE554-C475-4FE2-82C9-FE30BFDDDB6A}" type="slidenum">
              <a:rPr lang="en-US" altLang="en-US" sz="1400" u="none">
                <a:latin typeface="Times New Roman" panose="02020603050405020304" pitchFamily="18" charset="0"/>
              </a:rPr>
              <a:pPr/>
              <a:t>11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0C13954-023F-4ED1-A7FB-136E337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F6AF6B-ED52-4ABB-A5DB-79DB4FBE4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04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4823649-5FA3-4F26-8E0D-4804D62C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4869B1-8E06-44EC-A81B-38CC68B0D30F}" type="slidenum">
              <a:rPr lang="en-US" altLang="en-US" sz="1400" u="none">
                <a:latin typeface="Times New Roman" panose="02020603050405020304" pitchFamily="18" charset="0"/>
              </a:rPr>
              <a:pPr/>
              <a:t>12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E81C8E95-2D22-4C55-B285-86002053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57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Coherence Protocols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CF10ABD-0179-43E8-8E5E-6FE7D6143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F9288069-98FA-416F-A2C9-B3A6F01D2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430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Directory-based: A single location (directory) keeps track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sharing status of a block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Snooping: Every cache block is accompanied by the sharing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status of that block – all cache controllers monitor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shared bus so they can update the sharing status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block, if necessary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Write-invalidate: a processor gains exclusive access of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a block before writing by invalidating all other copies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Write-update: when a processor writes, it updates other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shared copies of that block</a:t>
            </a:r>
          </a:p>
        </p:txBody>
      </p:sp>
    </p:spTree>
    <p:extLst>
      <p:ext uri="{BB962C8B-B14F-4D97-AF65-F5344CB8AC3E}">
        <p14:creationId xmlns:p14="http://schemas.microsoft.com/office/powerpoint/2010/main" val="1099378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E48E443-8E0D-4B5E-99AA-375951ED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435B4-78E2-488F-8F09-309D41DC9BE7}" type="slidenum">
              <a:rPr lang="en-US" altLang="en-US" sz="1400" u="none">
                <a:latin typeface="Times New Roman" panose="02020603050405020304" pitchFamily="18" charset="0"/>
              </a:rPr>
              <a:pPr/>
              <a:t>13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F55A5C6D-C81F-4742-99CE-546D9821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03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Constructing Locks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7E432901-6759-4ED8-82E0-DF14D494A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8F159C5A-B71B-47A8-B812-472F8492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991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Applications have phases (consisting of many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that must be executed atomically, without other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processes modifying the 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lock surrounding the data/code ensures that only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can be in a critical section at a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hardware must provide some basic primitives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allow us to construct locks with different properties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E7188ABD-2188-4657-A8FF-C90A77D10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270" y="4887913"/>
            <a:ext cx="1569660" cy="70788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 balance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$1000</a:t>
            </a:r>
          </a:p>
        </p:txBody>
      </p:sp>
      <p:sp>
        <p:nvSpPr>
          <p:cNvPr id="22535" name="Text Box 6">
            <a:extLst>
              <a:ext uri="{FF2B5EF4-FFF2-40B4-BE49-F238E27FC236}">
                <a16:creationId xmlns:a16="http://schemas.microsoft.com/office/drawing/2014/main" id="{F8DA868D-BDF8-417D-A899-E38AA6645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$1100</a:t>
            </a:r>
          </a:p>
        </p:txBody>
      </p:sp>
      <p:sp>
        <p:nvSpPr>
          <p:cNvPr id="22536" name="Text Box 7">
            <a:extLst>
              <a:ext uri="{FF2B5EF4-FFF2-40B4-BE49-F238E27FC236}">
                <a16:creationId xmlns:a16="http://schemas.microsoft.com/office/drawing/2014/main" id="{2E794D44-E3D9-489F-AA10-46A51087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$200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$1200</a:t>
            </a:r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2A2D4CD8-81CC-427C-B2A3-1FD6974A3A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533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C7F2AC54-4E85-4122-8D3D-3467F8E4A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Text Box 10">
            <a:extLst>
              <a:ext uri="{FF2B5EF4-FFF2-40B4-BE49-F238E27FC236}">
                <a16:creationId xmlns:a16="http://schemas.microsoft.com/office/drawing/2014/main" id="{53925733-CF62-43DC-BD11-08C69A9F3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4989513"/>
            <a:ext cx="39074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Parallel (unlocked) banking transactions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5D1833E-AD1F-4DE6-931F-33B0CD9FA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728E36-3A34-4A1D-9CAE-970D07C82378}" type="slidenum">
              <a:rPr lang="en-US" altLang="en-US" sz="1400" u="none">
                <a:latin typeface="Times New Roman" panose="02020603050405020304" pitchFamily="18" charset="0"/>
              </a:rPr>
              <a:pPr/>
              <a:t>14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246EA1CC-322F-48AA-B3E8-76F6D8475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7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Synchronization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66133B3-0985-4E1B-ACD4-2C11EAC6A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F5454E34-7C8A-4C14-B5C0-472C8791E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025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simplest hardware primitive that greatly facilitates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synchronization implementations (locks, barriers,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is an atomic read-modify-write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Atomic exchange: swap contents of register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Special case of atomic exchange: test &amp; set: transfer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location into register and write 1 into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(if memory has 0, lock is free)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lock: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t&amp;s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register, location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bnz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register, 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location, #0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C945DCDF-242B-4EEC-B910-655453E2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81600"/>
            <a:ext cx="3417282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multiple parallel threads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this code, only 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be able to enter CS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373DFD9-EB0A-4B4D-AE4A-00A7DB8D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682EA9-0C6F-463C-9141-C93A7962E0A2}" type="slidenum">
              <a:rPr lang="en-US" altLang="en-US" sz="1400" u="none">
                <a:latin typeface="Times New Roman" panose="02020603050405020304" pitchFamily="18" charset="0"/>
              </a:rPr>
              <a:pPr/>
              <a:t>15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62A13F63-2B68-44DA-9416-834C315E3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149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Coherence Vs. Consistency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6FFD0B3-DA02-4DF1-807E-7BC089525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3B69FA8D-F054-45BB-9525-7553AF15A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5809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Coherence guarantees (i) write propagation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(a write will eventually be seen by other processors),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(ii) write serialization (all processors see writes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same order)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consistency model defines the ordering of writes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reads to different memory locations – the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guarantees a certain consistency model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programmer attempts to write correct programs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those assumptions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58A7FC1-53F1-43A3-A49D-E0AAB9D2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1C560C-9E5A-46C6-A17B-7D955D4D4F33}" type="slidenum">
              <a:rPr lang="en-US" altLang="en-US" sz="1400" u="none">
                <a:latin typeface="Times New Roman" panose="02020603050405020304" pitchFamily="18" charset="0"/>
              </a:rPr>
              <a:pPr/>
              <a:t>16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C64D8D8E-C93E-48AC-BA2F-E35FFBFA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41CB8BDD-E701-4A9D-B9C6-F7248DAD1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BD0074EC-C231-482C-94FF-C7D2B1E8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36A3FD89-39E0-4B9F-8C53-8A74593EF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FCAAD29-3879-44D1-85F9-363F0C21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6B8FA-A548-49D8-95D0-B5536D31D626}" type="slidenum">
              <a:rPr lang="en-US" altLang="en-US" sz="1400" u="none">
                <a:latin typeface="Times New Roman" panose="02020603050405020304" pitchFamily="18" charset="0"/>
              </a:rPr>
              <a:pPr/>
              <a:t>17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A9C90D00-2911-476B-AB78-D5665279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6120515-D13A-4AF3-B664-CF5BAD3D8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E52C4630-8BFF-4C08-8D1B-3FC8A92F3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B251D1E9-8048-482B-9C97-47A68CAD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  <p:sp>
        <p:nvSpPr>
          <p:cNvPr id="30727" name="Text Box 6">
            <a:extLst>
              <a:ext uri="{FF2B5EF4-FFF2-40B4-BE49-F238E27FC236}">
                <a16:creationId xmlns:a16="http://schemas.microsoft.com/office/drawing/2014/main" id="{EB53AF0C-F79F-4138-8A48-4035600D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517" y="4114800"/>
            <a:ext cx="421865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The programmer expected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above code to implement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lock – because of ooo, both processors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can enter the critical section</a:t>
            </a:r>
          </a:p>
        </p:txBody>
      </p:sp>
      <p:sp>
        <p:nvSpPr>
          <p:cNvPr id="30728" name="Text Box 7">
            <a:extLst>
              <a:ext uri="{FF2B5EF4-FFF2-40B4-BE49-F238E27FC236}">
                <a16:creationId xmlns:a16="http://schemas.microsoft.com/office/drawing/2014/main" id="{FF7613F5-E663-414A-AD08-BAC83C618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605" y="5943600"/>
            <a:ext cx="73447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consistency model lets the programmer know what assumptions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can make about the hardware’s reordering capabilities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8D71C80-52C4-4D08-9A4E-210B7659DCB2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F4B6D10D-09EF-4134-BB2C-DF6DD186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83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Meltdown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92D5DB4A-6158-4B6A-B30E-F9ADA6EED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D36F19-1BFC-9D1D-BAAD-16D972BD9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760487E-28E8-8914-1919-CDA62B00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0D553869-F95F-A3FE-21FD-EBD185673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6FA99B79-E832-26D4-F7BD-8C4A300A38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03C1734F-0836-24FE-44DA-C4E5303BC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</p:spTree>
    <p:extLst>
      <p:ext uri="{BB962C8B-B14F-4D97-AF65-F5344CB8AC3E}">
        <p14:creationId xmlns:p14="http://schemas.microsoft.com/office/powerpoint/2010/main" val="149986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435D7E-1886-4D42-8E5B-5DC3EF1CF56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4A142BFE-D703-4985-BC29-F12B797A6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1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8B9BC703-DF75-4B60-983D-5A1F8DA0D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DF490B4B-0775-41E2-AD0E-2464C73B3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7738" y="2808288"/>
            <a:ext cx="33458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 (x  &lt;  array1_size)  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y = array2[ array1[x] ];</a:t>
            </a:r>
          </a:p>
        </p:txBody>
      </p:sp>
      <p:sp>
        <p:nvSpPr>
          <p:cNvPr id="19462" name="TextBox 6">
            <a:extLst>
              <a:ext uri="{FF2B5EF4-FFF2-40B4-BE49-F238E27FC236}">
                <a16:creationId xmlns:a16="http://schemas.microsoft.com/office/drawing/2014/main" id="{1CA084C2-B831-4DB2-A190-87BC474A3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2917825"/>
            <a:ext cx="1177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6A9F017-3E97-4F1F-820C-EF96DF4C2E6E}"/>
              </a:ext>
            </a:extLst>
          </p:cNvPr>
          <p:cNvCxnSpPr>
            <a:cxnSpLocks/>
            <a:stCxn id="19462" idx="3"/>
          </p:cNvCxnSpPr>
          <p:nvPr/>
        </p:nvCxnSpPr>
        <p:spPr>
          <a:xfrm>
            <a:off x="1487488" y="3333750"/>
            <a:ext cx="552450" cy="9525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8">
            <a:extLst>
              <a:ext uri="{FF2B5EF4-FFF2-40B4-BE49-F238E27FC236}">
                <a16:creationId xmlns:a16="http://schemas.microsoft.com/office/drawing/2014/main" id="{53144439-01EB-4534-A5BA-2A5BC6F8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38" y="1543050"/>
            <a:ext cx="26860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 is controlled by attacker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7BA29202-9E4A-4290-9712-B58E1BBF480C}"/>
              </a:ext>
            </a:extLst>
          </p:cNvPr>
          <p:cNvSpPr/>
          <p:nvPr/>
        </p:nvSpPr>
        <p:spPr>
          <a:xfrm>
            <a:off x="2217738" y="2216150"/>
            <a:ext cx="622300" cy="1076325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6" name="TextBox 10">
            <a:extLst>
              <a:ext uri="{FF2B5EF4-FFF2-40B4-BE49-F238E27FC236}">
                <a16:creationId xmlns:a16="http://schemas.microsoft.com/office/drawing/2014/main" id="{FCE0EF6B-85DA-4851-8166-66863F02B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165350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array1[ ] is the secret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63554F2-D3D6-4901-AD45-59E22E045513}"/>
              </a:ext>
            </a:extLst>
          </p:cNvPr>
          <p:cNvSpPr/>
          <p:nvPr/>
        </p:nvSpPr>
        <p:spPr>
          <a:xfrm rot="5400000">
            <a:off x="4652963" y="2179637"/>
            <a:ext cx="1225550" cy="784225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8" name="TextBox 12">
            <a:extLst>
              <a:ext uri="{FF2B5EF4-FFF2-40B4-BE49-F238E27FC236}">
                <a16:creationId xmlns:a16="http://schemas.microsoft.com/office/drawing/2014/main" id="{7A9381D4-DD86-4018-B1DD-347CD4EA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481" y="4164805"/>
            <a:ext cx="47259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pattern of array2[ ] betrays the secret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493510E-0253-480D-BC31-C246BDBDBCF1}"/>
              </a:ext>
            </a:extLst>
          </p:cNvPr>
          <p:cNvSpPr/>
          <p:nvPr/>
        </p:nvSpPr>
        <p:spPr>
          <a:xfrm rot="12320982">
            <a:off x="3914775" y="3516313"/>
            <a:ext cx="1223963" cy="785812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70" name="TextBox 14">
            <a:extLst>
              <a:ext uri="{FF2B5EF4-FFF2-40B4-BE49-F238E27FC236}">
                <a16:creationId xmlns:a16="http://schemas.microsoft.com/office/drawing/2014/main" id="{D53C524B-A607-4C91-9936-33E2DB69B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388" y="1671638"/>
            <a:ext cx="6378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solidFill>
                  <a:srgbClr val="0041D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Thanks to bpred, x can be anything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EC5B523-73FA-420F-AA96-ABD28DA4811C}"/>
              </a:ext>
            </a:extLst>
          </p:cNvPr>
          <p:cNvSpPr/>
          <p:nvPr/>
        </p:nvSpPr>
        <p:spPr>
          <a:xfrm rot="5400000">
            <a:off x="2947988" y="1673225"/>
            <a:ext cx="1390650" cy="895350"/>
          </a:xfrm>
          <a:prstGeom prst="arc">
            <a:avLst/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49A8A6-8C52-4DD5-8333-9B86A7E2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8F58D4-24B6-4F72-A209-259B931C3AFC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AD6AAFC7-5E3F-4F66-8371-911149D3F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22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Spectre: Variant 2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474ACFE3-F707-48DC-A0A9-DC6913986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509" name="TextBox 5">
            <a:extLst>
              <a:ext uri="{FF2B5EF4-FFF2-40B4-BE49-F238E27FC236}">
                <a16:creationId xmlns:a16="http://schemas.microsoft.com/office/drawing/2014/main" id="{6E717CAB-1C8B-4CE7-A4B6-327D96E88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1863725"/>
            <a:ext cx="2814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(from attacker)</a:t>
            </a: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some secret</a:t>
            </a: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 if (…)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7E4ED0-E687-425B-9E9A-68A41DB5ADB3}"/>
              </a:ext>
            </a:extLst>
          </p:cNvPr>
          <p:cNvCxnSpPr/>
          <p:nvPr/>
        </p:nvCxnSpPr>
        <p:spPr>
          <a:xfrm flipH="1">
            <a:off x="5530850" y="3089275"/>
            <a:ext cx="53340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E97494-170D-42BD-ABD8-4FFE077CD54B}"/>
              </a:ext>
            </a:extLst>
          </p:cNvPr>
          <p:cNvCxnSpPr>
            <a:cxnSpLocks/>
          </p:cNvCxnSpPr>
          <p:nvPr/>
        </p:nvCxnSpPr>
        <p:spPr>
          <a:xfrm>
            <a:off x="6604000" y="3089275"/>
            <a:ext cx="603250" cy="3810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TextBox 11">
            <a:extLst>
              <a:ext uri="{FF2B5EF4-FFF2-40B4-BE49-F238E27FC236}">
                <a16:creationId xmlns:a16="http://schemas.microsoft.com/office/drawing/2014/main" id="{78980D4B-01D3-48CB-804E-0CCED6124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386138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3" name="TextBox 12">
            <a:extLst>
              <a:ext uri="{FF2B5EF4-FFF2-40B4-BE49-F238E27FC236}">
                <a16:creationId xmlns:a16="http://schemas.microsoft.com/office/drawing/2014/main" id="{9A811A0D-753D-47C7-9D45-83FBB6DD6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850" y="3376613"/>
            <a:ext cx="4667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… </a:t>
            </a:r>
          </a:p>
        </p:txBody>
      </p:sp>
      <p:sp>
        <p:nvSpPr>
          <p:cNvPr id="21514" name="TextBox 13">
            <a:extLst>
              <a:ext uri="{FF2B5EF4-FFF2-40B4-BE49-F238E27FC236}">
                <a16:creationId xmlns:a16="http://schemas.microsoft.com/office/drawing/2014/main" id="{F6093200-D7EF-451F-A0F0-7548AE77D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3" y="1311275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5" name="TextBox 14">
            <a:extLst>
              <a:ext uri="{FF2B5EF4-FFF2-40B4-BE49-F238E27FC236}">
                <a16:creationId xmlns:a16="http://schemas.microsoft.com/office/drawing/2014/main" id="{4DABA472-5EF5-41BB-B859-A1766C0D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4322763"/>
            <a:ext cx="1720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Victim code </a:t>
            </a:r>
          </a:p>
        </p:txBody>
      </p:sp>
      <p:sp>
        <p:nvSpPr>
          <p:cNvPr id="21516" name="TextBox 15">
            <a:extLst>
              <a:ext uri="{FF2B5EF4-FFF2-40B4-BE49-F238E27FC236}">
                <a16:creationId xmlns:a16="http://schemas.microsoft.com/office/drawing/2014/main" id="{48534962-861F-4EA0-AB42-D00598D9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84725"/>
            <a:ext cx="208903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Label1: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[R2]</a:t>
            </a:r>
          </a:p>
        </p:txBody>
      </p:sp>
      <p:sp>
        <p:nvSpPr>
          <p:cNvPr id="21517" name="TextBox 16">
            <a:extLst>
              <a:ext uri="{FF2B5EF4-FFF2-40B4-BE49-F238E27FC236}">
                <a16:creationId xmlns:a16="http://schemas.microsoft.com/office/drawing/2014/main" id="{BDDD2832-4051-4CEB-B46A-7CBE82502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413" y="2570163"/>
            <a:ext cx="1962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Attacker code </a:t>
            </a:r>
          </a:p>
        </p:txBody>
      </p:sp>
      <p:sp>
        <p:nvSpPr>
          <p:cNvPr id="21518" name="TextBox 17">
            <a:extLst>
              <a:ext uri="{FF2B5EF4-FFF2-40B4-BE49-F238E27FC236}">
                <a16:creationId xmlns:a16="http://schemas.microsoft.com/office/drawing/2014/main" id="{BD4C9FCB-EEC2-4EC0-ADC8-0DD1733CB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450" y="3198813"/>
            <a:ext cx="172996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Label0: if (1)</a:t>
            </a: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Label1:  …</a:t>
            </a: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480894DD-90E7-49A3-A87F-6A551AF66D96}"/>
              </a:ext>
            </a:extLst>
          </p:cNvPr>
          <p:cNvSpPr/>
          <p:nvPr/>
        </p:nvSpPr>
        <p:spPr>
          <a:xfrm rot="2000462">
            <a:off x="1758950" y="3306763"/>
            <a:ext cx="1257300" cy="1544637"/>
          </a:xfrm>
          <a:prstGeom prst="arc">
            <a:avLst>
              <a:gd name="adj1" fmla="val 16308966"/>
              <a:gd name="adj2" fmla="val 1518081"/>
            </a:avLst>
          </a:prstGeom>
          <a:ln w="698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48A20C5-BC19-4088-8983-A1B83623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9BF1B8-3245-4A8E-A891-8C022055D9FC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255D845-E70C-447F-A21D-479845959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82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Multiprocessor Taxonomy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DE55B8BC-AD30-444F-9088-66F7ED760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0A88296E-4AB4-41CD-82A2-77B36BB8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9979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SISD: single instruction and single data stream: uniprocessor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MISD: no commercial multiprocessor: imagine data going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through a pipeline of execution engines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SIMD: vector architectures: lower flexibility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MIMD: most multiprocessors today: easy to construct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off-the-shelf computers, most flexibility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5A3118-83BB-4D62-B916-B2106998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969856-EFBF-4506-826C-740EC7F2415A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35779676-44BC-47D5-B1D5-A70B1B26B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08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 - I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A205C11F-0AFD-4E3B-B828-9D38F4BE4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486F5AB9-4540-4DCC-A00F-B4A252991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714625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Centralized shared-memory multiprocessor   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Symmetric shared-memory multiprocessor (SMP)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Multiple processors connected to a single centralized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– since all processors see the same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organization 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uniform memory access (UMA)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Shared-memory because all processors can access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entire memory address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Can centralized memory emerge as a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bottleneck? – not if you have large caches and employ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fewer than a dozen processors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74921893-32AD-4317-93F1-2D45A20E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8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DDB3582A-D0A3-409D-B2B1-CD3B12494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17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240665D-E552-4244-95CA-F032A559E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276A0F48-7FC1-4E5F-8524-5CEC8C48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68286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66F084D4-E8EF-4871-977F-8E28C77E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550A42F8-C706-4DA4-BC69-9280C21F3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76BB0BE2-A975-40A2-8E3F-9CACC79D4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298F12DD-097F-4560-93FC-644924ED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A0FED496-CFD6-41B1-BFA6-09B2C9D4B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CC9AA50-45C8-481B-8835-22246B584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3F2404C6-5B69-4536-BA2D-21315329B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EEFCBAB2-0384-46B6-A964-DD6846C3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A9A6D836-7088-4AC1-971C-E5A578567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C1838221-0133-444B-BD1C-D2EC3EE93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5B883E66-3689-481A-9FBB-B2D5C114A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010D273B-66BC-49AB-99DA-BBE3F7D91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023BA4F3-9BF0-42A1-9CAA-D7BCFD6DD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AD39615B-FAEC-4FBD-BC8A-836CE1500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53CA3178-0578-4C8B-9376-35E64360A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2A5FDE3E-8268-4CF2-9C1C-F053C784C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739D9E3A-F68B-4600-B573-E4214FEDA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FA42E720-B632-46EA-86B4-2BE27F424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7492144D-9F7D-49C4-9E59-D1E1525F0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D7964DD6-3F2A-4EDF-8A8C-17C9EC3C7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8E7DE680-868D-4627-97B8-1A4F520DD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603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1FE2E-CD0D-9F0C-B148-8A9C8455C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587A40C9-70E5-4796-4A42-6D0EEB456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9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E5171612-069F-1E1D-824C-B770AA69B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17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B880847A-1F33-4663-C086-7DB46FFF68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8B8F44FE-9430-3201-F4E4-3982F91B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68286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48471E71-FD0C-D439-85C4-11D519847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6640AEA7-3AF4-E12D-A962-A1A6489E8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40A0902A-196F-7206-2A77-D1DA591EA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3376CFFB-A419-D157-3E4F-0AD368917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4DC70311-41AA-1F60-F056-2FCC5D497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152F314-BA15-6098-9061-83DAE07F5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FB829479-0432-0133-7CAD-975F7D3CD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60C13C8A-E7F0-8F76-2D22-5384F52E9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B97D2E5C-0B58-989E-48F6-3049645766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37C70935-FC4F-B5E3-CB4D-7818E4EC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36BF0F19-76C2-5DA8-71C7-B0D7C0406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9388F22C-18FE-D8D4-4656-61F083AF9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3F3DDA49-68F9-3446-AE46-FCD0DAB1C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64C582A2-AD61-40BE-8E07-6555628E8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956571A7-C2FE-1437-1A49-524D7CE48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F6EFA6D3-AD09-1EFD-B739-2547F75FEA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0FB50812-AB24-9344-C5A8-7526FE17B2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49F01087-B2CB-2688-7FF0-F3C43258B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57995428-61A9-B234-24E1-1CE526DD7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69346F40-E2BF-1CE8-33EE-FEB45816C2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34D8F869-4ABB-6762-3C89-D70111CEA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5413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36727</TotalTime>
  <Words>1230</Words>
  <Application>Microsoft Office PowerPoint</Application>
  <PresentationFormat>On-screen Show (4:3)</PresentationFormat>
  <Paragraphs>290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211</cp:revision>
  <dcterms:created xsi:type="dcterms:W3CDTF">2002-09-20T18:19:18Z</dcterms:created>
  <dcterms:modified xsi:type="dcterms:W3CDTF">2025-04-10T13:11:56Z</dcterms:modified>
</cp:coreProperties>
</file>