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02" r:id="rId2"/>
    <p:sldId id="471" r:id="rId3"/>
    <p:sldId id="469" r:id="rId4"/>
    <p:sldId id="470" r:id="rId5"/>
    <p:sldId id="451" r:id="rId6"/>
    <p:sldId id="452" r:id="rId7"/>
    <p:sldId id="453" r:id="rId8"/>
    <p:sldId id="454" r:id="rId9"/>
    <p:sldId id="455" r:id="rId10"/>
    <p:sldId id="449" r:id="rId11"/>
    <p:sldId id="456" r:id="rId12"/>
    <p:sldId id="459" r:id="rId13"/>
    <p:sldId id="457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>
      <p:cViewPr varScale="1">
        <p:scale>
          <a:sx n="74" d="100"/>
          <a:sy n="74" d="100"/>
        </p:scale>
        <p:origin x="89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2425A4E7-847C-4662-8896-1284E8B14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4FFA7D6-2F08-40B2-AD74-631147FC95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45CC545-BFFE-432A-81F3-61EDB98A0D4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B397F43-77A1-408D-8063-31E001011CC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487DFA4F-D79F-40EF-BD14-04C316D2A7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C49E546-6EC3-43CB-866E-0A260A90BC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F9D4A2B-5B03-4660-B523-B24F204D807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6918D971-D459-424F-B3FC-181B01565E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3417E1-C1F7-491A-BBE0-877748AA3701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18583D0-1CC2-43DF-8F4E-583F352C05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B631572-4A4F-409E-85A7-B47AB652FD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48AD776A-523B-4775-B5EC-BF5D44CB61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E61447-D80A-49B6-ABA4-CC6E9BFDFCCA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7425727-3560-4CD6-93AB-722372895A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C4FEA2F4-0985-4F4B-880F-A0FF360B9C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AA4A549-806C-489E-B0DD-344EEE649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57EB06-B6F4-4A20-ACE8-A79A652EF418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B69DBE4-02AF-4D63-854D-2B396AB4A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B772B3C-68A6-4A8B-91D9-D86228DAAD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381EC9E-C20C-4896-B4AF-D9AB793A08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47C1A3-7339-49B0-B438-683E161AB2F6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40A8F56-78B4-4814-BD34-3D8FD2EA94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F7A497F-01C0-4C35-B322-580B5D763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53A78DC-62FD-44A4-93CB-898E669893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F79DCD-B7EE-428D-BEA9-A480857C1D8F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7352A8A-A425-494B-AB2B-FDD96ACD6B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AEF882B-1272-4268-8FA9-76E44214E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879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6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59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733DEB1-CC55-4B06-A1A3-005F3D7A41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EE56C7-0F97-495C-8E21-C0F595E70255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D860A9B-A332-4229-986F-BD16B70491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FEBAD9D-8382-42D3-BA5B-1432147893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BA33FB7-92DB-4EE1-B288-1F6B8BF46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E7D727-F54B-40BB-B781-790F79E09946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303AE7A-F635-4783-A096-214A08561D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3DB6B935-9342-4EE2-BE53-6761C4A68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B2B6D548-92BA-4471-A5D5-2D201B4CBF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758AF1-A293-4EAA-B557-6AC46191C4AC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F8CEB82D-F146-4CC4-BF56-98B04FC6D8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A1ABE50-0B8C-4968-9FF4-EF44EE3358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6CE0591E-7CA7-406C-8466-18257C468D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DA85E9B-2632-4DC8-A64F-F32B88E3B23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98FB3E4A-5144-4BB7-93F1-F71FC7BFA1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7BCCA602-2A06-41F7-87FB-3178BCCCED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B269AA9C-3544-416D-A43A-A189FC9116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7309AB8-AC82-44CE-BCCD-8A94B81F35A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0B5DFCD-2F18-430D-851A-6DFA14FEF8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5B34A249-2340-475D-A29B-76A8BA4549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525C46-1A27-4F93-8D1C-FE5B2DFE75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035223-BB8A-4523-988A-2BC9F29EA6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8D87F8-BF2E-4577-8CCF-0E873207E5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5C6EF4-5794-4434-8519-EE05E38211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73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03E835-E5EF-4BFE-A880-E3B06B8D0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AD21B2-9B6F-42FA-8EA9-78005A4402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E72F57-F8A3-442B-93E4-E722099228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D03CA-19D1-48CB-AB40-3426B5CEA5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949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688061-CF15-49C5-B586-9F187BF12A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AD3F78-F1DE-410B-8A89-CB527660FA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14F683-F2D8-4339-8A09-79C49820DA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1A72E8-D461-416A-9528-78A3933DF1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32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B15D42-4FF5-48C2-AA34-57F317D3F4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839FA6-C1B9-4E9B-A1D5-51FD1CE907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797372-D3F2-4264-8AB6-1ABBF82353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79A3B-398D-402B-A2DE-B9748DF247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42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004D63-ED22-4AA1-9948-E8BF1CFC13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4932F0-42C2-4D5C-BA83-18242571FB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8EFE75-CB97-43F6-83B2-99FEAC018F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7C51BB-A5C5-463A-90A9-051C71F797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1451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8A378B-BC26-4456-B83B-E9E3C4D71C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8A9231-4B07-4751-96F6-C6A01E8770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B4F32D-A962-4E10-B1F1-333D1D6D64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C0D752-51CF-4ACC-8133-1682EC0997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8106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656029-A9BF-4D70-96F8-CD0E28FD44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4979A25-5813-4A51-B798-5BC52BBE85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35BC83A-718D-4464-983E-D6A2E7AF26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AF774-7B3E-4258-A154-389DF31553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2014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200F448-6094-4163-8C72-AA4681E557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203CC5-1396-43AA-B2EC-E25486A7F0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8EE5A56-E1DD-45CE-8265-C6DA29383A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0FB770-4FC9-4CC8-B187-77D0F8798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93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7D512F9-21AD-4B3F-8B85-552EBD5C89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154862D-CB0E-4436-9A55-BD4262FA40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05AF633-921F-4C3D-BA8E-4D32D909DE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363BEF-3937-4815-8CFC-03C5AFBB24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45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938775-42F3-4577-BAC3-74DF3ED2A1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41202A-85D1-495C-B619-3E8A724BD3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7FE8EE-834C-4583-BB50-272699D0CF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8CC137-E79B-4C4C-929E-395883ACE6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57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4CAC2C-771B-4227-945B-B4A2A3C6D4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17D0DF-5823-4602-8716-E831948627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86B2D2-F9E6-4FB2-B485-FB7982C074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3BA19A-E64A-41EA-BAE7-10B8816CA9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877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D6523F7-55B5-4EBF-AF65-104AFF0B7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F9200A3-1C21-448F-A32B-A74F1025D7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F2BEA70-2E2E-4879-B2ED-6AEF67EB13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7944AA8-0CC0-4BF3-98A5-89A8118C5B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90E331-EFCF-4D88-A480-36D615D4EA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12434582-CDB3-4517-BD04-64E7B9CC659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0D42570-DB81-4234-8C03-3D1FDB4D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1A103E-D7D8-4460-A89D-393AEF728EA1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9DED2483-D38C-4E9B-9E58-A9C81C66E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78869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23: Cache Wrap-Up, Memory, Security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60241D3-C460-427C-AB1F-FD1841CA5F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798198CE-5D12-46A2-A8F4-2F79DCD35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943067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Cache examples, policies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Main memory system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security intro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512401-1D7D-40A7-A672-FB809A5F53E8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6EFBC34D-E379-4659-8CE5-8B402FB5D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480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Hardware Security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411D4A86-67DA-4796-B758-5E645BB466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1A7D8ADC-99BF-4C9F-A30D-BDA5B4506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6203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Software security: key management, buffer overflow,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security: hardware-enforced permission checks,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authentication/encryption,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Information leakage, side channels, timing channels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Meltdown,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Spectre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SGX/TDX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D71C80-52C4-4D08-9A4E-210B7659DCB2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F4B6D10D-09EF-4134-BB2C-DF6DD1860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383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Meltdown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92D5DB4A-6158-4B6A-B30E-F9ADA6EED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435D7E-1886-4D42-8E5B-5DC3EF1CF569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4A142BFE-D703-4985-BC29-F12B797A6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1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8B9BC703-DF75-4B60-983D-5A1F8DA0D8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TextBox 5">
            <a:extLst>
              <a:ext uri="{FF2B5EF4-FFF2-40B4-BE49-F238E27FC236}">
                <a16:creationId xmlns:a16="http://schemas.microsoft.com/office/drawing/2014/main" id="{DF490B4B-0775-41E2-AD0E-2464C73B3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38" y="2808288"/>
            <a:ext cx="33458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 (x  &lt;  array1_size)  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y = array2[ array1[x] ];</a:t>
            </a:r>
          </a:p>
        </p:txBody>
      </p:sp>
      <p:sp>
        <p:nvSpPr>
          <p:cNvPr id="19462" name="TextBox 6">
            <a:extLst>
              <a:ext uri="{FF2B5EF4-FFF2-40B4-BE49-F238E27FC236}">
                <a16:creationId xmlns:a16="http://schemas.microsoft.com/office/drawing/2014/main" id="{1CA084C2-B831-4DB2-A190-87BC474A3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3" y="2917825"/>
            <a:ext cx="1177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6A9F017-3E97-4F1F-820C-EF96DF4C2E6E}"/>
              </a:ext>
            </a:extLst>
          </p:cNvPr>
          <p:cNvCxnSpPr>
            <a:cxnSpLocks/>
            <a:stCxn id="19462" idx="3"/>
          </p:cNvCxnSpPr>
          <p:nvPr/>
        </p:nvCxnSpPr>
        <p:spPr>
          <a:xfrm>
            <a:off x="1487488" y="3333750"/>
            <a:ext cx="552450" cy="9525"/>
          </a:xfrm>
          <a:prstGeom prst="straightConnector1">
            <a:avLst/>
          </a:prstGeom>
          <a:ln w="101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TextBox 8">
            <a:extLst>
              <a:ext uri="{FF2B5EF4-FFF2-40B4-BE49-F238E27FC236}">
                <a16:creationId xmlns:a16="http://schemas.microsoft.com/office/drawing/2014/main" id="{53144439-01EB-4534-A5BA-2A5BC6F8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1543050"/>
            <a:ext cx="26860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 is controlled by attacker</a:t>
            </a: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7BA29202-9E4A-4290-9712-B58E1BBF480C}"/>
              </a:ext>
            </a:extLst>
          </p:cNvPr>
          <p:cNvSpPr/>
          <p:nvPr/>
        </p:nvSpPr>
        <p:spPr>
          <a:xfrm>
            <a:off x="2217738" y="2216150"/>
            <a:ext cx="622300" cy="1076325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6" name="TextBox 10">
            <a:extLst>
              <a:ext uri="{FF2B5EF4-FFF2-40B4-BE49-F238E27FC236}">
                <a16:creationId xmlns:a16="http://schemas.microsoft.com/office/drawing/2014/main" id="{FCE0EF6B-85DA-4851-8166-66863F02B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2165350"/>
            <a:ext cx="3876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array1[ ] is the secret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C63554F2-D3D6-4901-AD45-59E22E045513}"/>
              </a:ext>
            </a:extLst>
          </p:cNvPr>
          <p:cNvSpPr/>
          <p:nvPr/>
        </p:nvSpPr>
        <p:spPr>
          <a:xfrm rot="5400000">
            <a:off x="4652963" y="2179637"/>
            <a:ext cx="1225550" cy="784225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8" name="TextBox 12">
            <a:extLst>
              <a:ext uri="{FF2B5EF4-FFF2-40B4-BE49-F238E27FC236}">
                <a16:creationId xmlns:a16="http://schemas.microsoft.com/office/drawing/2014/main" id="{7A9381D4-DD86-4018-B1DD-347CD4EAD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0481" y="4164805"/>
            <a:ext cx="47259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 pattern of array2[ ] betrays the secret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4493510E-0253-480D-BC31-C246BDBDBCF1}"/>
              </a:ext>
            </a:extLst>
          </p:cNvPr>
          <p:cNvSpPr/>
          <p:nvPr/>
        </p:nvSpPr>
        <p:spPr>
          <a:xfrm rot="12320982">
            <a:off x="3914775" y="3516313"/>
            <a:ext cx="1223963" cy="785812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0" name="TextBox 14">
            <a:extLst>
              <a:ext uri="{FF2B5EF4-FFF2-40B4-BE49-F238E27FC236}">
                <a16:creationId xmlns:a16="http://schemas.microsoft.com/office/drawing/2014/main" id="{D53C524B-A607-4C91-9936-33E2DB69B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388" y="1671638"/>
            <a:ext cx="6378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Thanks to bpred, x can be anything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8EC5B523-73FA-420F-AA96-ABD28DA4811C}"/>
              </a:ext>
            </a:extLst>
          </p:cNvPr>
          <p:cNvSpPr/>
          <p:nvPr/>
        </p:nvSpPr>
        <p:spPr>
          <a:xfrm rot="5400000">
            <a:off x="2947988" y="1673225"/>
            <a:ext cx="1390650" cy="895350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8F58D4-24B6-4F72-A209-259B931C3AFC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AD6AAFC7-5E3F-4F66-8371-911149D3F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2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474ACFE3-F707-48DC-A0A9-DC6913986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509" name="TextBox 5">
            <a:extLst>
              <a:ext uri="{FF2B5EF4-FFF2-40B4-BE49-F238E27FC236}">
                <a16:creationId xmlns:a16="http://schemas.microsoft.com/office/drawing/2014/main" id="{6E717CAB-1C8B-4CE7-A4B6-327D96E88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025" y="1863725"/>
            <a:ext cx="28149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(from attacker)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some secret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 if (…)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B7E4ED0-E687-425B-9E9A-68A41DB5ADB3}"/>
              </a:ext>
            </a:extLst>
          </p:cNvPr>
          <p:cNvCxnSpPr/>
          <p:nvPr/>
        </p:nvCxnSpPr>
        <p:spPr>
          <a:xfrm flipH="1">
            <a:off x="5530850" y="3089275"/>
            <a:ext cx="5334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DE97494-170D-42BD-ABD8-4FFE077CD54B}"/>
              </a:ext>
            </a:extLst>
          </p:cNvPr>
          <p:cNvCxnSpPr>
            <a:cxnSpLocks/>
          </p:cNvCxnSpPr>
          <p:nvPr/>
        </p:nvCxnSpPr>
        <p:spPr>
          <a:xfrm>
            <a:off x="6604000" y="3089275"/>
            <a:ext cx="60325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2" name="TextBox 11">
            <a:extLst>
              <a:ext uri="{FF2B5EF4-FFF2-40B4-BE49-F238E27FC236}">
                <a16:creationId xmlns:a16="http://schemas.microsoft.com/office/drawing/2014/main" id="{78980D4B-01D3-48CB-804E-0CCED6124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386138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3" name="TextBox 12">
            <a:extLst>
              <a:ext uri="{FF2B5EF4-FFF2-40B4-BE49-F238E27FC236}">
                <a16:creationId xmlns:a16="http://schemas.microsoft.com/office/drawing/2014/main" id="{9A811A0D-753D-47C7-9D45-83FBB6DD6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3376613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4" name="TextBox 13">
            <a:extLst>
              <a:ext uri="{FF2B5EF4-FFF2-40B4-BE49-F238E27FC236}">
                <a16:creationId xmlns:a16="http://schemas.microsoft.com/office/drawing/2014/main" id="{F6093200-D7EF-451F-A0F0-7548AE77D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63" y="1311275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5" name="TextBox 14">
            <a:extLst>
              <a:ext uri="{FF2B5EF4-FFF2-40B4-BE49-F238E27FC236}">
                <a16:creationId xmlns:a16="http://schemas.microsoft.com/office/drawing/2014/main" id="{4DABA472-5EF5-41BB-B859-A1766C0DC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550" y="4322763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6" name="TextBox 15">
            <a:extLst>
              <a:ext uri="{FF2B5EF4-FFF2-40B4-BE49-F238E27FC236}">
                <a16:creationId xmlns:a16="http://schemas.microsoft.com/office/drawing/2014/main" id="{48534962-861F-4EA0-AB42-D00598D93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84725"/>
            <a:ext cx="208903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Label1: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[R2]</a:t>
            </a:r>
          </a:p>
        </p:txBody>
      </p:sp>
      <p:sp>
        <p:nvSpPr>
          <p:cNvPr id="21517" name="TextBox 16">
            <a:extLst>
              <a:ext uri="{FF2B5EF4-FFF2-40B4-BE49-F238E27FC236}">
                <a16:creationId xmlns:a16="http://schemas.microsoft.com/office/drawing/2014/main" id="{BDDD2832-4051-4CEB-B46A-7CBE82502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413" y="2570163"/>
            <a:ext cx="1962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Attacker code </a:t>
            </a:r>
          </a:p>
        </p:txBody>
      </p:sp>
      <p:sp>
        <p:nvSpPr>
          <p:cNvPr id="21518" name="TextBox 17">
            <a:extLst>
              <a:ext uri="{FF2B5EF4-FFF2-40B4-BE49-F238E27FC236}">
                <a16:creationId xmlns:a16="http://schemas.microsoft.com/office/drawing/2014/main" id="{BD4C9FCB-EEC2-4EC0-ADC8-0DD1733CB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50" y="3198813"/>
            <a:ext cx="172996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if (1)</a:t>
            </a: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Label1:  …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480894DD-90E7-49A3-A87F-6A551AF66D96}"/>
              </a:ext>
            </a:extLst>
          </p:cNvPr>
          <p:cNvSpPr/>
          <p:nvPr/>
        </p:nvSpPr>
        <p:spPr>
          <a:xfrm rot="2000462">
            <a:off x="1758950" y="3306763"/>
            <a:ext cx="1257300" cy="1544637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">
            <a:extLst>
              <a:ext uri="{FF2B5EF4-FFF2-40B4-BE49-F238E27FC236}">
                <a16:creationId xmlns:a16="http://schemas.microsoft.com/office/drawing/2014/main" id="{AB9B0AFA-D0D6-4480-8072-F66C5676F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799" y="3571692"/>
            <a:ext cx="4125319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2507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2888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3269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3650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350" y="2507226"/>
            <a:ext cx="5554598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Offset = address % 64  (address modulo 64, extract last 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Index = address/64 % 16     (shift right by 6, extract last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 = address/1024          (shift address right by 10)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32-bit 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22 bits tag           4 bits index     6 bits offset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8:             0                             0                        8 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96:           0                             1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32:           0                             0                       32             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480:         0                             7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976:         0                             15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1040:       1                             0  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1096:       1                             1                        8              M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4800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181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562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943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33" y="1323707"/>
            <a:ext cx="7406386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Show how the following addresses map to the cache and yield hits or misses.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cache is direct-mapped, has 16 sets, and a 64-byte block size.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Addresses:  8, 96, 32, 480, 976, 1040, 1096</a:t>
            </a:r>
          </a:p>
        </p:txBody>
      </p:sp>
      <p:sp>
        <p:nvSpPr>
          <p:cNvPr id="43" name="Text Box 29">
            <a:extLst>
              <a:ext uri="{FF2B5EF4-FFF2-40B4-BE49-F238E27FC236}">
                <a16:creationId xmlns:a16="http://schemas.microsoft.com/office/drawing/2014/main" id="{EDA5A827-D547-4107-A829-6B0B7E2DD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763" y="3937944"/>
            <a:ext cx="24237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319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4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362" y="4911212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350550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4, 7, 10, 13, 16, 24, 36, 4, 48, 64, 4, 36, 64, 4</a:t>
            </a:r>
          </a:p>
        </p:txBody>
      </p:sp>
    </p:spTree>
    <p:extLst>
      <p:ext uri="{BB962C8B-B14F-4D97-AF65-F5344CB8AC3E}">
        <p14:creationId xmlns:p14="http://schemas.microsoft.com/office/powerpoint/2010/main" val="2070476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4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044" y="4920733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426212" cy="147732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4, 7, 10, 13, 16, 24, 36, 4, 48, 64, 4, 36, 64, 4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 H  M   H 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H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H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94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19AEE9E-FF8E-43F6-993B-18C4800B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DAACC4-5A32-42A1-963E-2FA8923BA6B7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631DAF70-18C6-4F06-B62B-60D06FBDC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7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Misses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BC64FD7E-F9CB-4AD5-A6EE-5C227C24E1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BB2C17C6-5CF2-4426-A813-36D37EB9F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781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a write miss, you may either choose to bring the block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into the cache (write-allocate) or not (write-no-allocate)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a read miss, you always bring the block in (spatial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temporal locality) – but which block do you replace?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 choice for a direct-mapped cache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randomly pick one of the ways to replace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replace the way that was least-recently used (LRU)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FIFO replacement (round-robin)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8BD44E2-A151-4693-A049-762A61504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8F0028-E01C-4E36-AE2A-FEA747F55DB8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8C106EF3-F937-478E-A73F-3473642C8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2726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Writes</a:t>
            </a:r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28C18E9E-8BC7-4455-8FF0-0FEF93740A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73" name="Text Box 4">
            <a:extLst>
              <a:ext uri="{FF2B5EF4-FFF2-40B4-BE49-F238E27FC236}">
                <a16:creationId xmlns:a16="http://schemas.microsoft.com/office/drawing/2014/main" id="{3DE6D768-135A-4EC7-B98B-3DEF104FB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8456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When you write into a block, do you also update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copy in L2?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write-through: every write to L1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write to L2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write-back: mark the block as dirty, when the block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gets replaced from L1, write it to L2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Writeback coalesces multiple writes to an L1 block into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L2 write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Writethrough simplifies coherency protocols in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multiprocessor system as the L2 always has a current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copy of data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69357E8-016A-4FFB-9F05-F467AC2B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4DB0B7-0E8F-45D8-AA98-514B7FBBA894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CF6DC045-D77E-4D3C-B885-AB5B98163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929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Types of Cache Misses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764D56F3-4C73-41B4-9997-0812705D24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21" name="Text Box 4">
            <a:extLst>
              <a:ext uri="{FF2B5EF4-FFF2-40B4-BE49-F238E27FC236}">
                <a16:creationId xmlns:a16="http://schemas.microsoft.com/office/drawing/2014/main" id="{47F19B11-CF51-44A9-AAE2-DEFA0CFF3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1704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Compulsory misses: happens the first time a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word is accessed – the misses for an infinite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Capacity misses: happens because the program touched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many other words before re-touching the same word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misses for a fully-associative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Conflict misses: happens because two words map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same location in the cache – the misses generated while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moving from a fully-associative to a direct-mapped cache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>
            <a:extLst>
              <a:ext uri="{FF2B5EF4-FFF2-40B4-BE49-F238E27FC236}">
                <a16:creationId xmlns:a16="http://schemas.microsoft.com/office/drawing/2014/main" id="{447A56AA-90C5-4C47-BCB7-18DA2C4C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C25774-D5E1-4879-8DC7-41B9C5C96CC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24DA079A-5055-46C8-B8C2-7638FEF31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2080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Off-Chip DRAM Main Memory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21E3E1F5-4A58-4EFC-8830-E994C7794A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3E6DFA0A-1E45-401D-AB82-50DE602F5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573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Main memory is stored in DRAM cells that have much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higher storage density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cells lose their state over time – must be refreshed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periodically, hence the name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Dynamic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number of DRAM chips are aggregated on a DIMM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provide high capacity – a DIMM is a module that plugs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into a bus on the motherboard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access suffers from long access time and high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energy overhead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>
            <a:extLst>
              <a:ext uri="{FF2B5EF4-FFF2-40B4-BE49-F238E27FC236}">
                <a16:creationId xmlns:a16="http://schemas.microsoft.com/office/drawing/2014/main" id="{7F69A7B2-0981-4680-8728-7BC1AA069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B8AC22-4575-4347-BFAB-B86F528046F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85B3DEFA-0909-4E20-A2C0-D506CFB7E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116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Architecture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590FE729-DD32-4723-8A66-7E363D348B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702092-9874-4575-8015-D63B74FDEF70}"/>
              </a:ext>
            </a:extLst>
          </p:cNvPr>
          <p:cNvSpPr/>
          <p:nvPr/>
        </p:nvSpPr>
        <p:spPr>
          <a:xfrm>
            <a:off x="304800" y="1447800"/>
            <a:ext cx="24384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ABAE4D-B812-4419-B331-1EA52097A119}"/>
              </a:ext>
            </a:extLst>
          </p:cNvPr>
          <p:cNvSpPr/>
          <p:nvPr/>
        </p:nvSpPr>
        <p:spPr>
          <a:xfrm>
            <a:off x="457200" y="2438400"/>
            <a:ext cx="2057400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Controller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5B499D-2C83-4692-881F-C368005A8A23}"/>
              </a:ext>
            </a:extLst>
          </p:cNvPr>
          <p:cNvCxnSpPr/>
          <p:nvPr/>
        </p:nvCxnSpPr>
        <p:spPr>
          <a:xfrm>
            <a:off x="1143000" y="3505200"/>
            <a:ext cx="51054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A87432-7EEA-40BE-95D6-E383295E8EE8}"/>
              </a:ext>
            </a:extLst>
          </p:cNvPr>
          <p:cNvCxnSpPr/>
          <p:nvPr/>
        </p:nvCxnSpPr>
        <p:spPr>
          <a:xfrm>
            <a:off x="1143000" y="3886200"/>
            <a:ext cx="5105400" cy="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259B42-BE0B-4511-AD6F-E5167B1D8616}"/>
              </a:ext>
            </a:extLst>
          </p:cNvPr>
          <p:cNvCxnSpPr/>
          <p:nvPr/>
        </p:nvCxnSpPr>
        <p:spPr>
          <a:xfrm rot="5400000">
            <a:off x="7620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D5713020-3F47-4295-8BAE-2D6DD9CEE42C}"/>
              </a:ext>
            </a:extLst>
          </p:cNvPr>
          <p:cNvSpPr/>
          <p:nvPr/>
        </p:nvSpPr>
        <p:spPr>
          <a:xfrm>
            <a:off x="3276600" y="1447800"/>
            <a:ext cx="57150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B3AB172-5629-4971-B4AF-15CF9B01A052}"/>
              </a:ext>
            </a:extLst>
          </p:cNvPr>
          <p:cNvSpPr/>
          <p:nvPr/>
        </p:nvSpPr>
        <p:spPr>
          <a:xfrm>
            <a:off x="3429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ADE24-4E33-4F47-BF2C-BFC59EA215D0}"/>
              </a:ext>
            </a:extLst>
          </p:cNvPr>
          <p:cNvSpPr/>
          <p:nvPr/>
        </p:nvSpPr>
        <p:spPr>
          <a:xfrm>
            <a:off x="4114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B81CBD2-59CE-4CEC-9C02-03597C6243D9}"/>
              </a:ext>
            </a:extLst>
          </p:cNvPr>
          <p:cNvSpPr/>
          <p:nvPr/>
        </p:nvSpPr>
        <p:spPr>
          <a:xfrm>
            <a:off x="4800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71FF93D-FDE8-4645-A3D5-F4FD714058B3}"/>
              </a:ext>
            </a:extLst>
          </p:cNvPr>
          <p:cNvSpPr/>
          <p:nvPr/>
        </p:nvSpPr>
        <p:spPr>
          <a:xfrm>
            <a:off x="54864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1F6F18F-36A4-4E37-91F6-E02935DD704C}"/>
              </a:ext>
            </a:extLst>
          </p:cNvPr>
          <p:cNvSpPr/>
          <p:nvPr/>
        </p:nvSpPr>
        <p:spPr>
          <a:xfrm>
            <a:off x="61722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17908B1-4C28-4677-A43F-B5DC7EAF70BD}"/>
              </a:ext>
            </a:extLst>
          </p:cNvPr>
          <p:cNvSpPr/>
          <p:nvPr/>
        </p:nvSpPr>
        <p:spPr>
          <a:xfrm>
            <a:off x="6858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44A7875-740D-475E-A766-3E6CCDCB4DBB}"/>
              </a:ext>
            </a:extLst>
          </p:cNvPr>
          <p:cNvSpPr/>
          <p:nvPr/>
        </p:nvSpPr>
        <p:spPr>
          <a:xfrm>
            <a:off x="7543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91506D6-6479-457E-9997-D0BB3F932376}"/>
              </a:ext>
            </a:extLst>
          </p:cNvPr>
          <p:cNvSpPr/>
          <p:nvPr/>
        </p:nvSpPr>
        <p:spPr>
          <a:xfrm>
            <a:off x="8229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C10FC9B-D51F-4B9B-92AC-F71E359D5967}"/>
              </a:ext>
            </a:extLst>
          </p:cNvPr>
          <p:cNvCxnSpPr/>
          <p:nvPr/>
        </p:nvCxnSpPr>
        <p:spPr>
          <a:xfrm rot="5400000">
            <a:off x="58674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3" name="Text Box 4">
            <a:extLst>
              <a:ext uri="{FF2B5EF4-FFF2-40B4-BE49-F238E27FC236}">
                <a16:creationId xmlns:a16="http://schemas.microsoft.com/office/drawing/2014/main" id="{BDC7396E-CE8F-4A17-8CB1-B991AABA7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200400"/>
            <a:ext cx="14528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Address/Cmd</a:t>
            </a:r>
          </a:p>
        </p:txBody>
      </p:sp>
      <p:sp>
        <p:nvSpPr>
          <p:cNvPr id="13334" name="Text Box 4">
            <a:extLst>
              <a:ext uri="{FF2B5EF4-FFF2-40B4-BE49-F238E27FC236}">
                <a16:creationId xmlns:a16="http://schemas.microsoft.com/office/drawing/2014/main" id="{45080DE7-F721-47EE-B959-5BF0394B3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886200"/>
            <a:ext cx="620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sp>
        <p:nvSpPr>
          <p:cNvPr id="13335" name="Text Box 4">
            <a:extLst>
              <a:ext uri="{FF2B5EF4-FFF2-40B4-BE49-F238E27FC236}">
                <a16:creationId xmlns:a16="http://schemas.microsoft.com/office/drawing/2014/main" id="{DD9B3AAC-880C-47BE-83F2-462276277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200400"/>
            <a:ext cx="1004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DIMM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5D8B27A-8E74-41C2-A8DE-8FE93A724E52}"/>
              </a:ext>
            </a:extLst>
          </p:cNvPr>
          <p:cNvSpPr/>
          <p:nvPr/>
        </p:nvSpPr>
        <p:spPr>
          <a:xfrm>
            <a:off x="3505200" y="1676400"/>
            <a:ext cx="5257800" cy="3810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Bank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B3724CC-ED06-4160-9F3F-D2613CDF3A6B}"/>
              </a:ext>
            </a:extLst>
          </p:cNvPr>
          <p:cNvSpPr/>
          <p:nvPr/>
        </p:nvSpPr>
        <p:spPr>
          <a:xfrm>
            <a:off x="3505200" y="2057400"/>
            <a:ext cx="5257800" cy="2286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Row Buffer</a:t>
            </a:r>
          </a:p>
        </p:txBody>
      </p:sp>
      <p:sp>
        <p:nvSpPr>
          <p:cNvPr id="13338" name="Text Box 4">
            <a:extLst>
              <a:ext uri="{FF2B5EF4-FFF2-40B4-BE49-F238E27FC236}">
                <a16:creationId xmlns:a16="http://schemas.microsoft.com/office/drawing/2014/main" id="{F5BBC3BC-A9C2-4FEB-87B9-907C6D0FD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56088"/>
            <a:ext cx="764606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DIMM: a PCB with DRAM chips on the back and front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memory system is itself organized into ranks and banks;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bank can process a transaction in parallel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Each bank has a row buffer that retains the last row touched in a bank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(it’s like a cache in the memory system that exploits spatial locality)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(row buffer hits have a lower latency than a row buffer miss)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36928</TotalTime>
  <Words>909</Words>
  <Application>Microsoft Office PowerPoint</Application>
  <PresentationFormat>On-screen Show (4:3)</PresentationFormat>
  <Paragraphs>177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214</cp:revision>
  <dcterms:created xsi:type="dcterms:W3CDTF">2002-09-20T18:19:18Z</dcterms:created>
  <dcterms:modified xsi:type="dcterms:W3CDTF">2025-04-08T12:48:33Z</dcterms:modified>
</cp:coreProperties>
</file>