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402" r:id="rId5"/>
    <p:sldId id="444" r:id="rId6"/>
    <p:sldId id="451" r:id="rId7"/>
    <p:sldId id="431" r:id="rId8"/>
    <p:sldId id="450" r:id="rId9"/>
    <p:sldId id="432" r:id="rId10"/>
    <p:sldId id="433" r:id="rId11"/>
    <p:sldId id="434" r:id="rId12"/>
    <p:sldId id="421" r:id="rId13"/>
    <p:sldId id="435" r:id="rId14"/>
    <p:sldId id="391" r:id="rId15"/>
    <p:sldId id="42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800000"/>
    <a:srgbClr val="990000"/>
    <a:srgbClr val="FF9900"/>
    <a:srgbClr val="FFFF00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143F7F8C-3905-4134-8B25-EA878789D9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B6F7E64-784D-4327-BD6A-4AE11FEE55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14A16D5-9731-4E5A-995F-BCDEC0566F0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3B3C410-7E53-4C4C-8FED-61CBF4045AE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7C2E6224-DB9E-4F27-9CBA-F4FE8AA7E2A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5E52D62-F261-4352-892A-00BBA462BD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4BCD72B-20F1-4F55-ACBD-27DF28A5AF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C553B58-249F-4756-9EFA-674C4E3527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BD6A47-4FC1-46A5-AF5A-4022986A574D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2EE999-6AD0-4892-8468-882BC65F9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ED2721-93FE-4CC1-9AC2-F9B7959CE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8DDF0D-AE34-4A58-B1D8-2DBF804422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3DB69E-A8FA-4B12-B03E-E5165F217CC3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6AAD31F-E952-4413-9DBB-8C624AC0CE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EE8958B-8BD7-430E-935B-0C92429D1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A70B4ED-FABF-4135-9013-8B313A72ED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B18108-A286-409A-BFA2-81AE644BF755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568B2E6-F95E-4528-A682-F84F2EE16E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294A65C-68F6-48FC-A90F-1A662C668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90070C5-DB99-40FF-9255-C5AD03DD69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C68026-6589-43B3-B35C-23D2115C5320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BC3C3E4-D848-4FEC-BC03-7EFEB82028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BD9CAA7-AB7B-429E-9573-BC57B1FB2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BD90660-6363-43DD-B2D9-FB2614CFA3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8DF2E7-F2FA-43FB-B1BF-CB90A9E8B8CB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AAFE5DD-FE8D-4686-BD36-CB1F652028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D7F96CC-2E4C-4714-9D40-607BFCEA7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9C02CC-0E88-5A4D-311E-8372783214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B91E0E40-034C-139C-6CE0-34B6039D1C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8DF2E7-F2FA-43FB-B1BF-CB90A9E8B8CB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6B8E1F2-270D-692D-B75E-FBC4E35A61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9EACA00-0067-9A3A-F7A9-4D74A16FA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303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DBEF1CB-D7AB-42CC-A44E-125BA031D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C6B855-6DE6-4C32-A377-71EF9595DBB9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6AE1CAF-5BE5-4999-A8DB-0915954220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1FF2209-015B-471E-9F51-DD9D2921F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047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D5F360-8E74-465C-ACE4-011B0D69DF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04016-FAE1-4502-B5DE-762710730DC5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6AAA992-9F8C-4006-9858-54B589F709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6A1E85E-401E-4DEC-8005-7DF866420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3AD6323-09C8-4232-A470-9C8D1D906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5B5366-79C1-4BE7-9215-8E575AAE5146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21E8F3B-BE9A-4497-94DB-98FF7673E4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58B242C-248E-456E-993B-0C82BD0CEC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C75891C6-507A-4738-A72A-3658A4734F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ABC0ED-BF98-456E-86A0-16CD9CAA1983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E28B8B0-2B78-4DD1-B4CD-B21062D51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1A68881-3ED9-4A9C-8C11-77C936421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19995DB-48BB-4A90-A78C-109582FD17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B192CB-D8DD-48FB-B8FF-AFB7755B1DBF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42B2BAE-5CEE-402F-983B-BD025D4AAC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E874971-8E4E-4273-A80D-96A028D12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F9C70E-29D5-45F5-96BC-10403DD643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40C32D-5096-47BE-9762-3E1EE1543E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4D33D0-F8CB-46C7-86B2-DB15D93CD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FDC228-9885-4B53-B74B-7B6437F0C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68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3DB2CE-12C3-4149-B042-1E5FA4A598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84EA06-0D08-4E5A-8D1A-D0D5924D6A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BC1107-0714-475A-B17B-C144A5D5BB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F6816-DFE5-4836-996E-74D5E4AF4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29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F0F53B-2470-4D57-B707-694129A891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D68C4F-73C1-48AA-BAF3-3FA7F0FB6F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E7BFFA-578C-424B-91F6-593888B0D7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A9523-DEEB-42CA-9E02-0B9ADDD371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95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90FF96-F2E2-44BA-9F00-42CEEE7177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D2C9F6-C98E-4E4F-A0AC-CF4D9B24E3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047B02-429A-4568-A2DA-EBBCD178F1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EE208A-8BB5-4473-BBEC-03600A27C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04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38715A-FF32-4651-A880-DBE7967477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9DDB28-3061-4BF6-9DFB-E42F57947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D67BDD-091A-4676-9D3A-86DFA6BECB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1956FC-EA49-45AD-869F-D49F76D3C9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76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6E26C2-BD3D-47DD-A314-5EBA4B5CBF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088785-51A1-43F5-AFB3-BEAD926CCD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8F7003-B1AB-48A0-B497-2ECB47118A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A9FA0-22E3-4A45-8FBF-5F42C6DD7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34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096385-E605-44E8-BAD3-194FCDFD26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19908EA-2355-4DFE-A66A-ADE35B1D9A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8EFCC8-45AA-4030-8745-A5644D39CD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2E22E-CD62-4E48-98B2-448B83333C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90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6347514-ADE5-486F-85CF-BDF38EF371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D43866E-0744-48B5-9F13-19BAFDB70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4407CC-8378-48D9-84D8-54983474FE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4A6EC-ECA6-4E7E-B005-E13FDE4D72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11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1975DD7-509B-4E1D-9C76-67A22B3C2D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FD17341-6303-442D-AC80-E81D240160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CE0077-38A2-42CC-84CB-047AF229F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D6358-74BB-44B2-8984-584CAE0BCF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43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ABC8C7-CCD6-4C02-AE36-A562E456E4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BFC70D-87A0-4836-8B72-D6C4D21C3E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222CBF-7366-4F84-A267-E0DE19BF88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C213E-05C8-48D3-BB6B-8D8AD88517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30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0EAE87-0937-4FF1-BA76-31BD8693D3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81909F-87EE-4B37-9981-A3BE4CACE0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A8E8E3-1D6F-47EF-9215-D585820F06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4CD6E-7647-4990-B59A-439768BED3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1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3679F63-4F26-4576-AD67-5568388BD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2E33BFB-8B98-4FFB-99AE-D4727C0A59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747C5A-66A7-43C9-8ADB-D758F42193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E56EC76-DDCB-41C5-B6A9-5830B93700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B13123C-44F9-4F50-9896-D6870A2E7C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D16E6CF8-D0E7-4A87-919F-E5FE304EB1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81DC1B-23ED-4ADA-90E7-DBE73CF59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9F67F1-703B-4D67-A50B-0CF0C424A744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86A85B31-2D45-4261-A170-5EBD0A82A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670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19: Branches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79DF69B7-AE00-4008-BBFE-C7E6EEE08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AB618209-B570-4E79-A1F7-21B973FE6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96350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prediction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(Also see class notes on pipelining, hazards, etc.)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B449DC4-42BB-47C4-A84C-2DECCC2FF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F558AA-472C-4D76-8D65-EB8B33805458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2197082A-1556-4B1F-A757-3C3436EBD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681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2-Bit Prediction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BF19A943-0DE7-4A3D-A78A-DCDB0B2374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FA311DCA-7ECB-4AF4-BCFB-5F91063F6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16734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branch, maintain a 2-bit saturating counter: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if the branch is taken: counter = min(3,counter+1)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if the branch is not taken: counter = max(0,counter-1)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… sound familiar?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If (counter &gt;= 2), predict taken, else predict not taken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counter attempts to capture the common case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each branch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055896-5D3B-4B50-84E7-0236B46CF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81600"/>
            <a:ext cx="3506729" cy="12003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Indexing functions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Multiple branch predictors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History, trade-offs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046EDED-C66B-4F1A-8E68-D3A960666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277200-1346-44EB-84DB-DF211B76B4F5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435BFF2C-9A27-432A-953F-E532CF46D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349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Slowdowns from Stalls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4EFDB082-376A-49E1-B3D6-9FD5E6E06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D17FD1C-78C5-413F-9E28-62C076C83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5661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Perfect pipelining with no hazards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an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completes every cycle (total cycles ~ num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speedup = increase in clock speed = num pipeline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With hazards and stalls, some cycles (= stall time) go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during which no instruction completes, and then the stalled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completes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cycles = number of instructions + stall cycles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B3354B8-CFA8-402D-8C62-1926C3D3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A69F51-5F35-43FA-A60C-8FE614A78B90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EEF96CB9-7D89-4D98-A62F-5A48F1FA6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91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Multicycle Instructions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2AB413DC-3255-4236-BF1A-2FE7B9013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4" descr="A-fig31">
            <a:extLst>
              <a:ext uri="{FF2B5EF4-FFF2-40B4-BE49-F238E27FC236}">
                <a16:creationId xmlns:a16="http://schemas.microsoft.com/office/drawing/2014/main" id="{C442FA64-1930-4F3A-A8C5-6475A3D52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5283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35">
            <a:extLst>
              <a:ext uri="{FF2B5EF4-FFF2-40B4-BE49-F238E27FC236}">
                <a16:creationId xmlns:a16="http://schemas.microsoft.com/office/drawing/2014/main" id="{21A92F48-F576-40C2-ABD7-97AA313BC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695825"/>
            <a:ext cx="683238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Multiple parallel pipelines – each pipeline can have a different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number of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Instructions can now complete out of order – must make sure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writes to a register happen in the correct order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CEF90E1-3316-48E7-BAE3-D27E5F7E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6A98B9-8290-4C43-A235-67A71CE73DF8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035D510E-65A7-4E56-AD7E-C3A5C686A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760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</a:t>
            </a: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/PoC Summary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6C0B2A7B-1A0F-4587-9E7B-D6F9DFD226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5" name="Text Box 4">
            <a:extLst>
              <a:ext uri="{FF2B5EF4-FFF2-40B4-BE49-F238E27FC236}">
                <a16:creationId xmlns:a16="http://schemas.microsoft.com/office/drawing/2014/main" id="{46D5050E-1BCF-4FD7-A329-396121A44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258" y="1524000"/>
            <a:ext cx="7731284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Without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PoP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is typically whenever the register file write is completed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PoC is typically at the start of register file read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PoP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is when the value to be written to the register is available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  For an Add, right after the ALU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  For a Load, right after the DM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  For an FP-Add, right after all the FP-Add stages have finished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PoC is right before one of the compute units needs its input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  For an Add, right before the ALU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  For a Load, right before the ALU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  For a store, one operand is needed right before ALU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one operand is needed right before DM stage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899263-B96F-4E74-9281-37877F1F6E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060726E-B8DF-5675-721C-AB966B45A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6A98B9-8290-4C43-A235-67A71CE73DF8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AAE11E59-D7D0-AA11-5157-2468A9AEA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386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Depth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B4ED1971-C009-C305-A382-87E6B809E5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85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EC5E9B-8595-461A-AD59-60381DC6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2DAA3-CE95-4417-A39E-DB54DEF85323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BC271617-1FE9-4D74-8A2E-D093BB097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0B8FAEF-E50D-4E43-8F42-D9FD8B82E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69CA3F5D-FA41-45D3-B0D0-A452C7AF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2566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Simple techniques to handle control hazard stalls: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every branch, introduce a stall cycle (note: every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6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 is a branch!)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the branch is not taken and start fetching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next instruction – if the branch is taken, need hardware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to cancel the effect of the wrong-path instruction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fetch the next instruction (branch delay slot) and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execute it anyway – if the instruction turns out to be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on the correct path, useful work was done – if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turns out to be on the wrong path,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hopefully program state is not lost</a:t>
            </a:r>
          </a:p>
          <a:p>
            <a:pPr marL="800100" lvl="1" indent="-342900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make a smarter guess and fetch instructions from the</a:t>
            </a:r>
          </a:p>
          <a:p>
            <a:pPr lvl="1" eaLnBrk="1" hangingPunct="1">
              <a:buClr>
                <a:schemeClr val="accent2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expected target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593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4071E7-BA39-4EFA-B184-9C65DCCD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90B89F-A6FA-4921-924F-F8BAE2864B9F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33015177-7D24-4B59-A656-E80E4C14A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60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 Delay Slots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F73B5ACE-CD94-4212-8B9F-164B72C17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09" name="Picture 6">
            <a:extLst>
              <a:ext uri="{FF2B5EF4-FFF2-40B4-BE49-F238E27FC236}">
                <a16:creationId xmlns:a16="http://schemas.microsoft.com/office/drawing/2014/main" id="{DBA1473B-A606-40E2-9071-685794307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732338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0" name="TextBox 7">
            <a:extLst>
              <a:ext uri="{FF2B5EF4-FFF2-40B4-BE49-F238E27FC236}">
                <a16:creationId xmlns:a16="http://schemas.microsoft.com/office/drawing/2014/main" id="{67E15E89-DCF5-4BE9-B192-733A37A88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477000"/>
            <a:ext cx="2017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47B7CB69-1B7E-4F58-B53F-2213C3D0F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63026B-2956-4BAA-B8E2-5A803CEBF611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0D60F6E3-C908-4B40-8A44-08BB42C2F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013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without Branch Predictor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2BB21C59-75A5-4AC5-AF99-7B5477718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27C406CD-47F2-4D64-9858-67ECC50AA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(br)</a:t>
            </a: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CB00C641-D4E8-4742-89E1-9E5CBF147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23559" name="Line 6">
            <a:extLst>
              <a:ext uri="{FF2B5EF4-FFF2-40B4-BE49-F238E27FC236}">
                <a16:creationId xmlns:a16="http://schemas.microsoft.com/office/drawing/2014/main" id="{ED0EDCC2-39C6-48EE-9423-AF20B1AAA78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32B9B20C-D1D8-45A5-A020-99E084A1F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Line 8">
            <a:extLst>
              <a:ext uri="{FF2B5EF4-FFF2-40B4-BE49-F238E27FC236}">
                <a16:creationId xmlns:a16="http://schemas.microsoft.com/office/drawing/2014/main" id="{91EBF8E4-008E-433F-B227-1C3E81347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620057FB-ABB5-4DB3-A885-0DA23EC8E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Br-target</a:t>
            </a:r>
          </a:p>
        </p:txBody>
      </p:sp>
      <p:sp>
        <p:nvSpPr>
          <p:cNvPr id="23563" name="Line 10">
            <a:extLst>
              <a:ext uri="{FF2B5EF4-FFF2-40B4-BE49-F238E27FC236}">
                <a16:creationId xmlns:a16="http://schemas.microsoft.com/office/drawing/2014/main" id="{EB106FEE-807B-4AB7-8333-165A223A41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A011C05D-2F3C-4DCD-844E-36BEB88F6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Line 12">
            <a:extLst>
              <a:ext uri="{FF2B5EF4-FFF2-40B4-BE49-F238E27FC236}">
                <a16:creationId xmlns:a16="http://schemas.microsoft.com/office/drawing/2014/main" id="{0CBFE940-DFCD-4FFE-AC0B-CBFB3BF1F6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4BE53D58-550F-4899-9FBF-C9B052FFB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Line 14">
            <a:extLst>
              <a:ext uri="{FF2B5EF4-FFF2-40B4-BE49-F238E27FC236}">
                <a16:creationId xmlns:a16="http://schemas.microsoft.com/office/drawing/2014/main" id="{511B2187-3E09-4F94-9ECE-76231AFF6A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4A82816E-6C69-4156-8E92-6EA51B24D9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708237AD-691E-43D2-98D1-3B41D3ABD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Line 17">
            <a:extLst>
              <a:ext uri="{FF2B5EF4-FFF2-40B4-BE49-F238E27FC236}">
                <a16:creationId xmlns:a16="http://schemas.microsoft.com/office/drawing/2014/main" id="{616630F9-1C5E-4A91-AE5D-6CB4B51490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28DF919-E828-4128-95B8-F1AD72CE0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048000"/>
            <a:ext cx="7649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 + 4</a:t>
            </a:r>
          </a:p>
        </p:txBody>
      </p:sp>
      <p:sp>
        <p:nvSpPr>
          <p:cNvPr id="23572" name="Line 19">
            <a:extLst>
              <a:ext uri="{FF2B5EF4-FFF2-40B4-BE49-F238E27FC236}">
                <a16:creationId xmlns:a16="http://schemas.microsoft.com/office/drawing/2014/main" id="{DFDCB365-3435-4503-A93A-CC447B8E66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8742D03C-F119-46C2-80B1-7E605D1B09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5FD1C38A-4436-40B5-8A63-B395ADE811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A8D9EABE-FEC4-4DAD-AE86-9AD01731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EA7569-3DC2-4A8E-A8D2-548DEF4EF0AC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9C774377-DA77-4B22-B200-869539DCA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307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with Branch Predictor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D835866-DB72-4AA9-A4E6-BF91CBFA2E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A4FDA517-1D20-417B-830A-940455483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(br)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95594E6E-3097-4F7B-BBB6-61CA3497B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25607" name="Line 6">
            <a:extLst>
              <a:ext uri="{FF2B5EF4-FFF2-40B4-BE49-F238E27FC236}">
                <a16:creationId xmlns:a16="http://schemas.microsoft.com/office/drawing/2014/main" id="{381D589D-7D6F-4E1B-BD90-14EC0B744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A30354D0-4E5D-4DF7-B6BF-FF1376802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25725CBB-719B-4B7A-8E26-087896245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D14AFAA5-4847-41C0-BCE0-BAED5EC4B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Br-target</a:t>
            </a:r>
          </a:p>
        </p:txBody>
      </p:sp>
      <p:sp>
        <p:nvSpPr>
          <p:cNvPr id="25611" name="Line 10">
            <a:extLst>
              <a:ext uri="{FF2B5EF4-FFF2-40B4-BE49-F238E27FC236}">
                <a16:creationId xmlns:a16="http://schemas.microsoft.com/office/drawing/2014/main" id="{C4423727-D14B-451C-9A7E-E707D725F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0FF37489-662C-493C-851B-E6D8EEA3B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Line 12">
            <a:extLst>
              <a:ext uri="{FF2B5EF4-FFF2-40B4-BE49-F238E27FC236}">
                <a16:creationId xmlns:a16="http://schemas.microsoft.com/office/drawing/2014/main" id="{212DEF72-4948-447E-AB15-7EF6134AF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2A10B73-133D-4138-A665-3E7EE9977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Line 14">
            <a:extLst>
              <a:ext uri="{FF2B5EF4-FFF2-40B4-BE49-F238E27FC236}">
                <a16:creationId xmlns:a16="http://schemas.microsoft.com/office/drawing/2014/main" id="{D38166C2-F524-4B82-9DDA-D163171081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ECE6C20B-D41F-4F07-833D-8AA04D2EBC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1C0A334-2ACC-4731-A2D1-7C77B2A29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Rectangle 18">
            <a:extLst>
              <a:ext uri="{FF2B5EF4-FFF2-40B4-BE49-F238E27FC236}">
                <a16:creationId xmlns:a16="http://schemas.microsoft.com/office/drawing/2014/main" id="{B3B12FF5-8E22-4765-84FB-40C457260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2192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Predictor</a:t>
            </a:r>
          </a:p>
        </p:txBody>
      </p:sp>
      <p:sp>
        <p:nvSpPr>
          <p:cNvPr id="25619" name="Line 19">
            <a:extLst>
              <a:ext uri="{FF2B5EF4-FFF2-40B4-BE49-F238E27FC236}">
                <a16:creationId xmlns:a16="http://schemas.microsoft.com/office/drawing/2014/main" id="{E34C56B6-2FFC-436A-8265-A33783083F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0" name="Line 20">
            <a:extLst>
              <a:ext uri="{FF2B5EF4-FFF2-40B4-BE49-F238E27FC236}">
                <a16:creationId xmlns:a16="http://schemas.microsoft.com/office/drawing/2014/main" id="{5B27E19F-B89B-44DA-8D52-1CC2312E31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1">
            <a:extLst>
              <a:ext uri="{FF2B5EF4-FFF2-40B4-BE49-F238E27FC236}">
                <a16:creationId xmlns:a16="http://schemas.microsoft.com/office/drawing/2014/main" id="{437E27EC-932B-42AD-BA91-AEB4EE1B6C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Line 22">
            <a:extLst>
              <a:ext uri="{FF2B5EF4-FFF2-40B4-BE49-F238E27FC236}">
                <a16:creationId xmlns:a16="http://schemas.microsoft.com/office/drawing/2014/main" id="{D1158590-9DC3-478C-B8D6-D61BB8D792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ADF1A39-51EC-464B-8E38-6F417A46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261888-7C99-4103-B279-9285837B82D3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88422DC-E38E-4F63-9C8A-4672ECAC1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776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Bimodal Predictor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90B43FEF-14EE-4E9C-9AC1-5E2C5EE77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F0A13642-DC30-439D-B9DE-0096FE5F2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00400"/>
            <a:ext cx="2895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13318" name="Line 5">
            <a:extLst>
              <a:ext uri="{FF2B5EF4-FFF2-40B4-BE49-F238E27FC236}">
                <a16:creationId xmlns:a16="http://schemas.microsoft.com/office/drawing/2014/main" id="{00C45B3D-B453-4605-AA4B-438244B04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429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811AE56A-C654-47CC-8EC2-E982BEF45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743200"/>
            <a:ext cx="8835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14 bits</a:t>
            </a:r>
          </a:p>
        </p:txBody>
      </p:sp>
      <p:sp>
        <p:nvSpPr>
          <p:cNvPr id="13320" name="Rectangle 7">
            <a:extLst>
              <a:ext uri="{FF2B5EF4-FFF2-40B4-BE49-F238E27FC236}">
                <a16:creationId xmlns:a16="http://schemas.microsoft.com/office/drawing/2014/main" id="{577B4712-842D-4645-8ECD-474CCA6C8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57400"/>
            <a:ext cx="1676400" cy="35052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16K entries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of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saturating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counters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0" ma:contentTypeDescription="Create a new document." ma:contentTypeScope="" ma:versionID="21a2ccb8ad3d3e4e36f35920ebce6665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947f95ff1fe3135a2b3991020a64d13c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9440BD-AE49-456F-809F-529085C62C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51C628-9EE1-4FF8-AF11-B000C7866C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7FC926-4BAA-441E-AF95-9C0406AE732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3cf9198-fc12-416c-a16e-db6e942c09b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39651</TotalTime>
  <Words>596</Words>
  <Application>Microsoft Office PowerPoint</Application>
  <PresentationFormat>On-screen Show (4:3)</PresentationFormat>
  <Paragraphs>134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199</cp:revision>
  <dcterms:created xsi:type="dcterms:W3CDTF">2002-09-20T18:19:18Z</dcterms:created>
  <dcterms:modified xsi:type="dcterms:W3CDTF">2025-03-20T16:19:11Z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