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363" r:id="rId2"/>
    <p:sldId id="680" r:id="rId3"/>
    <p:sldId id="668" r:id="rId4"/>
    <p:sldId id="669" r:id="rId5"/>
    <p:sldId id="670" r:id="rId6"/>
    <p:sldId id="725" r:id="rId7"/>
    <p:sldId id="726" r:id="rId8"/>
    <p:sldId id="727" r:id="rId9"/>
    <p:sldId id="728" r:id="rId10"/>
    <p:sldId id="717" r:id="rId11"/>
    <p:sldId id="719" r:id="rId12"/>
    <p:sldId id="720" r:id="rId13"/>
    <p:sldId id="721" r:id="rId14"/>
    <p:sldId id="722" r:id="rId15"/>
    <p:sldId id="723" r:id="rId16"/>
    <p:sldId id="693" r:id="rId17"/>
    <p:sldId id="711" r:id="rId18"/>
    <p:sldId id="694" r:id="rId19"/>
    <p:sldId id="695" r:id="rId20"/>
    <p:sldId id="696" r:id="rId21"/>
  </p:sldIdLst>
  <p:sldSz cx="9144000" cy="6858000" type="screen4x3"/>
  <p:notesSz cx="6845300" cy="93964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990000"/>
    <a:srgbClr val="FF9900"/>
    <a:srgbClr val="FFFF00"/>
    <a:srgbClr val="66CCFF"/>
    <a:srgbClr val="0099FF"/>
    <a:srgbClr val="00FF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989" autoAdjust="0"/>
    <p:restoredTop sz="94660" autoAdjust="0"/>
  </p:normalViewPr>
  <p:slideViewPr>
    <p:cSldViewPr>
      <p:cViewPr varScale="1">
        <p:scale>
          <a:sx n="74" d="100"/>
          <a:sy n="74" d="100"/>
        </p:scale>
        <p:origin x="1120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2994" name="Rectangle 2">
            <a:extLst>
              <a:ext uri="{FF2B5EF4-FFF2-40B4-BE49-F238E27FC236}">
                <a16:creationId xmlns:a16="http://schemas.microsoft.com/office/drawing/2014/main" id="{E01854C7-48E3-45EA-8012-8B728054419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52995" name="Rectangle 3">
            <a:extLst>
              <a:ext uri="{FF2B5EF4-FFF2-40B4-BE49-F238E27FC236}">
                <a16:creationId xmlns:a16="http://schemas.microsoft.com/office/drawing/2014/main" id="{5CD98C4F-7BBB-4D0B-8F5B-ADD63967B0A6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78263" y="0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52996" name="Rectangle 4">
            <a:extLst>
              <a:ext uri="{FF2B5EF4-FFF2-40B4-BE49-F238E27FC236}">
                <a16:creationId xmlns:a16="http://schemas.microsoft.com/office/drawing/2014/main" id="{E9710645-C0C1-4406-9959-FEFDCAEF5A81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26513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52997" name="Rectangle 5">
            <a:extLst>
              <a:ext uri="{FF2B5EF4-FFF2-40B4-BE49-F238E27FC236}">
                <a16:creationId xmlns:a16="http://schemas.microsoft.com/office/drawing/2014/main" id="{1FC9FFA5-02A9-456D-8D2A-98EFFAA5B94E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78263" y="8926513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7772298E-C5EE-4900-88DC-C464852B8B1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194" name="Rectangle 2">
            <a:extLst>
              <a:ext uri="{FF2B5EF4-FFF2-40B4-BE49-F238E27FC236}">
                <a16:creationId xmlns:a16="http://schemas.microsoft.com/office/drawing/2014/main" id="{4C0A455D-CAC0-47BC-8CBB-72595C84F7A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5" name="Rectangle 3">
            <a:extLst>
              <a:ext uri="{FF2B5EF4-FFF2-40B4-BE49-F238E27FC236}">
                <a16:creationId xmlns:a16="http://schemas.microsoft.com/office/drawing/2014/main" id="{53F79317-F7CB-4429-9CA6-08713BEB41DB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78263" y="0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0DBECB90-D472-4E83-9A54-360B53C82753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73150" y="704850"/>
            <a:ext cx="4699000" cy="35242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20197" name="Rectangle 5">
            <a:extLst>
              <a:ext uri="{FF2B5EF4-FFF2-40B4-BE49-F238E27FC236}">
                <a16:creationId xmlns:a16="http://schemas.microsoft.com/office/drawing/2014/main" id="{44DD5B33-558C-4F4B-A4B6-F781C8E42DC1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2813" y="4464050"/>
            <a:ext cx="5019675" cy="4227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520198" name="Rectangle 6">
            <a:extLst>
              <a:ext uri="{FF2B5EF4-FFF2-40B4-BE49-F238E27FC236}">
                <a16:creationId xmlns:a16="http://schemas.microsoft.com/office/drawing/2014/main" id="{A921DA79-BC4A-45FC-8291-0BF685144BE3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26513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9" name="Rectangle 7">
            <a:extLst>
              <a:ext uri="{FF2B5EF4-FFF2-40B4-BE49-F238E27FC236}">
                <a16:creationId xmlns:a16="http://schemas.microsoft.com/office/drawing/2014/main" id="{F7128053-7221-4981-8027-548DCFB00AE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8263" y="8926513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0C343A1E-AFEA-4545-9EE1-FC564672DF7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6057A735-DFE2-4AAB-8451-2F7A0D0831C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7B88AEC-F7AA-4FDE-9A84-FBFFEC597E11}" type="slidenum">
              <a:rPr lang="en-US" altLang="en-US" sz="1200" smtClean="0"/>
              <a:pPr/>
              <a:t>1</a:t>
            </a:fld>
            <a:endParaRPr lang="en-US" altLang="en-US" sz="1200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D7ADB786-E7CD-408E-8CFD-C19A6A5EAD9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A56538EA-32D4-43BC-8115-C56123870F3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1753B5D7-BA3E-4603-9D73-7E556FF83DB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B60F591-330C-4A08-B0B6-ED6EF4F3EB2D}" type="slidenum">
              <a:rPr lang="en-US" altLang="en-US" sz="1200" smtClean="0"/>
              <a:pPr/>
              <a:t>10</a:t>
            </a:fld>
            <a:endParaRPr lang="en-US" altLang="en-US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4A843E96-2872-4D6F-BA70-4648C5CA2D5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E94FACB2-919D-4254-BFB9-48837E424AE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>
            <a:extLst>
              <a:ext uri="{FF2B5EF4-FFF2-40B4-BE49-F238E27FC236}">
                <a16:creationId xmlns:a16="http://schemas.microsoft.com/office/drawing/2014/main" id="{14E8B301-4FDF-4E03-AE56-E164777777F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31B5FF3-7287-4EA7-8334-CDD2D3C4B7FB}" type="slidenum">
              <a:rPr lang="en-US" altLang="en-US" sz="1200" smtClean="0"/>
              <a:pPr/>
              <a:t>11</a:t>
            </a:fld>
            <a:endParaRPr lang="en-US" altLang="en-US" sz="1200"/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2AF36F89-51AA-4E6F-8C15-E224D303195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>
            <a:extLst>
              <a:ext uri="{FF2B5EF4-FFF2-40B4-BE49-F238E27FC236}">
                <a16:creationId xmlns:a16="http://schemas.microsoft.com/office/drawing/2014/main" id="{F70122D2-D461-4BDC-9279-82821936F08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>
            <a:extLst>
              <a:ext uri="{FF2B5EF4-FFF2-40B4-BE49-F238E27FC236}">
                <a16:creationId xmlns:a16="http://schemas.microsoft.com/office/drawing/2014/main" id="{B4556318-91D6-4969-AFD3-D3FD7752F30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3C5A9EE-5A7D-40D0-BC95-7D7BE1699347}" type="slidenum">
              <a:rPr lang="en-US" altLang="en-US" sz="1200" smtClean="0"/>
              <a:pPr/>
              <a:t>12</a:t>
            </a:fld>
            <a:endParaRPr lang="en-US" altLang="en-US" sz="1200"/>
          </a:p>
        </p:txBody>
      </p:sp>
      <p:sp>
        <p:nvSpPr>
          <p:cNvPr id="11267" name="Rectangle 2">
            <a:extLst>
              <a:ext uri="{FF2B5EF4-FFF2-40B4-BE49-F238E27FC236}">
                <a16:creationId xmlns:a16="http://schemas.microsoft.com/office/drawing/2014/main" id="{84C1DBF5-8C74-4449-A008-579D1E14B1D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>
            <a:extLst>
              <a:ext uri="{FF2B5EF4-FFF2-40B4-BE49-F238E27FC236}">
                <a16:creationId xmlns:a16="http://schemas.microsoft.com/office/drawing/2014/main" id="{7ACDD381-0F1D-4F42-AC75-B702465B246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>
            <a:extLst>
              <a:ext uri="{FF2B5EF4-FFF2-40B4-BE49-F238E27FC236}">
                <a16:creationId xmlns:a16="http://schemas.microsoft.com/office/drawing/2014/main" id="{27BCB4AD-A7AF-426A-B602-0A7C217518B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0401DB5-898E-4B84-8768-56247AD46B0C}" type="slidenum">
              <a:rPr lang="en-US" altLang="en-US" sz="1200" smtClean="0"/>
              <a:pPr/>
              <a:t>13</a:t>
            </a:fld>
            <a:endParaRPr lang="en-US" altLang="en-US" sz="1200"/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B4D383F3-E39A-4FAD-A900-B45CA0C8D19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>
            <a:extLst>
              <a:ext uri="{FF2B5EF4-FFF2-40B4-BE49-F238E27FC236}">
                <a16:creationId xmlns:a16="http://schemas.microsoft.com/office/drawing/2014/main" id="{D8AC5854-1A57-45B3-BAA3-124F126F92A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>
            <a:extLst>
              <a:ext uri="{FF2B5EF4-FFF2-40B4-BE49-F238E27FC236}">
                <a16:creationId xmlns:a16="http://schemas.microsoft.com/office/drawing/2014/main" id="{439C1EB5-C7E3-40C3-A1B6-678AD98D02A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C9B1FBF-643C-4FE1-B46B-6197876DA131}" type="slidenum">
              <a:rPr lang="en-US" altLang="en-US" sz="1200" smtClean="0"/>
              <a:pPr/>
              <a:t>14</a:t>
            </a:fld>
            <a:endParaRPr lang="en-US" altLang="en-US" sz="1200"/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8FB5A737-FB90-4BF6-872C-2FE723E4E5B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>
            <a:extLst>
              <a:ext uri="{FF2B5EF4-FFF2-40B4-BE49-F238E27FC236}">
                <a16:creationId xmlns:a16="http://schemas.microsoft.com/office/drawing/2014/main" id="{6C376933-1498-4328-A6FF-5BFABE1ED60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>
            <a:extLst>
              <a:ext uri="{FF2B5EF4-FFF2-40B4-BE49-F238E27FC236}">
                <a16:creationId xmlns:a16="http://schemas.microsoft.com/office/drawing/2014/main" id="{D9D79C7A-21A1-40CE-A4EE-462DC1C5EFA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A1030E1-319A-4ED0-A210-EE4F6C46D0E8}" type="slidenum">
              <a:rPr lang="en-US" altLang="en-US" sz="1200" smtClean="0"/>
              <a:pPr/>
              <a:t>15</a:t>
            </a:fld>
            <a:endParaRPr lang="en-US" altLang="en-US" sz="1200"/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FE525C00-CCCB-44A1-8F00-9AA2E718A85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>
            <a:extLst>
              <a:ext uri="{FF2B5EF4-FFF2-40B4-BE49-F238E27FC236}">
                <a16:creationId xmlns:a16="http://schemas.microsoft.com/office/drawing/2014/main" id="{FFFDB864-B967-4CB7-A38B-C0781122B5B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>
            <a:extLst>
              <a:ext uri="{FF2B5EF4-FFF2-40B4-BE49-F238E27FC236}">
                <a16:creationId xmlns:a16="http://schemas.microsoft.com/office/drawing/2014/main" id="{5BE3303A-605A-4E3D-B8BB-2F098BF9BA7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E8B0910-B6F0-4AB8-9D5C-6930FEEA60F2}" type="slidenum">
              <a:rPr lang="en-US" altLang="en-US" sz="1200" smtClean="0"/>
              <a:pPr/>
              <a:t>16</a:t>
            </a:fld>
            <a:endParaRPr lang="en-US" altLang="en-US" sz="1200"/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BA85FED4-0BAE-44D6-81AD-E342046E54E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>
            <a:extLst>
              <a:ext uri="{FF2B5EF4-FFF2-40B4-BE49-F238E27FC236}">
                <a16:creationId xmlns:a16="http://schemas.microsoft.com/office/drawing/2014/main" id="{D8ECD442-59E0-4DFE-9C59-97D24BF5FAA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>
            <a:extLst>
              <a:ext uri="{FF2B5EF4-FFF2-40B4-BE49-F238E27FC236}">
                <a16:creationId xmlns:a16="http://schemas.microsoft.com/office/drawing/2014/main" id="{68395763-F493-470D-8D8C-AD739C19F32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DDD9A91-F543-40F1-BDCA-AC4907D661D5}" type="slidenum">
              <a:rPr lang="en-US" altLang="en-US" sz="1200" smtClean="0"/>
              <a:pPr/>
              <a:t>17</a:t>
            </a:fld>
            <a:endParaRPr lang="en-US" altLang="en-US" sz="1200"/>
          </a:p>
        </p:txBody>
      </p:sp>
      <p:sp>
        <p:nvSpPr>
          <p:cNvPr id="21507" name="Rectangle 2">
            <a:extLst>
              <a:ext uri="{FF2B5EF4-FFF2-40B4-BE49-F238E27FC236}">
                <a16:creationId xmlns:a16="http://schemas.microsoft.com/office/drawing/2014/main" id="{B656B992-A0DC-4C36-8209-D552B7F6F7D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>
            <a:extLst>
              <a:ext uri="{FF2B5EF4-FFF2-40B4-BE49-F238E27FC236}">
                <a16:creationId xmlns:a16="http://schemas.microsoft.com/office/drawing/2014/main" id="{1362B196-4795-4860-9974-18632F9C095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>
            <a:extLst>
              <a:ext uri="{FF2B5EF4-FFF2-40B4-BE49-F238E27FC236}">
                <a16:creationId xmlns:a16="http://schemas.microsoft.com/office/drawing/2014/main" id="{A5E758BB-5D6B-4A6D-B2FA-769E96B121B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528C287-DD49-453C-8C9B-28437E5FBD0E}" type="slidenum">
              <a:rPr lang="en-US" altLang="en-US" sz="1200" smtClean="0"/>
              <a:pPr/>
              <a:t>18</a:t>
            </a:fld>
            <a:endParaRPr lang="en-US" altLang="en-US" sz="1200"/>
          </a:p>
        </p:txBody>
      </p:sp>
      <p:sp>
        <p:nvSpPr>
          <p:cNvPr id="23555" name="Rectangle 2">
            <a:extLst>
              <a:ext uri="{FF2B5EF4-FFF2-40B4-BE49-F238E27FC236}">
                <a16:creationId xmlns:a16="http://schemas.microsoft.com/office/drawing/2014/main" id="{F920CE86-DB91-4D11-8C12-E915383181A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>
            <a:extLst>
              <a:ext uri="{FF2B5EF4-FFF2-40B4-BE49-F238E27FC236}">
                <a16:creationId xmlns:a16="http://schemas.microsoft.com/office/drawing/2014/main" id="{576A356D-E6B8-4AFB-BF8C-B3B9137B4EE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>
            <a:extLst>
              <a:ext uri="{FF2B5EF4-FFF2-40B4-BE49-F238E27FC236}">
                <a16:creationId xmlns:a16="http://schemas.microsoft.com/office/drawing/2014/main" id="{83DDB216-C30C-40F9-8C0B-E4FE7E8D821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91B8D42-3488-4F08-BB81-A163C53AB778}" type="slidenum">
              <a:rPr lang="en-US" altLang="en-US" sz="1200" smtClean="0"/>
              <a:pPr/>
              <a:t>19</a:t>
            </a:fld>
            <a:endParaRPr lang="en-US" altLang="en-US" sz="1200"/>
          </a:p>
        </p:txBody>
      </p:sp>
      <p:sp>
        <p:nvSpPr>
          <p:cNvPr id="25603" name="Rectangle 2">
            <a:extLst>
              <a:ext uri="{FF2B5EF4-FFF2-40B4-BE49-F238E27FC236}">
                <a16:creationId xmlns:a16="http://schemas.microsoft.com/office/drawing/2014/main" id="{4460C30B-AFAE-4108-BA94-6D2B1334912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>
            <a:extLst>
              <a:ext uri="{FF2B5EF4-FFF2-40B4-BE49-F238E27FC236}">
                <a16:creationId xmlns:a16="http://schemas.microsoft.com/office/drawing/2014/main" id="{8ED68E3A-2ECD-4300-9417-7E17E17841C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>
            <a:extLst>
              <a:ext uri="{FF2B5EF4-FFF2-40B4-BE49-F238E27FC236}">
                <a16:creationId xmlns:a16="http://schemas.microsoft.com/office/drawing/2014/main" id="{92E03DC2-FFE5-4959-BB31-92141BD2552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5A9B98E-054B-4992-BDDC-4B1BD5421A0F}" type="slidenum">
              <a:rPr lang="en-US" altLang="en-US" sz="1200" smtClean="0"/>
              <a:pPr/>
              <a:t>2</a:t>
            </a:fld>
            <a:endParaRPr lang="en-US" altLang="en-US" sz="1200"/>
          </a:p>
        </p:txBody>
      </p:sp>
      <p:sp>
        <p:nvSpPr>
          <p:cNvPr id="27651" name="Rectangle 2">
            <a:extLst>
              <a:ext uri="{FF2B5EF4-FFF2-40B4-BE49-F238E27FC236}">
                <a16:creationId xmlns:a16="http://schemas.microsoft.com/office/drawing/2014/main" id="{5D615131-BFEB-436F-9E6A-360F99DB081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>
            <a:extLst>
              <a:ext uri="{FF2B5EF4-FFF2-40B4-BE49-F238E27FC236}">
                <a16:creationId xmlns:a16="http://schemas.microsoft.com/office/drawing/2014/main" id="{651BB9C9-24AC-4A59-9A84-6F486284592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>
            <a:extLst>
              <a:ext uri="{FF2B5EF4-FFF2-40B4-BE49-F238E27FC236}">
                <a16:creationId xmlns:a16="http://schemas.microsoft.com/office/drawing/2014/main" id="{127EF29C-4C5E-454C-BCCE-BCF22065138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279FD4D-D469-41BD-9596-DF84F9723B73}" type="slidenum">
              <a:rPr lang="en-US" altLang="en-US" sz="1200" smtClean="0"/>
              <a:pPr/>
              <a:t>20</a:t>
            </a:fld>
            <a:endParaRPr lang="en-US" altLang="en-US" sz="1200"/>
          </a:p>
        </p:txBody>
      </p:sp>
      <p:sp>
        <p:nvSpPr>
          <p:cNvPr id="27651" name="Rectangle 2">
            <a:extLst>
              <a:ext uri="{FF2B5EF4-FFF2-40B4-BE49-F238E27FC236}">
                <a16:creationId xmlns:a16="http://schemas.microsoft.com/office/drawing/2014/main" id="{E5D4E289-80F7-4D74-A160-4529832C1E0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>
            <a:extLst>
              <a:ext uri="{FF2B5EF4-FFF2-40B4-BE49-F238E27FC236}">
                <a16:creationId xmlns:a16="http://schemas.microsoft.com/office/drawing/2014/main" id="{B624C75D-A088-4613-BED7-405FBB2EBEB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>
            <a:extLst>
              <a:ext uri="{FF2B5EF4-FFF2-40B4-BE49-F238E27FC236}">
                <a16:creationId xmlns:a16="http://schemas.microsoft.com/office/drawing/2014/main" id="{256A0056-6CB6-4DDF-B4CD-8D40274C924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26E5189-BB2A-4276-8787-403476791E17}" type="slidenum">
              <a:rPr lang="en-US" altLang="en-US" sz="1200" smtClean="0"/>
              <a:pPr/>
              <a:t>3</a:t>
            </a:fld>
            <a:endParaRPr lang="en-US" altLang="en-US" sz="1200"/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C2B53DD3-17B2-4460-90D9-BFE671DF8E1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>
            <a:extLst>
              <a:ext uri="{FF2B5EF4-FFF2-40B4-BE49-F238E27FC236}">
                <a16:creationId xmlns:a16="http://schemas.microsoft.com/office/drawing/2014/main" id="{616C4123-3F6E-4C2C-8FD2-79A09653E0D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>
            <a:extLst>
              <a:ext uri="{FF2B5EF4-FFF2-40B4-BE49-F238E27FC236}">
                <a16:creationId xmlns:a16="http://schemas.microsoft.com/office/drawing/2014/main" id="{D6C6F4BC-606B-47F3-A761-77C64E7FCC8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61E9613-3EFE-48DD-8642-9976931557CE}" type="slidenum">
              <a:rPr lang="en-US" altLang="en-US" sz="1200" smtClean="0"/>
              <a:pPr/>
              <a:t>4</a:t>
            </a:fld>
            <a:endParaRPr lang="en-US" altLang="en-US" sz="1200"/>
          </a:p>
        </p:txBody>
      </p:sp>
      <p:sp>
        <p:nvSpPr>
          <p:cNvPr id="31747" name="Rectangle 2">
            <a:extLst>
              <a:ext uri="{FF2B5EF4-FFF2-40B4-BE49-F238E27FC236}">
                <a16:creationId xmlns:a16="http://schemas.microsoft.com/office/drawing/2014/main" id="{D5977504-FB54-48A6-ACCE-96D6770BF6A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>
            <a:extLst>
              <a:ext uri="{FF2B5EF4-FFF2-40B4-BE49-F238E27FC236}">
                <a16:creationId xmlns:a16="http://schemas.microsoft.com/office/drawing/2014/main" id="{6428C814-BBF5-4B81-8657-1DCF330A570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>
            <a:extLst>
              <a:ext uri="{FF2B5EF4-FFF2-40B4-BE49-F238E27FC236}">
                <a16:creationId xmlns:a16="http://schemas.microsoft.com/office/drawing/2014/main" id="{99AC272E-07C5-41F6-9F4D-881EBEE0C1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87DAFFD-CA98-4D65-8C5D-8C8A3CBCEF37}" type="slidenum">
              <a:rPr lang="en-US" altLang="en-US" sz="1200" smtClean="0"/>
              <a:pPr/>
              <a:t>5</a:t>
            </a:fld>
            <a:endParaRPr lang="en-US" altLang="en-US" sz="1200"/>
          </a:p>
        </p:txBody>
      </p:sp>
      <p:sp>
        <p:nvSpPr>
          <p:cNvPr id="33795" name="Rectangle 2">
            <a:extLst>
              <a:ext uri="{FF2B5EF4-FFF2-40B4-BE49-F238E27FC236}">
                <a16:creationId xmlns:a16="http://schemas.microsoft.com/office/drawing/2014/main" id="{41A9EDB4-2CF9-4D7A-A3BD-D209EEF4971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>
            <a:extLst>
              <a:ext uri="{FF2B5EF4-FFF2-40B4-BE49-F238E27FC236}">
                <a16:creationId xmlns:a16="http://schemas.microsoft.com/office/drawing/2014/main" id="{39069C81-16C2-463C-BB7F-0AD031D4775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>
            <a:extLst>
              <a:ext uri="{FF2B5EF4-FFF2-40B4-BE49-F238E27FC236}">
                <a16:creationId xmlns:a16="http://schemas.microsoft.com/office/drawing/2014/main" id="{CED966EF-B430-4A93-B6E4-24BACF99149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636C8A7-D753-49E1-9ED0-8424FC818043}" type="slidenum">
              <a:rPr lang="en-US" altLang="en-US" sz="1200" smtClean="0"/>
              <a:pPr/>
              <a:t>6</a:t>
            </a:fld>
            <a:endParaRPr lang="en-US" altLang="en-US" sz="1200"/>
          </a:p>
        </p:txBody>
      </p:sp>
      <p:sp>
        <p:nvSpPr>
          <p:cNvPr id="35843" name="Rectangle 2">
            <a:extLst>
              <a:ext uri="{FF2B5EF4-FFF2-40B4-BE49-F238E27FC236}">
                <a16:creationId xmlns:a16="http://schemas.microsoft.com/office/drawing/2014/main" id="{909C0CCD-EBF7-4366-B498-8072DFF2585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>
            <a:extLst>
              <a:ext uri="{FF2B5EF4-FFF2-40B4-BE49-F238E27FC236}">
                <a16:creationId xmlns:a16="http://schemas.microsoft.com/office/drawing/2014/main" id="{217D2A99-A92E-4A52-8122-785102418E4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>
            <a:extLst>
              <a:ext uri="{FF2B5EF4-FFF2-40B4-BE49-F238E27FC236}">
                <a16:creationId xmlns:a16="http://schemas.microsoft.com/office/drawing/2014/main" id="{F92ECDFE-E151-4048-8D64-21F675B7BD9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99EF18C-B86C-401D-BDF3-12C3F97B78CB}" type="slidenum">
              <a:rPr lang="en-US" altLang="en-US" sz="1200" smtClean="0"/>
              <a:pPr/>
              <a:t>7</a:t>
            </a:fld>
            <a:endParaRPr lang="en-US" altLang="en-US" sz="1200"/>
          </a:p>
        </p:txBody>
      </p:sp>
      <p:sp>
        <p:nvSpPr>
          <p:cNvPr id="37891" name="Rectangle 2">
            <a:extLst>
              <a:ext uri="{FF2B5EF4-FFF2-40B4-BE49-F238E27FC236}">
                <a16:creationId xmlns:a16="http://schemas.microsoft.com/office/drawing/2014/main" id="{A51CC00B-A19E-4594-97F4-7E658C1EE59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>
            <a:extLst>
              <a:ext uri="{FF2B5EF4-FFF2-40B4-BE49-F238E27FC236}">
                <a16:creationId xmlns:a16="http://schemas.microsoft.com/office/drawing/2014/main" id="{810F1054-3B73-4996-BEF9-B39261CC6D5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>
            <a:extLst>
              <a:ext uri="{FF2B5EF4-FFF2-40B4-BE49-F238E27FC236}">
                <a16:creationId xmlns:a16="http://schemas.microsoft.com/office/drawing/2014/main" id="{A048EE0C-7E4F-4DCE-917F-8E7ECC00EE1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5BC5963-FB06-4C40-9C15-513E9D9BA4C2}" type="slidenum">
              <a:rPr lang="en-US" altLang="en-US" sz="1200" smtClean="0"/>
              <a:pPr/>
              <a:t>8</a:t>
            </a:fld>
            <a:endParaRPr lang="en-US" altLang="en-US" sz="1200"/>
          </a:p>
        </p:txBody>
      </p:sp>
      <p:sp>
        <p:nvSpPr>
          <p:cNvPr id="39939" name="Rectangle 2">
            <a:extLst>
              <a:ext uri="{FF2B5EF4-FFF2-40B4-BE49-F238E27FC236}">
                <a16:creationId xmlns:a16="http://schemas.microsoft.com/office/drawing/2014/main" id="{B2BE05E6-C58E-49CA-B91E-94DA05CEF52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>
            <a:extLst>
              <a:ext uri="{FF2B5EF4-FFF2-40B4-BE49-F238E27FC236}">
                <a16:creationId xmlns:a16="http://schemas.microsoft.com/office/drawing/2014/main" id="{D15382A1-E730-493F-9506-3464CDA8F0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>
            <a:extLst>
              <a:ext uri="{FF2B5EF4-FFF2-40B4-BE49-F238E27FC236}">
                <a16:creationId xmlns:a16="http://schemas.microsoft.com/office/drawing/2014/main" id="{363FE2E3-902A-4BA3-BBC6-451A05F07AC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9C68013-1CFA-4BCE-838E-7093AA99DCD2}" type="slidenum">
              <a:rPr lang="en-US" altLang="en-US" sz="1200" smtClean="0"/>
              <a:pPr/>
              <a:t>9</a:t>
            </a:fld>
            <a:endParaRPr lang="en-US" altLang="en-US" sz="1200"/>
          </a:p>
        </p:txBody>
      </p:sp>
      <p:sp>
        <p:nvSpPr>
          <p:cNvPr id="41987" name="Rectangle 2">
            <a:extLst>
              <a:ext uri="{FF2B5EF4-FFF2-40B4-BE49-F238E27FC236}">
                <a16:creationId xmlns:a16="http://schemas.microsoft.com/office/drawing/2014/main" id="{7622F3E9-D5D8-4368-93D3-4817361EED9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>
            <a:extLst>
              <a:ext uri="{FF2B5EF4-FFF2-40B4-BE49-F238E27FC236}">
                <a16:creationId xmlns:a16="http://schemas.microsoft.com/office/drawing/2014/main" id="{06533470-BB26-44DC-914E-1A30D1E4993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7B290E5-A2B9-407E-8BE2-36CBCBC8135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444ADFC-697F-41E9-A989-F3E152C18AB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950CFB4-A7BE-46B4-B9C3-52B63EBAF58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8EDDB5-999D-4184-96F4-2A73751ECB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295014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4D01425-41EC-41AA-A80D-24328645563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05EFC55-5DC9-43AA-ADFF-ECCB59E930C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707ED07-B19C-44C8-B8B5-4009DAB8033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B39462-5E1B-46A9-9BD4-79251D9A7CD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945192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3D183F5-1C87-4FA6-A5EE-D13C063C649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9E7C685-F728-4B52-98D1-914E9ACF452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13C9058-6EAB-4C81-883A-B81DEEED7CE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DA0A65-A8A1-423C-B8F5-1143F67DF20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90588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56D4968-5C01-47B1-9D8A-26DB275D556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BF80693-3C1C-425B-AFC0-5C7359305FD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297C52A-9C8E-4207-B342-E7D69D49F56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1CCA15-7E11-4A60-BD21-B9EE827FBDF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673751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D546F7D-5FCB-4F63-9155-159BDC233B0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6B3F677-6DC0-43A3-9704-3CA211B26C3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F8FA50A-F05D-4D1C-8B61-E42ED2AE3AC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01E066-742B-481A-96AC-C2A98240816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910883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0776B24-7D6D-4D77-BF63-A0902A65DD1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AACEAD3-9C3C-4E76-81FE-2BEA42001B8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908FBF3-AED3-4985-8466-3DA4D9384EE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60C66A-B4A4-42BC-A7B6-A1A90B835E3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61539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17B42CDA-564C-4EA0-9434-A09E73E4A45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00DA2890-814F-4DB7-82A1-B412F2766BA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18318F0F-D011-4938-A1CB-4001B44ADC8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B72847-1BA5-4207-9688-8FC3E11CB53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633043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2BC1E789-21CC-4D48-BC82-52C3FA0D8DE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B39FB4EC-9A4B-495D-858E-A9907B83B2C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F9728FDA-3859-45EE-AFA4-92C4FE85E2D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61B1DA-48EE-4271-A8F8-ABB5FDF865E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366267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DE04CEA7-FE6C-41AF-924B-A8323EBA92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0986D55-6E5E-4E4C-9AC6-D5B8523D3ED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AEFC8C0A-FEDC-4C20-A0BA-6857B03ECDB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17DF48-D5DE-4EEC-B2AF-C761961FC4D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507206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03C64F7-6F04-4F20-AB06-9A617DF5806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AB52684-CBF9-4BFE-8809-B094F4A50ED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9A30E92-B604-43F6-92C1-F87E2A0113E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B6B794-8AB8-4669-B38E-F2765C670AB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220499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3E7C31F-579A-49A5-8232-A3BCFD463A7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BC6BBC0-2E56-4828-8362-F7D46CFB551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A5FEF15-D23C-4DAE-B930-E9387167A44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5CFD97-4F6D-4C6A-95DD-B647E04ABA3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899511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040E8DED-69CD-4D78-B976-0DEE61A8055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B296B526-50A1-4EEB-B690-7DA9AC3E916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B842AE73-B46A-4672-AD9A-9689C5DC3F0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4ACF562F-F3D3-4B6E-8ADF-0512F1295F3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F42ACE86-999A-4FC2-84A9-DAE5598E953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fld id="{8E7FB0DC-FB92-459B-912B-BD9EB4A21E6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35B07AE8-23B8-4CF6-A206-353FEC7D9B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3AE5E2-06A0-453B-9E38-F91F3914972E}" type="slidenum">
              <a:rPr lang="en-US" altLang="en-US"/>
              <a:pPr>
                <a:defRPr/>
              </a:pPr>
              <a:t>1</a:t>
            </a:fld>
            <a:endParaRPr lang="en-US" altLang="en-US"/>
          </a:p>
        </p:txBody>
      </p:sp>
      <p:sp>
        <p:nvSpPr>
          <p:cNvPr id="4099" name="Text Box 2">
            <a:extLst>
              <a:ext uri="{FF2B5EF4-FFF2-40B4-BE49-F238E27FC236}">
                <a16:creationId xmlns:a16="http://schemas.microsoft.com/office/drawing/2014/main" id="{0D165E6A-C409-4BDB-85BF-B74BC42FE5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620259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Lecture 12: Hardware for Arithmetic</a:t>
            </a:r>
          </a:p>
        </p:txBody>
      </p:sp>
      <p:sp>
        <p:nvSpPr>
          <p:cNvPr id="4100" name="Line 3">
            <a:extLst>
              <a:ext uri="{FF2B5EF4-FFF2-40B4-BE49-F238E27FC236}">
                <a16:creationId xmlns:a16="http://schemas.microsoft.com/office/drawing/2014/main" id="{E236CA47-D513-410A-A6C3-2BB13F1B872E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1" name="Text Box 4">
            <a:extLst>
              <a:ext uri="{FF2B5EF4-FFF2-40B4-BE49-F238E27FC236}">
                <a16:creationId xmlns:a16="http://schemas.microsoft.com/office/drawing/2014/main" id="{1FC4904B-7C34-4970-9D8D-8C37C72E6C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524000"/>
            <a:ext cx="4569905" cy="304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Today’s topics: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Digital logic intro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Logic for common operations 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Designing an ALU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3">
            <a:extLst>
              <a:ext uri="{FF2B5EF4-FFF2-40B4-BE49-F238E27FC236}">
                <a16:creationId xmlns:a16="http://schemas.microsoft.com/office/drawing/2014/main" id="{37428512-3F4E-4B9D-B4FB-B8ADBA1AAD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D2BC7D-3A80-4DE2-9727-4A6F2CC0D672}" type="slidenum">
              <a:rPr lang="en-US" altLang="en-US"/>
              <a:pPr>
                <a:defRPr/>
              </a:pPr>
              <a:t>10</a:t>
            </a:fld>
            <a:endParaRPr lang="en-US" altLang="en-US"/>
          </a:p>
        </p:txBody>
      </p:sp>
      <p:sp>
        <p:nvSpPr>
          <p:cNvPr id="6147" name="Text Box 2">
            <a:extLst>
              <a:ext uri="{FF2B5EF4-FFF2-40B4-BE49-F238E27FC236}">
                <a16:creationId xmlns:a16="http://schemas.microsoft.com/office/drawing/2014/main" id="{37BA4864-196D-41E0-AA06-4E35635271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34086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Pictorial Representations</a:t>
            </a:r>
          </a:p>
        </p:txBody>
      </p:sp>
      <p:sp>
        <p:nvSpPr>
          <p:cNvPr id="6148" name="Line 3">
            <a:extLst>
              <a:ext uri="{FF2B5EF4-FFF2-40B4-BE49-F238E27FC236}">
                <a16:creationId xmlns:a16="http://schemas.microsoft.com/office/drawing/2014/main" id="{0DF06835-4D05-48D6-A6A1-4EFF536A7851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9" name="Text Box 9">
            <a:extLst>
              <a:ext uri="{FF2B5EF4-FFF2-40B4-BE49-F238E27FC236}">
                <a16:creationId xmlns:a16="http://schemas.microsoft.com/office/drawing/2014/main" id="{BEE7457D-72AE-4763-87F5-CD86778E74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1655763"/>
            <a:ext cx="524989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AND                       OR                         NOT</a:t>
            </a:r>
          </a:p>
        </p:txBody>
      </p:sp>
      <p:sp>
        <p:nvSpPr>
          <p:cNvPr id="6150" name="Text Box 10">
            <a:extLst>
              <a:ext uri="{FF2B5EF4-FFF2-40B4-BE49-F238E27FC236}">
                <a16:creationId xmlns:a16="http://schemas.microsoft.com/office/drawing/2014/main" id="{2C9C1BAF-D9F0-446D-8901-86191B84A2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4143375"/>
            <a:ext cx="355449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What logic function is this?</a:t>
            </a:r>
          </a:p>
        </p:txBody>
      </p:sp>
      <p:pic>
        <p:nvPicPr>
          <p:cNvPr id="6151" name="Picture 7" descr="2">
            <a:extLst>
              <a:ext uri="{FF2B5EF4-FFF2-40B4-BE49-F238E27FC236}">
                <a16:creationId xmlns:a16="http://schemas.microsoft.com/office/drawing/2014/main" id="{AD4C0DB5-93D1-411E-B48C-A68488827A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3975" y="2333625"/>
            <a:ext cx="6419850" cy="796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52" name="Picture 6" descr="3">
            <a:extLst>
              <a:ext uri="{FF2B5EF4-FFF2-40B4-BE49-F238E27FC236}">
                <a16:creationId xmlns:a16="http://schemas.microsoft.com/office/drawing/2014/main" id="{B671F85A-32AF-44DB-B325-FACA075A4B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3975" y="4832350"/>
            <a:ext cx="6419850" cy="804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153" name="Text Box 5">
            <a:extLst>
              <a:ext uri="{FF2B5EF4-FFF2-40B4-BE49-F238E27FC236}">
                <a16:creationId xmlns:a16="http://schemas.microsoft.com/office/drawing/2014/main" id="{89DCBE75-6976-4B34-AAD5-8107FD6EFD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64338" y="3108325"/>
            <a:ext cx="1693862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Source: H&amp;P textbook</a:t>
            </a:r>
          </a:p>
        </p:txBody>
      </p:sp>
      <p:sp>
        <p:nvSpPr>
          <p:cNvPr id="6154" name="Text Box 5">
            <a:extLst>
              <a:ext uri="{FF2B5EF4-FFF2-40B4-BE49-F238E27FC236}">
                <a16:creationId xmlns:a16="http://schemas.microsoft.com/office/drawing/2014/main" id="{DCC4D4B3-9184-4F17-A13E-3E1274A489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64338" y="5695950"/>
            <a:ext cx="1693862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Source: H&amp;P textbook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3">
            <a:extLst>
              <a:ext uri="{FF2B5EF4-FFF2-40B4-BE49-F238E27FC236}">
                <a16:creationId xmlns:a16="http://schemas.microsoft.com/office/drawing/2014/main" id="{3BF40320-66C0-4D88-95B9-E6C8CA7188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4F87DB-1643-4CC3-9E77-4E570482E1F1}" type="slidenum">
              <a:rPr lang="en-US" altLang="en-US"/>
              <a:pPr>
                <a:defRPr/>
              </a:pPr>
              <a:t>11</a:t>
            </a:fld>
            <a:endParaRPr lang="en-US" altLang="en-US"/>
          </a:p>
        </p:txBody>
      </p:sp>
      <p:sp>
        <p:nvSpPr>
          <p:cNvPr id="8195" name="Text Box 2">
            <a:extLst>
              <a:ext uri="{FF2B5EF4-FFF2-40B4-BE49-F238E27FC236}">
                <a16:creationId xmlns:a16="http://schemas.microsoft.com/office/drawing/2014/main" id="{60C1C937-9ED2-416E-BBFC-C2928B4971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13079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Boolean Equation</a:t>
            </a:r>
          </a:p>
        </p:txBody>
      </p:sp>
      <p:sp>
        <p:nvSpPr>
          <p:cNvPr id="8196" name="Line 3">
            <a:extLst>
              <a:ext uri="{FF2B5EF4-FFF2-40B4-BE49-F238E27FC236}">
                <a16:creationId xmlns:a16="http://schemas.microsoft.com/office/drawing/2014/main" id="{554E1051-87A4-4A21-93BF-F64A0731A444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7" name="Text Box 4">
            <a:extLst>
              <a:ext uri="{FF2B5EF4-FFF2-40B4-BE49-F238E27FC236}">
                <a16:creationId xmlns:a16="http://schemas.microsoft.com/office/drawing/2014/main" id="{72D0B485-F372-4234-A3C9-7618285E1E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408438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Consider the logic block that has an output E that is true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only if exactly two of the three inputs A, B, C are true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Multiple correct equations: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Two must be true, but all three cannot be true: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E = ((A . B) + (B . C) + (A . C)) . (A . B . C)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Identify the three cases where it is true: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E = (A . B . C) + (A . C . B) + (C . B . A)</a:t>
            </a:r>
          </a:p>
        </p:txBody>
      </p:sp>
      <p:sp>
        <p:nvSpPr>
          <p:cNvPr id="8198" name="Line 5">
            <a:extLst>
              <a:ext uri="{FF2B5EF4-FFF2-40B4-BE49-F238E27FC236}">
                <a16:creationId xmlns:a16="http://schemas.microsoft.com/office/drawing/2014/main" id="{E5BF304F-519A-46BC-9A64-A62CC91E1E9A}"/>
              </a:ext>
            </a:extLst>
          </p:cNvPr>
          <p:cNvSpPr>
            <a:spLocks noChangeShapeType="1"/>
          </p:cNvSpPr>
          <p:nvPr/>
        </p:nvSpPr>
        <p:spPr bwMode="auto">
          <a:xfrm>
            <a:off x="4343400" y="3810000"/>
            <a:ext cx="1219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9" name="Line 6">
            <a:extLst>
              <a:ext uri="{FF2B5EF4-FFF2-40B4-BE49-F238E27FC236}">
                <a16:creationId xmlns:a16="http://schemas.microsoft.com/office/drawing/2014/main" id="{F549F8E2-296D-472D-9BCA-762FBAAD096E}"/>
              </a:ext>
            </a:extLst>
          </p:cNvPr>
          <p:cNvSpPr>
            <a:spLocks noChangeShapeType="1"/>
          </p:cNvSpPr>
          <p:nvPr/>
        </p:nvSpPr>
        <p:spPr bwMode="auto">
          <a:xfrm>
            <a:off x="2133600" y="4935794"/>
            <a:ext cx="22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0" name="Line 7">
            <a:extLst>
              <a:ext uri="{FF2B5EF4-FFF2-40B4-BE49-F238E27FC236}">
                <a16:creationId xmlns:a16="http://schemas.microsoft.com/office/drawing/2014/main" id="{A6E378CF-E255-46C0-89AD-19AF8241DC07}"/>
              </a:ext>
            </a:extLst>
          </p:cNvPr>
          <p:cNvSpPr>
            <a:spLocks noChangeShapeType="1"/>
          </p:cNvSpPr>
          <p:nvPr/>
        </p:nvSpPr>
        <p:spPr bwMode="auto">
          <a:xfrm>
            <a:off x="3505200" y="4935794"/>
            <a:ext cx="22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1" name="Line 8">
            <a:extLst>
              <a:ext uri="{FF2B5EF4-FFF2-40B4-BE49-F238E27FC236}">
                <a16:creationId xmlns:a16="http://schemas.microsoft.com/office/drawing/2014/main" id="{50792397-00D3-462A-8F61-E205F99571A5}"/>
              </a:ext>
            </a:extLst>
          </p:cNvPr>
          <p:cNvSpPr>
            <a:spLocks noChangeShapeType="1"/>
          </p:cNvSpPr>
          <p:nvPr/>
        </p:nvSpPr>
        <p:spPr bwMode="auto">
          <a:xfrm>
            <a:off x="4953000" y="4935794"/>
            <a:ext cx="22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3">
            <a:extLst>
              <a:ext uri="{FF2B5EF4-FFF2-40B4-BE49-F238E27FC236}">
                <a16:creationId xmlns:a16="http://schemas.microsoft.com/office/drawing/2014/main" id="{5AFD19B7-33A8-4FFA-905A-F14A7DFA88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DB32C6-0296-424E-9FCF-FEDB042220B3}" type="slidenum">
              <a:rPr lang="en-US" altLang="en-US"/>
              <a:pPr>
                <a:defRPr/>
              </a:pPr>
              <a:t>12</a:t>
            </a:fld>
            <a:endParaRPr lang="en-US" altLang="en-US"/>
          </a:p>
        </p:txBody>
      </p:sp>
      <p:sp>
        <p:nvSpPr>
          <p:cNvPr id="10243" name="Text Box 2">
            <a:extLst>
              <a:ext uri="{FF2B5EF4-FFF2-40B4-BE49-F238E27FC236}">
                <a16:creationId xmlns:a16="http://schemas.microsoft.com/office/drawing/2014/main" id="{B256EA61-7B1F-4922-AFF3-E880EFF80A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91438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Sum of Products</a:t>
            </a:r>
          </a:p>
        </p:txBody>
      </p:sp>
      <p:sp>
        <p:nvSpPr>
          <p:cNvPr id="10244" name="Line 3">
            <a:extLst>
              <a:ext uri="{FF2B5EF4-FFF2-40B4-BE49-F238E27FC236}">
                <a16:creationId xmlns:a16="http://schemas.microsoft.com/office/drawing/2014/main" id="{62D4B375-26BD-4798-8D92-41C4ED8C6D09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5" name="Text Box 4">
            <a:extLst>
              <a:ext uri="{FF2B5EF4-FFF2-40B4-BE49-F238E27FC236}">
                <a16:creationId xmlns:a16="http://schemas.microsoft.com/office/drawing/2014/main" id="{13AB7CB6-6BA5-410F-B4E7-95EF5AAB28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1428273"/>
            <a:ext cx="7606634" cy="1785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 Can represent any logic block with the AND, OR, NOT operators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 Draw the truth table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 For each true output, represent the corresponding inputs 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en-US" alt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   as a product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 The final equation is a sum of these products</a:t>
            </a:r>
          </a:p>
        </p:txBody>
      </p:sp>
      <p:sp>
        <p:nvSpPr>
          <p:cNvPr id="10246" name="Text Box 5">
            <a:extLst>
              <a:ext uri="{FF2B5EF4-FFF2-40B4-BE49-F238E27FC236}">
                <a16:creationId xmlns:a16="http://schemas.microsoft.com/office/drawing/2014/main" id="{28C97AC5-E752-4630-9541-E8EC8802B6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3505200"/>
            <a:ext cx="4153701" cy="31393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2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A             B            C                   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2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</a:t>
            </a:r>
            <a:r>
              <a:rPr lang="en-US" alt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0            0            0                   0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        0            0            1                   0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        0            1            0                   0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        0            1            1                   1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        1            0            0                   0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        1            0            1                   1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        1            1            0                   1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        1            1            1                   0</a:t>
            </a:r>
          </a:p>
        </p:txBody>
      </p:sp>
      <p:sp>
        <p:nvSpPr>
          <p:cNvPr id="10247" name="Line 6">
            <a:extLst>
              <a:ext uri="{FF2B5EF4-FFF2-40B4-BE49-F238E27FC236}">
                <a16:creationId xmlns:a16="http://schemas.microsoft.com/office/drawing/2014/main" id="{CC073D25-6B40-44CF-A265-04AA975202E0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" y="3886200"/>
            <a:ext cx="411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8" name="Line 7">
            <a:extLst>
              <a:ext uri="{FF2B5EF4-FFF2-40B4-BE49-F238E27FC236}">
                <a16:creationId xmlns:a16="http://schemas.microsoft.com/office/drawing/2014/main" id="{5756B77C-D57E-4F9E-BFBB-DA27FF1961D3}"/>
              </a:ext>
            </a:extLst>
          </p:cNvPr>
          <p:cNvSpPr>
            <a:spLocks noChangeShapeType="1"/>
          </p:cNvSpPr>
          <p:nvPr/>
        </p:nvSpPr>
        <p:spPr bwMode="auto">
          <a:xfrm>
            <a:off x="3581400" y="3505200"/>
            <a:ext cx="0" cy="3200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9" name="Text Box 8">
            <a:extLst>
              <a:ext uri="{FF2B5EF4-FFF2-40B4-BE49-F238E27FC236}">
                <a16:creationId xmlns:a16="http://schemas.microsoft.com/office/drawing/2014/main" id="{314B19F8-E6D0-43D6-8313-DB503B3791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4400" y="4114800"/>
            <a:ext cx="3956596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(A . B . C) + (A . C . B) + (C . B . A)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Can also use “product of sums”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Any equation can be implemented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with an array of ANDs, followed by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an array of ORs</a:t>
            </a:r>
          </a:p>
        </p:txBody>
      </p:sp>
      <p:sp>
        <p:nvSpPr>
          <p:cNvPr id="10250" name="Line 9">
            <a:extLst>
              <a:ext uri="{FF2B5EF4-FFF2-40B4-BE49-F238E27FC236}">
                <a16:creationId xmlns:a16="http://schemas.microsoft.com/office/drawing/2014/main" id="{50857E3A-E15B-4F21-BCC8-541C2F296078}"/>
              </a:ext>
            </a:extLst>
          </p:cNvPr>
          <p:cNvSpPr>
            <a:spLocks noChangeShapeType="1"/>
          </p:cNvSpPr>
          <p:nvPr/>
        </p:nvSpPr>
        <p:spPr bwMode="auto">
          <a:xfrm>
            <a:off x="5486400" y="4191000"/>
            <a:ext cx="22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1" name="Line 10">
            <a:extLst>
              <a:ext uri="{FF2B5EF4-FFF2-40B4-BE49-F238E27FC236}">
                <a16:creationId xmlns:a16="http://schemas.microsoft.com/office/drawing/2014/main" id="{0A3022F6-EADA-4895-A8AE-F282122D1924}"/>
              </a:ext>
            </a:extLst>
          </p:cNvPr>
          <p:cNvSpPr>
            <a:spLocks noChangeShapeType="1"/>
          </p:cNvSpPr>
          <p:nvPr/>
        </p:nvSpPr>
        <p:spPr bwMode="auto">
          <a:xfrm>
            <a:off x="6629400" y="4191000"/>
            <a:ext cx="22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2" name="Line 11">
            <a:extLst>
              <a:ext uri="{FF2B5EF4-FFF2-40B4-BE49-F238E27FC236}">
                <a16:creationId xmlns:a16="http://schemas.microsoft.com/office/drawing/2014/main" id="{3EDEDDC1-E634-4FFC-97D6-3FA584EEA261}"/>
              </a:ext>
            </a:extLst>
          </p:cNvPr>
          <p:cNvSpPr>
            <a:spLocks noChangeShapeType="1"/>
          </p:cNvSpPr>
          <p:nvPr/>
        </p:nvSpPr>
        <p:spPr bwMode="auto">
          <a:xfrm>
            <a:off x="7772400" y="4191000"/>
            <a:ext cx="22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C27311C3-0F69-4D62-99C5-2112E9C8DA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3EB57F6-9EA2-449E-8FE5-C62412503547}" type="slidenum">
              <a:rPr lang="en-US" altLang="en-US"/>
              <a:pPr>
                <a:defRPr/>
              </a:pPr>
              <a:t>13</a:t>
            </a:fld>
            <a:endParaRPr lang="en-US" altLang="en-US"/>
          </a:p>
        </p:txBody>
      </p:sp>
      <p:sp>
        <p:nvSpPr>
          <p:cNvPr id="12291" name="Text Box 2">
            <a:extLst>
              <a:ext uri="{FF2B5EF4-FFF2-40B4-BE49-F238E27FC236}">
                <a16:creationId xmlns:a16="http://schemas.microsoft.com/office/drawing/2014/main" id="{9444EB88-64D3-4D76-AB97-AC167A1081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77992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NAND and NOR</a:t>
            </a:r>
          </a:p>
        </p:txBody>
      </p:sp>
      <p:sp>
        <p:nvSpPr>
          <p:cNvPr id="12292" name="Line 3">
            <a:extLst>
              <a:ext uri="{FF2B5EF4-FFF2-40B4-BE49-F238E27FC236}">
                <a16:creationId xmlns:a16="http://schemas.microsoft.com/office/drawing/2014/main" id="{7586CD74-8246-4D5F-81B4-1F3734799391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3" name="Text Box 4">
            <a:extLst>
              <a:ext uri="{FF2B5EF4-FFF2-40B4-BE49-F238E27FC236}">
                <a16:creationId xmlns:a16="http://schemas.microsoft.com/office/drawing/2014/main" id="{92D41BD1-F4B3-42F8-959C-448D93E11C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6890989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NAND :  NOT of AND :  A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nand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B  =   A . B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NOR : NOT of OR :  A  nor  B  =  A + B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NAND and NOR are </a:t>
            </a:r>
            <a:r>
              <a:rPr lang="en-US" altLang="en-US" sz="2400" i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universal gates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, i.e., they can be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used to construct any complex logical function</a:t>
            </a:r>
          </a:p>
        </p:txBody>
      </p:sp>
      <p:sp>
        <p:nvSpPr>
          <p:cNvPr id="12294" name="Line 6">
            <a:extLst>
              <a:ext uri="{FF2B5EF4-FFF2-40B4-BE49-F238E27FC236}">
                <a16:creationId xmlns:a16="http://schemas.microsoft.com/office/drawing/2014/main" id="{4E566F35-2A43-402A-BC94-C36AD04E9556}"/>
              </a:ext>
            </a:extLst>
          </p:cNvPr>
          <p:cNvSpPr>
            <a:spLocks noChangeShapeType="1"/>
          </p:cNvSpPr>
          <p:nvPr/>
        </p:nvSpPr>
        <p:spPr bwMode="auto">
          <a:xfrm>
            <a:off x="5181600" y="1600200"/>
            <a:ext cx="609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5" name="Line 7">
            <a:extLst>
              <a:ext uri="{FF2B5EF4-FFF2-40B4-BE49-F238E27FC236}">
                <a16:creationId xmlns:a16="http://schemas.microsoft.com/office/drawing/2014/main" id="{B40FCED3-9041-4999-A914-DB4F40523880}"/>
              </a:ext>
            </a:extLst>
          </p:cNvPr>
          <p:cNvSpPr>
            <a:spLocks noChangeShapeType="1"/>
          </p:cNvSpPr>
          <p:nvPr/>
        </p:nvSpPr>
        <p:spPr bwMode="auto">
          <a:xfrm>
            <a:off x="4648200" y="2286000"/>
            <a:ext cx="685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lide Number Placeholder 3">
            <a:extLst>
              <a:ext uri="{FF2B5EF4-FFF2-40B4-BE49-F238E27FC236}">
                <a16:creationId xmlns:a16="http://schemas.microsoft.com/office/drawing/2014/main" id="{F04D9721-BBEB-4AB4-963C-4EF99BE9D1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5E9C07-5F93-400F-9FC4-1C7278112936}" type="slidenum">
              <a:rPr lang="en-US" altLang="en-US"/>
              <a:pPr>
                <a:defRPr/>
              </a:pPr>
              <a:t>14</a:t>
            </a:fld>
            <a:endParaRPr lang="en-US" altLang="en-US"/>
          </a:p>
        </p:txBody>
      </p:sp>
      <p:sp>
        <p:nvSpPr>
          <p:cNvPr id="14339" name="Text Box 2">
            <a:extLst>
              <a:ext uri="{FF2B5EF4-FFF2-40B4-BE49-F238E27FC236}">
                <a16:creationId xmlns:a16="http://schemas.microsoft.com/office/drawing/2014/main" id="{F2840BFD-A017-454E-9E65-8864B64650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559403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Common Logic Blocks – Decoder</a:t>
            </a:r>
          </a:p>
        </p:txBody>
      </p:sp>
      <p:sp>
        <p:nvSpPr>
          <p:cNvPr id="14340" name="Line 3">
            <a:extLst>
              <a:ext uri="{FF2B5EF4-FFF2-40B4-BE49-F238E27FC236}">
                <a16:creationId xmlns:a16="http://schemas.microsoft.com/office/drawing/2014/main" id="{BF37B55D-00A5-461B-90A9-97AD751930DD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1" name="Text Box 4">
            <a:extLst>
              <a:ext uri="{FF2B5EF4-FFF2-40B4-BE49-F238E27FC236}">
                <a16:creationId xmlns:a16="http://schemas.microsoft.com/office/drawing/2014/main" id="{19A93EB7-B19C-458D-92B1-3BEC616DF7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6263446" cy="36009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457200" indent="-4572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14400" indent="-4572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71600" indent="-4572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828800" indent="-4572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86000" indent="-4572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Clr>
                <a:srgbClr val="CC0000"/>
              </a:buClr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Takes in N inputs and activates one of 2</a:t>
            </a:r>
            <a:r>
              <a:rPr lang="en-US" altLang="en-US" sz="2400" baseline="30000">
                <a:latin typeface="Calibri" panose="020F0502020204030204" pitchFamily="34" charset="0"/>
                <a:cs typeface="Calibri" panose="020F0502020204030204" pitchFamily="34" charset="0"/>
              </a:rPr>
              <a:t>N</a:t>
            </a: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outputs</a:t>
            </a:r>
          </a:p>
          <a:p>
            <a:pPr eaLnBrk="1" hangingPunct="1">
              <a:buClr>
                <a:srgbClr val="CC0000"/>
              </a:buClr>
              <a:buFontTx/>
              <a:buChar char="•"/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buClr>
                <a:srgbClr val="CC0000"/>
              </a:buClr>
            </a:pPr>
            <a:r>
              <a:rPr lang="en-US" altLang="en-US" sz="18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altLang="en-US" sz="1800" baseline="-25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0</a:t>
            </a:r>
            <a:r>
              <a:rPr lang="en-US" altLang="en-US" sz="18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I</a:t>
            </a:r>
            <a:r>
              <a:rPr lang="en-US" altLang="en-US" sz="1800" baseline="-25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en-US" altLang="en-US" sz="18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I</a:t>
            </a:r>
            <a:r>
              <a:rPr lang="en-US" altLang="en-US" sz="1800" baseline="-25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altLang="en-US" sz="18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    O</a:t>
            </a:r>
            <a:r>
              <a:rPr lang="en-US" altLang="en-US" sz="1800" baseline="-25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0</a:t>
            </a:r>
            <a:r>
              <a:rPr lang="en-US" altLang="en-US" sz="18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O</a:t>
            </a:r>
            <a:r>
              <a:rPr lang="en-US" altLang="en-US" sz="1800" baseline="-25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en-US" altLang="en-US" sz="18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O</a:t>
            </a:r>
            <a:r>
              <a:rPr lang="en-US" altLang="en-US" sz="1800" baseline="-25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altLang="en-US" sz="18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O</a:t>
            </a:r>
            <a:r>
              <a:rPr lang="en-US" altLang="en-US" sz="1800" baseline="-25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  <a:r>
              <a:rPr lang="en-US" altLang="en-US" sz="18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O</a:t>
            </a:r>
            <a:r>
              <a:rPr lang="en-US" altLang="en-US" sz="1800" baseline="-25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</a:t>
            </a:r>
            <a:r>
              <a:rPr lang="en-US" altLang="en-US" sz="18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O</a:t>
            </a:r>
            <a:r>
              <a:rPr lang="en-US" altLang="en-US" sz="1800" baseline="-25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</a:t>
            </a:r>
            <a:r>
              <a:rPr lang="en-US" altLang="en-US" sz="18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O</a:t>
            </a:r>
            <a:r>
              <a:rPr lang="en-US" altLang="en-US" sz="1800" baseline="-25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6</a:t>
            </a:r>
            <a:r>
              <a:rPr lang="en-US" altLang="en-US" sz="18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O</a:t>
            </a:r>
            <a:r>
              <a:rPr lang="en-US" altLang="en-US" sz="1800" baseline="-25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7</a:t>
            </a:r>
            <a:endParaRPr lang="en-US" altLang="en-US" sz="180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buClr>
                <a:srgbClr val="CC0000"/>
              </a:buClr>
            </a:pPr>
            <a:endParaRPr lang="en-US" altLang="en-US" sz="18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buClr>
                <a:srgbClr val="CC0000"/>
              </a:buClr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0    0     0                  1     0     0     0     0     0     0      0</a:t>
            </a:r>
          </a:p>
          <a:p>
            <a:pPr eaLnBrk="1" hangingPunct="1">
              <a:buClr>
                <a:srgbClr val="CC0000"/>
              </a:buClr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0    0     1                  0     1     0     0     0     0     0      0</a:t>
            </a:r>
          </a:p>
          <a:p>
            <a:pPr eaLnBrk="1" hangingPunct="1">
              <a:buClr>
                <a:srgbClr val="CC0000"/>
              </a:buClr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0    1     0                  0     0     1     0     0     0     0      0</a:t>
            </a:r>
          </a:p>
          <a:p>
            <a:pPr eaLnBrk="1" hangingPunct="1">
              <a:buClr>
                <a:srgbClr val="CC0000"/>
              </a:buClr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0    1     1                  0     0     0     1     0     0     0      0</a:t>
            </a:r>
          </a:p>
          <a:p>
            <a:pPr eaLnBrk="1" hangingPunct="1">
              <a:buClr>
                <a:srgbClr val="CC0000"/>
              </a:buClr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1    0     0                  0     0     0     0     1     0     0      0</a:t>
            </a:r>
          </a:p>
          <a:p>
            <a:pPr eaLnBrk="1" hangingPunct="1">
              <a:buClr>
                <a:srgbClr val="CC0000"/>
              </a:buClr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1    0     1                  0     0     0     0     0     1     0      0</a:t>
            </a:r>
          </a:p>
          <a:p>
            <a:pPr eaLnBrk="1" hangingPunct="1">
              <a:buClr>
                <a:srgbClr val="CC0000"/>
              </a:buClr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1    1     0                  0     0     0     0     0     0     1      0</a:t>
            </a:r>
          </a:p>
          <a:p>
            <a:pPr eaLnBrk="1" hangingPunct="1">
              <a:buClr>
                <a:srgbClr val="CC0000"/>
              </a:buClr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1    1     1                  0     0     0     0     0     0     0      1</a:t>
            </a:r>
          </a:p>
        </p:txBody>
      </p:sp>
      <p:sp>
        <p:nvSpPr>
          <p:cNvPr id="14342" name="Line 5">
            <a:extLst>
              <a:ext uri="{FF2B5EF4-FFF2-40B4-BE49-F238E27FC236}">
                <a16:creationId xmlns:a16="http://schemas.microsoft.com/office/drawing/2014/main" id="{1C9AA0C7-1A18-4513-80A9-D1879D962C3B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" y="2743200"/>
            <a:ext cx="5791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3" name="Line 6">
            <a:extLst>
              <a:ext uri="{FF2B5EF4-FFF2-40B4-BE49-F238E27FC236}">
                <a16:creationId xmlns:a16="http://schemas.microsoft.com/office/drawing/2014/main" id="{DE8B8DE1-F9C6-427F-9CF2-A4D8F3806B95}"/>
              </a:ext>
            </a:extLst>
          </p:cNvPr>
          <p:cNvSpPr>
            <a:spLocks noChangeShapeType="1"/>
          </p:cNvSpPr>
          <p:nvPr/>
        </p:nvSpPr>
        <p:spPr bwMode="auto">
          <a:xfrm>
            <a:off x="2133600" y="2362200"/>
            <a:ext cx="0" cy="2819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4" name="Rectangle 7">
            <a:extLst>
              <a:ext uri="{FF2B5EF4-FFF2-40B4-BE49-F238E27FC236}">
                <a16:creationId xmlns:a16="http://schemas.microsoft.com/office/drawing/2014/main" id="{C9D6BDCC-8280-4632-A548-70DB8FB274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5410200"/>
            <a:ext cx="1066800" cy="1219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3-to-8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Decoder</a:t>
            </a:r>
          </a:p>
        </p:txBody>
      </p:sp>
      <p:sp>
        <p:nvSpPr>
          <p:cNvPr id="14345" name="Line 9">
            <a:extLst>
              <a:ext uri="{FF2B5EF4-FFF2-40B4-BE49-F238E27FC236}">
                <a16:creationId xmlns:a16="http://schemas.microsoft.com/office/drawing/2014/main" id="{81917366-5389-4C71-A9D8-395445F62321}"/>
              </a:ext>
            </a:extLst>
          </p:cNvPr>
          <p:cNvSpPr>
            <a:spLocks noChangeShapeType="1"/>
          </p:cNvSpPr>
          <p:nvPr/>
        </p:nvSpPr>
        <p:spPr bwMode="auto">
          <a:xfrm>
            <a:off x="2133600" y="5715000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346" name="Line 10">
            <a:extLst>
              <a:ext uri="{FF2B5EF4-FFF2-40B4-BE49-F238E27FC236}">
                <a16:creationId xmlns:a16="http://schemas.microsoft.com/office/drawing/2014/main" id="{B2F2D09F-BB86-4F60-BCD5-52CF7358DE0D}"/>
              </a:ext>
            </a:extLst>
          </p:cNvPr>
          <p:cNvSpPr>
            <a:spLocks noChangeShapeType="1"/>
          </p:cNvSpPr>
          <p:nvPr/>
        </p:nvSpPr>
        <p:spPr bwMode="auto">
          <a:xfrm>
            <a:off x="2133600" y="6019800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347" name="Line 11">
            <a:extLst>
              <a:ext uri="{FF2B5EF4-FFF2-40B4-BE49-F238E27FC236}">
                <a16:creationId xmlns:a16="http://schemas.microsoft.com/office/drawing/2014/main" id="{ED5C7D74-4E6D-4890-9C22-C1FB05B8D1C4}"/>
              </a:ext>
            </a:extLst>
          </p:cNvPr>
          <p:cNvSpPr>
            <a:spLocks noChangeShapeType="1"/>
          </p:cNvSpPr>
          <p:nvPr/>
        </p:nvSpPr>
        <p:spPr bwMode="auto">
          <a:xfrm>
            <a:off x="2133600" y="6324600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348" name="Line 12">
            <a:extLst>
              <a:ext uri="{FF2B5EF4-FFF2-40B4-BE49-F238E27FC236}">
                <a16:creationId xmlns:a16="http://schemas.microsoft.com/office/drawing/2014/main" id="{952200FD-2E4F-4953-892F-7003FDA9650C}"/>
              </a:ext>
            </a:extLst>
          </p:cNvPr>
          <p:cNvSpPr>
            <a:spLocks noChangeShapeType="1"/>
          </p:cNvSpPr>
          <p:nvPr/>
        </p:nvSpPr>
        <p:spPr bwMode="auto">
          <a:xfrm>
            <a:off x="3657600" y="5486400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349" name="Line 13">
            <a:extLst>
              <a:ext uri="{FF2B5EF4-FFF2-40B4-BE49-F238E27FC236}">
                <a16:creationId xmlns:a16="http://schemas.microsoft.com/office/drawing/2014/main" id="{E52F5A3B-9AEA-4C69-95D4-257DC6D3D41B}"/>
              </a:ext>
            </a:extLst>
          </p:cNvPr>
          <p:cNvSpPr>
            <a:spLocks noChangeShapeType="1"/>
          </p:cNvSpPr>
          <p:nvPr/>
        </p:nvSpPr>
        <p:spPr bwMode="auto">
          <a:xfrm>
            <a:off x="3657600" y="5638800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350" name="Line 14">
            <a:extLst>
              <a:ext uri="{FF2B5EF4-FFF2-40B4-BE49-F238E27FC236}">
                <a16:creationId xmlns:a16="http://schemas.microsoft.com/office/drawing/2014/main" id="{33060C60-37AD-48FD-8077-0DFC097B36EA}"/>
              </a:ext>
            </a:extLst>
          </p:cNvPr>
          <p:cNvSpPr>
            <a:spLocks noChangeShapeType="1"/>
          </p:cNvSpPr>
          <p:nvPr/>
        </p:nvSpPr>
        <p:spPr bwMode="auto">
          <a:xfrm>
            <a:off x="3657600" y="5791200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351" name="Line 15">
            <a:extLst>
              <a:ext uri="{FF2B5EF4-FFF2-40B4-BE49-F238E27FC236}">
                <a16:creationId xmlns:a16="http://schemas.microsoft.com/office/drawing/2014/main" id="{EEC7783C-4514-4869-8D75-0985F398DAA6}"/>
              </a:ext>
            </a:extLst>
          </p:cNvPr>
          <p:cNvSpPr>
            <a:spLocks noChangeShapeType="1"/>
          </p:cNvSpPr>
          <p:nvPr/>
        </p:nvSpPr>
        <p:spPr bwMode="auto">
          <a:xfrm>
            <a:off x="3657600" y="5943600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352" name="Line 16">
            <a:extLst>
              <a:ext uri="{FF2B5EF4-FFF2-40B4-BE49-F238E27FC236}">
                <a16:creationId xmlns:a16="http://schemas.microsoft.com/office/drawing/2014/main" id="{631DE07A-E390-4F96-AC80-3DEDE5E8E4E2}"/>
              </a:ext>
            </a:extLst>
          </p:cNvPr>
          <p:cNvSpPr>
            <a:spLocks noChangeShapeType="1"/>
          </p:cNvSpPr>
          <p:nvPr/>
        </p:nvSpPr>
        <p:spPr bwMode="auto">
          <a:xfrm>
            <a:off x="3657600" y="6096000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353" name="Line 17">
            <a:extLst>
              <a:ext uri="{FF2B5EF4-FFF2-40B4-BE49-F238E27FC236}">
                <a16:creationId xmlns:a16="http://schemas.microsoft.com/office/drawing/2014/main" id="{EF868A38-FC8F-4F7E-9D8C-346A8F1DFA7E}"/>
              </a:ext>
            </a:extLst>
          </p:cNvPr>
          <p:cNvSpPr>
            <a:spLocks noChangeShapeType="1"/>
          </p:cNvSpPr>
          <p:nvPr/>
        </p:nvSpPr>
        <p:spPr bwMode="auto">
          <a:xfrm>
            <a:off x="3657600" y="6248400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354" name="Line 18">
            <a:extLst>
              <a:ext uri="{FF2B5EF4-FFF2-40B4-BE49-F238E27FC236}">
                <a16:creationId xmlns:a16="http://schemas.microsoft.com/office/drawing/2014/main" id="{E4C2B1CD-A12C-4D3A-8A6A-1D5C7E6AA316}"/>
              </a:ext>
            </a:extLst>
          </p:cNvPr>
          <p:cNvSpPr>
            <a:spLocks noChangeShapeType="1"/>
          </p:cNvSpPr>
          <p:nvPr/>
        </p:nvSpPr>
        <p:spPr bwMode="auto">
          <a:xfrm>
            <a:off x="3657600" y="6400800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355" name="Line 19">
            <a:extLst>
              <a:ext uri="{FF2B5EF4-FFF2-40B4-BE49-F238E27FC236}">
                <a16:creationId xmlns:a16="http://schemas.microsoft.com/office/drawing/2014/main" id="{BB2261F0-879A-4B1C-9EC4-0F31AC1951AB}"/>
              </a:ext>
            </a:extLst>
          </p:cNvPr>
          <p:cNvSpPr>
            <a:spLocks noChangeShapeType="1"/>
          </p:cNvSpPr>
          <p:nvPr/>
        </p:nvSpPr>
        <p:spPr bwMode="auto">
          <a:xfrm>
            <a:off x="3657600" y="6553200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356" name="Text Box 20">
            <a:extLst>
              <a:ext uri="{FF2B5EF4-FFF2-40B4-BE49-F238E27FC236}">
                <a16:creationId xmlns:a16="http://schemas.microsoft.com/office/drawing/2014/main" id="{24F59DB4-8730-4863-B850-67002E954E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60525" y="5726113"/>
            <a:ext cx="4937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altLang="en-US" sz="2000" baseline="-25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0-2</a:t>
            </a:r>
            <a:endParaRPr lang="en-US" altLang="en-US" sz="200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357" name="Text Box 21">
            <a:extLst>
              <a:ext uri="{FF2B5EF4-FFF2-40B4-BE49-F238E27FC236}">
                <a16:creationId xmlns:a16="http://schemas.microsoft.com/office/drawing/2014/main" id="{08B197EE-22BE-4E89-9F66-B257AEB8EA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5791200"/>
            <a:ext cx="58060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en-US" altLang="en-US" sz="2000" baseline="-25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0-7</a:t>
            </a:r>
            <a:endParaRPr lang="en-US" altLang="en-US" sz="200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53EE81AD-39C1-43F8-A15F-BDEDDFD66A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0E19E0-1915-48C4-8693-2C2B13DD78A2}" type="slidenum">
              <a:rPr lang="en-US" altLang="en-US"/>
              <a:pPr>
                <a:defRPr/>
              </a:pPr>
              <a:t>15</a:t>
            </a:fld>
            <a:endParaRPr lang="en-US" altLang="en-US"/>
          </a:p>
        </p:txBody>
      </p:sp>
      <p:sp>
        <p:nvSpPr>
          <p:cNvPr id="16387" name="Text Box 2">
            <a:extLst>
              <a:ext uri="{FF2B5EF4-FFF2-40B4-BE49-F238E27FC236}">
                <a16:creationId xmlns:a16="http://schemas.microsoft.com/office/drawing/2014/main" id="{3CF0CA1D-11C1-477C-90AA-365154781E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611718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Common Logic Blocks – Multiplexor</a:t>
            </a:r>
          </a:p>
        </p:txBody>
      </p:sp>
      <p:sp>
        <p:nvSpPr>
          <p:cNvPr id="16388" name="Line 3">
            <a:extLst>
              <a:ext uri="{FF2B5EF4-FFF2-40B4-BE49-F238E27FC236}">
                <a16:creationId xmlns:a16="http://schemas.microsoft.com/office/drawing/2014/main" id="{9320A761-7374-4D3A-AB9A-4CE7DE65029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89" name="Text Box 4">
            <a:extLst>
              <a:ext uri="{FF2B5EF4-FFF2-40B4-BE49-F238E27FC236}">
                <a16:creationId xmlns:a16="http://schemas.microsoft.com/office/drawing/2014/main" id="{0B7FA89B-C493-4775-BF01-6861DC8939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652672" cy="4154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Multiplexor or selector: one of N inputs is reflected on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output depending on the value of the log</a:t>
            </a:r>
            <a:r>
              <a:rPr lang="en-US" altLang="en-US" sz="24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N selector bits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2-input mux</a:t>
            </a:r>
          </a:p>
        </p:txBody>
      </p:sp>
      <p:pic>
        <p:nvPicPr>
          <p:cNvPr id="16390" name="Picture 6" descr="5">
            <a:extLst>
              <a:ext uri="{FF2B5EF4-FFF2-40B4-BE49-F238E27FC236}">
                <a16:creationId xmlns:a16="http://schemas.microsoft.com/office/drawing/2014/main" id="{92D5154F-EE8A-45C8-91AA-4A35B2BDAE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2667000"/>
            <a:ext cx="6419850" cy="2389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391" name="Text Box 5">
            <a:extLst>
              <a:ext uri="{FF2B5EF4-FFF2-40B4-BE49-F238E27FC236}">
                <a16:creationId xmlns:a16="http://schemas.microsoft.com/office/drawing/2014/main" id="{3955A376-A884-453C-8989-C78F317D82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7000" y="4906963"/>
            <a:ext cx="1693863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Source: H&amp;P textbook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3">
            <a:extLst>
              <a:ext uri="{FF2B5EF4-FFF2-40B4-BE49-F238E27FC236}">
                <a16:creationId xmlns:a16="http://schemas.microsoft.com/office/drawing/2014/main" id="{1AE6B615-69AF-41F0-8630-B9481B6731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1E80B4-544F-4B16-B120-156C324F8A5C}" type="slidenum">
              <a:rPr lang="en-US" altLang="en-US"/>
              <a:pPr>
                <a:defRPr/>
              </a:pPr>
              <a:t>16</a:t>
            </a:fld>
            <a:endParaRPr lang="en-US" altLang="en-US"/>
          </a:p>
        </p:txBody>
      </p:sp>
      <p:sp>
        <p:nvSpPr>
          <p:cNvPr id="18435" name="Text Box 2">
            <a:extLst>
              <a:ext uri="{FF2B5EF4-FFF2-40B4-BE49-F238E27FC236}">
                <a16:creationId xmlns:a16="http://schemas.microsoft.com/office/drawing/2014/main" id="{8B0A5170-13B7-457C-92DD-4F9C3ACDBA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95343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Adder Algorithm</a:t>
            </a:r>
          </a:p>
        </p:txBody>
      </p:sp>
      <p:sp>
        <p:nvSpPr>
          <p:cNvPr id="18436" name="Line 3">
            <a:extLst>
              <a:ext uri="{FF2B5EF4-FFF2-40B4-BE49-F238E27FC236}">
                <a16:creationId xmlns:a16="http://schemas.microsoft.com/office/drawing/2014/main" id="{29D8C2A5-7F59-46DB-939D-41932E40ADB8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37" name="Text Box 4">
            <a:extLst>
              <a:ext uri="{FF2B5EF4-FFF2-40B4-BE49-F238E27FC236}">
                <a16:creationId xmlns:a16="http://schemas.microsoft.com/office/drawing/2014/main" id="{4974CE9B-2FDC-48B3-9C07-F4D558A238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4617033" cy="1754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7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   1          0          0          1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7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   0          1          0          1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700" dirty="0">
                <a:latin typeface="Calibri" panose="020F0502020204030204" pitchFamily="34" charset="0"/>
                <a:cs typeface="Calibri" panose="020F0502020204030204" pitchFamily="34" charset="0"/>
              </a:rPr>
              <a:t>Sum        1          1          1          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700" dirty="0">
                <a:latin typeface="Calibri" panose="020F0502020204030204" pitchFamily="34" charset="0"/>
                <a:cs typeface="Calibri" panose="020F0502020204030204" pitchFamily="34" charset="0"/>
              </a:rPr>
              <a:t>Carry       0          0          0          1</a:t>
            </a:r>
          </a:p>
        </p:txBody>
      </p:sp>
      <p:sp>
        <p:nvSpPr>
          <p:cNvPr id="18438" name="Line 5">
            <a:extLst>
              <a:ext uri="{FF2B5EF4-FFF2-40B4-BE49-F238E27FC236}">
                <a16:creationId xmlns:a16="http://schemas.microsoft.com/office/drawing/2014/main" id="{513FE994-8C9D-454C-B59C-0247FC8135E4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038600" y="2514600"/>
            <a:ext cx="685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39" name="Line 6">
            <a:extLst>
              <a:ext uri="{FF2B5EF4-FFF2-40B4-BE49-F238E27FC236}">
                <a16:creationId xmlns:a16="http://schemas.microsoft.com/office/drawing/2014/main" id="{58E3A489-31BB-4E9B-AAFB-64AD976DF47E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124200" y="2514600"/>
            <a:ext cx="685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0" name="Line 7">
            <a:extLst>
              <a:ext uri="{FF2B5EF4-FFF2-40B4-BE49-F238E27FC236}">
                <a16:creationId xmlns:a16="http://schemas.microsoft.com/office/drawing/2014/main" id="{082AC97B-7686-4292-9A20-B7E5EC629469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133600" y="2514600"/>
            <a:ext cx="685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1" name="Line 8">
            <a:extLst>
              <a:ext uri="{FF2B5EF4-FFF2-40B4-BE49-F238E27FC236}">
                <a16:creationId xmlns:a16="http://schemas.microsoft.com/office/drawing/2014/main" id="{F1C446AD-6032-471A-9837-702D5693BF60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" y="2362200"/>
            <a:ext cx="4953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2" name="Text Box 9">
            <a:extLst>
              <a:ext uri="{FF2B5EF4-FFF2-40B4-BE49-F238E27FC236}">
                <a16:creationId xmlns:a16="http://schemas.microsoft.com/office/drawing/2014/main" id="{302623D9-4E64-4784-92AF-4D1E4EBC6D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3962400"/>
            <a:ext cx="4958409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A        B        </a:t>
            </a:r>
            <a:r>
              <a:rPr lang="en-US" altLang="en-US" sz="2400" dirty="0" err="1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Cin</a:t>
            </a: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    Sum  </a:t>
            </a:r>
            <a:r>
              <a:rPr lang="en-US" altLang="en-US" sz="2400" dirty="0" err="1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Cout</a:t>
            </a: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endParaRPr lang="en-US" altLang="en-US" sz="1800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</a:t>
            </a: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0            0            0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0            0            1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0            1            0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0            1            1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1            0            0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1            0            1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1            1            0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1            1            1</a:t>
            </a: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8443" name="Line 10">
            <a:extLst>
              <a:ext uri="{FF2B5EF4-FFF2-40B4-BE49-F238E27FC236}">
                <a16:creationId xmlns:a16="http://schemas.microsoft.com/office/drawing/2014/main" id="{960D6446-848B-4111-93B1-C881A9EE6401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" y="4343400"/>
            <a:ext cx="502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4" name="Line 11">
            <a:extLst>
              <a:ext uri="{FF2B5EF4-FFF2-40B4-BE49-F238E27FC236}">
                <a16:creationId xmlns:a16="http://schemas.microsoft.com/office/drawing/2014/main" id="{01A5697A-42F3-49C0-A47C-9BA874349C90}"/>
              </a:ext>
            </a:extLst>
          </p:cNvPr>
          <p:cNvSpPr>
            <a:spLocks noChangeShapeType="1"/>
          </p:cNvSpPr>
          <p:nvPr/>
        </p:nvSpPr>
        <p:spPr bwMode="auto">
          <a:xfrm>
            <a:off x="3657600" y="3962400"/>
            <a:ext cx="0" cy="2743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5" name="Text Box 12">
            <a:extLst>
              <a:ext uri="{FF2B5EF4-FFF2-40B4-BE49-F238E27FC236}">
                <a16:creationId xmlns:a16="http://schemas.microsoft.com/office/drawing/2014/main" id="{C2665CB4-E289-454A-9412-326BBB0B47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3505200"/>
            <a:ext cx="404655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Truth Table for the above operations: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lide Number Placeholder 3">
            <a:extLst>
              <a:ext uri="{FF2B5EF4-FFF2-40B4-BE49-F238E27FC236}">
                <a16:creationId xmlns:a16="http://schemas.microsoft.com/office/drawing/2014/main" id="{671407D6-6540-4EF2-B1D8-602D4FC62D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A99F86-2573-4465-8C90-3498FA0EE121}" type="slidenum">
              <a:rPr lang="en-US" altLang="en-US"/>
              <a:pPr>
                <a:defRPr/>
              </a:pPr>
              <a:t>17</a:t>
            </a:fld>
            <a:endParaRPr lang="en-US" altLang="en-US"/>
          </a:p>
        </p:txBody>
      </p:sp>
      <p:sp>
        <p:nvSpPr>
          <p:cNvPr id="20483" name="Text Box 2">
            <a:extLst>
              <a:ext uri="{FF2B5EF4-FFF2-40B4-BE49-F238E27FC236}">
                <a16:creationId xmlns:a16="http://schemas.microsoft.com/office/drawing/2014/main" id="{3B186FB6-DA74-4116-9610-5924915C93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95343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Adder Algorithm</a:t>
            </a:r>
          </a:p>
        </p:txBody>
      </p:sp>
      <p:sp>
        <p:nvSpPr>
          <p:cNvPr id="20484" name="Line 3">
            <a:extLst>
              <a:ext uri="{FF2B5EF4-FFF2-40B4-BE49-F238E27FC236}">
                <a16:creationId xmlns:a16="http://schemas.microsoft.com/office/drawing/2014/main" id="{6C370CAC-D125-48AE-BE1E-264D59E7BC5B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5" name="Text Box 4">
            <a:extLst>
              <a:ext uri="{FF2B5EF4-FFF2-40B4-BE49-F238E27FC236}">
                <a16:creationId xmlns:a16="http://schemas.microsoft.com/office/drawing/2014/main" id="{C25529F0-86C4-4432-A800-1AF66249BC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4538487" cy="1754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7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   1          0          0          1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7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   0          1          0          1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700" dirty="0">
                <a:latin typeface="Calibri" panose="020F0502020204030204" pitchFamily="34" charset="0"/>
                <a:cs typeface="Calibri" panose="020F0502020204030204" pitchFamily="34" charset="0"/>
              </a:rPr>
              <a:t>Sum        1          1          1          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700" dirty="0">
                <a:latin typeface="Calibri" panose="020F0502020204030204" pitchFamily="34" charset="0"/>
                <a:cs typeface="Calibri" panose="020F0502020204030204" pitchFamily="34" charset="0"/>
              </a:rPr>
              <a:t>Carry       0          0         0           1</a:t>
            </a:r>
          </a:p>
        </p:txBody>
      </p:sp>
      <p:sp>
        <p:nvSpPr>
          <p:cNvPr id="20486" name="Line 5">
            <a:extLst>
              <a:ext uri="{FF2B5EF4-FFF2-40B4-BE49-F238E27FC236}">
                <a16:creationId xmlns:a16="http://schemas.microsoft.com/office/drawing/2014/main" id="{447131CE-9D51-4D7D-9F90-2A56FD438AC9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038600" y="2514600"/>
            <a:ext cx="685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7" name="Line 6">
            <a:extLst>
              <a:ext uri="{FF2B5EF4-FFF2-40B4-BE49-F238E27FC236}">
                <a16:creationId xmlns:a16="http://schemas.microsoft.com/office/drawing/2014/main" id="{76F666D6-7B1E-487D-8B05-486AFE1A53E2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048000" y="2514600"/>
            <a:ext cx="685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8" name="Line 7">
            <a:extLst>
              <a:ext uri="{FF2B5EF4-FFF2-40B4-BE49-F238E27FC236}">
                <a16:creationId xmlns:a16="http://schemas.microsoft.com/office/drawing/2014/main" id="{7EAC7EA9-D51C-481B-A3B9-BE082515278C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133600" y="2514600"/>
            <a:ext cx="685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9" name="Line 8">
            <a:extLst>
              <a:ext uri="{FF2B5EF4-FFF2-40B4-BE49-F238E27FC236}">
                <a16:creationId xmlns:a16="http://schemas.microsoft.com/office/drawing/2014/main" id="{23B99386-E2DF-4301-99A9-30D50D0A9835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" y="2362200"/>
            <a:ext cx="4953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0" name="Text Box 9">
            <a:extLst>
              <a:ext uri="{FF2B5EF4-FFF2-40B4-BE49-F238E27FC236}">
                <a16:creationId xmlns:a16="http://schemas.microsoft.com/office/drawing/2014/main" id="{38A93DE1-954E-4797-8531-4673CDA93C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3962400"/>
            <a:ext cx="4889480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A        B        </a:t>
            </a:r>
            <a:r>
              <a:rPr lang="en-US" altLang="en-US" sz="2400" dirty="0" err="1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Cin</a:t>
            </a: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   Sum  </a:t>
            </a:r>
            <a:r>
              <a:rPr lang="en-US" altLang="en-US" sz="2400" dirty="0" err="1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Cout</a:t>
            </a: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endParaRPr lang="en-US" altLang="en-US" sz="1800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</a:t>
            </a: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0            0            0                          0           0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0            0            1                          1           0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0            1            0                          1           0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0            1            1                          0           1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1            0            0                          1           0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1            0            1                          0           1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1            1            0                          0           1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1            1            1                          1           1</a:t>
            </a: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491" name="Line 10">
            <a:extLst>
              <a:ext uri="{FF2B5EF4-FFF2-40B4-BE49-F238E27FC236}">
                <a16:creationId xmlns:a16="http://schemas.microsoft.com/office/drawing/2014/main" id="{A1F88893-C905-49E2-ACC6-455652B49554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" y="4343400"/>
            <a:ext cx="502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2" name="Line 11">
            <a:extLst>
              <a:ext uri="{FF2B5EF4-FFF2-40B4-BE49-F238E27FC236}">
                <a16:creationId xmlns:a16="http://schemas.microsoft.com/office/drawing/2014/main" id="{46FDAE3B-451D-484F-8EF9-F0AB28E6D41E}"/>
              </a:ext>
            </a:extLst>
          </p:cNvPr>
          <p:cNvSpPr>
            <a:spLocks noChangeShapeType="1"/>
          </p:cNvSpPr>
          <p:nvPr/>
        </p:nvSpPr>
        <p:spPr bwMode="auto">
          <a:xfrm>
            <a:off x="3657600" y="3962400"/>
            <a:ext cx="0" cy="2743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3" name="Text Box 12">
            <a:extLst>
              <a:ext uri="{FF2B5EF4-FFF2-40B4-BE49-F238E27FC236}">
                <a16:creationId xmlns:a16="http://schemas.microsoft.com/office/drawing/2014/main" id="{F4927CD0-7FFA-4D50-BCFD-682ACC6A4B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3505200"/>
            <a:ext cx="404655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Truth Table for the above operations:</a:t>
            </a:r>
          </a:p>
        </p:txBody>
      </p:sp>
      <p:sp>
        <p:nvSpPr>
          <p:cNvPr id="20494" name="Text Box 13">
            <a:extLst>
              <a:ext uri="{FF2B5EF4-FFF2-40B4-BE49-F238E27FC236}">
                <a16:creationId xmlns:a16="http://schemas.microsoft.com/office/drawing/2014/main" id="{CF38F350-1890-48E8-BED4-9E1B3CEEFF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84925" y="2373313"/>
            <a:ext cx="2084225" cy="40934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Equations: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Sum = Cin . A . B +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 B . Cin . A +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 A . Cin . B +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 A . B . Cin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Cout = A . B . Cin +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 A . B . Cin +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 A . Cin . B +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 B . Cin . A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= A . B  +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 A . Cin +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 B . Cin</a:t>
            </a:r>
          </a:p>
        </p:txBody>
      </p:sp>
      <p:sp>
        <p:nvSpPr>
          <p:cNvPr id="20495" name="Line 14">
            <a:extLst>
              <a:ext uri="{FF2B5EF4-FFF2-40B4-BE49-F238E27FC236}">
                <a16:creationId xmlns:a16="http://schemas.microsoft.com/office/drawing/2014/main" id="{23CA4709-C7E9-4C6C-B49E-9847C25E598C}"/>
              </a:ext>
            </a:extLst>
          </p:cNvPr>
          <p:cNvSpPr>
            <a:spLocks noChangeShapeType="1"/>
          </p:cNvSpPr>
          <p:nvPr/>
        </p:nvSpPr>
        <p:spPr bwMode="auto">
          <a:xfrm>
            <a:off x="7696200" y="2743200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6" name="Line 15">
            <a:extLst>
              <a:ext uri="{FF2B5EF4-FFF2-40B4-BE49-F238E27FC236}">
                <a16:creationId xmlns:a16="http://schemas.microsoft.com/office/drawing/2014/main" id="{A346FAD9-1B32-4BDF-9858-DB08C5A24266}"/>
              </a:ext>
            </a:extLst>
          </p:cNvPr>
          <p:cNvSpPr>
            <a:spLocks noChangeShapeType="1"/>
          </p:cNvSpPr>
          <p:nvPr/>
        </p:nvSpPr>
        <p:spPr bwMode="auto">
          <a:xfrm>
            <a:off x="8001000" y="2743200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7" name="Line 16">
            <a:extLst>
              <a:ext uri="{FF2B5EF4-FFF2-40B4-BE49-F238E27FC236}">
                <a16:creationId xmlns:a16="http://schemas.microsoft.com/office/drawing/2014/main" id="{120BF748-8948-499B-B7DD-1FFBB3DB78B8}"/>
              </a:ext>
            </a:extLst>
          </p:cNvPr>
          <p:cNvSpPr>
            <a:spLocks noChangeShapeType="1"/>
          </p:cNvSpPr>
          <p:nvPr/>
        </p:nvSpPr>
        <p:spPr bwMode="auto">
          <a:xfrm>
            <a:off x="7543800" y="3048000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8" name="Line 17">
            <a:extLst>
              <a:ext uri="{FF2B5EF4-FFF2-40B4-BE49-F238E27FC236}">
                <a16:creationId xmlns:a16="http://schemas.microsoft.com/office/drawing/2014/main" id="{2AEF3DFD-B707-4EA2-A637-11F0BFF1FED2}"/>
              </a:ext>
            </a:extLst>
          </p:cNvPr>
          <p:cNvSpPr>
            <a:spLocks noChangeShapeType="1"/>
          </p:cNvSpPr>
          <p:nvPr/>
        </p:nvSpPr>
        <p:spPr bwMode="auto">
          <a:xfrm>
            <a:off x="8001000" y="3048000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9" name="Line 18">
            <a:extLst>
              <a:ext uri="{FF2B5EF4-FFF2-40B4-BE49-F238E27FC236}">
                <a16:creationId xmlns:a16="http://schemas.microsoft.com/office/drawing/2014/main" id="{1F24ACBE-9755-42B4-BD0B-420E85C5AFBC}"/>
              </a:ext>
            </a:extLst>
          </p:cNvPr>
          <p:cNvSpPr>
            <a:spLocks noChangeShapeType="1"/>
          </p:cNvSpPr>
          <p:nvPr/>
        </p:nvSpPr>
        <p:spPr bwMode="auto">
          <a:xfrm>
            <a:off x="7543800" y="3352800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0" name="Line 19">
            <a:extLst>
              <a:ext uri="{FF2B5EF4-FFF2-40B4-BE49-F238E27FC236}">
                <a16:creationId xmlns:a16="http://schemas.microsoft.com/office/drawing/2014/main" id="{BBAE9E27-8A6F-4BA1-BBC7-9E51557D0BA5}"/>
              </a:ext>
            </a:extLst>
          </p:cNvPr>
          <p:cNvSpPr>
            <a:spLocks noChangeShapeType="1"/>
          </p:cNvSpPr>
          <p:nvPr/>
        </p:nvSpPr>
        <p:spPr bwMode="auto">
          <a:xfrm>
            <a:off x="8001000" y="3352800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1" name="Line 20">
            <a:extLst>
              <a:ext uri="{FF2B5EF4-FFF2-40B4-BE49-F238E27FC236}">
                <a16:creationId xmlns:a16="http://schemas.microsoft.com/office/drawing/2014/main" id="{D6E9591B-D872-4E98-ADA5-BAE3FAD95671}"/>
              </a:ext>
            </a:extLst>
          </p:cNvPr>
          <p:cNvSpPr>
            <a:spLocks noChangeShapeType="1"/>
          </p:cNvSpPr>
          <p:nvPr/>
        </p:nvSpPr>
        <p:spPr bwMode="auto">
          <a:xfrm>
            <a:off x="7924800" y="4572000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2" name="Line 21">
            <a:extLst>
              <a:ext uri="{FF2B5EF4-FFF2-40B4-BE49-F238E27FC236}">
                <a16:creationId xmlns:a16="http://schemas.microsoft.com/office/drawing/2014/main" id="{B71CDE18-6A07-4B9F-A85A-C5DB81AC25BC}"/>
              </a:ext>
            </a:extLst>
          </p:cNvPr>
          <p:cNvSpPr>
            <a:spLocks noChangeShapeType="1"/>
          </p:cNvSpPr>
          <p:nvPr/>
        </p:nvSpPr>
        <p:spPr bwMode="auto">
          <a:xfrm>
            <a:off x="8001000" y="4876800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3" name="Line 22">
            <a:extLst>
              <a:ext uri="{FF2B5EF4-FFF2-40B4-BE49-F238E27FC236}">
                <a16:creationId xmlns:a16="http://schemas.microsoft.com/office/drawing/2014/main" id="{4492ADE6-8955-467F-A483-2E7545AD70A4}"/>
              </a:ext>
            </a:extLst>
          </p:cNvPr>
          <p:cNvSpPr>
            <a:spLocks noChangeShapeType="1"/>
          </p:cNvSpPr>
          <p:nvPr/>
        </p:nvSpPr>
        <p:spPr bwMode="auto">
          <a:xfrm>
            <a:off x="8001000" y="5181600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lide Number Placeholder 3">
            <a:extLst>
              <a:ext uri="{FF2B5EF4-FFF2-40B4-BE49-F238E27FC236}">
                <a16:creationId xmlns:a16="http://schemas.microsoft.com/office/drawing/2014/main" id="{DE86A994-B215-4D94-8FA3-01255F1A92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64009F-7454-4C8B-A69B-6C3A08FA2000}" type="slidenum">
              <a:rPr lang="en-US" altLang="en-US"/>
              <a:pPr>
                <a:defRPr/>
              </a:pPr>
              <a:t>18</a:t>
            </a:fld>
            <a:endParaRPr lang="en-US" altLang="en-US"/>
          </a:p>
        </p:txBody>
      </p:sp>
      <p:sp>
        <p:nvSpPr>
          <p:cNvPr id="22531" name="Text Box 2">
            <a:extLst>
              <a:ext uri="{FF2B5EF4-FFF2-40B4-BE49-F238E27FC236}">
                <a16:creationId xmlns:a16="http://schemas.microsoft.com/office/drawing/2014/main" id="{ACB184CE-DDB7-4737-8256-BA465BA3E5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73863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Carry Out Logic</a:t>
            </a:r>
          </a:p>
        </p:txBody>
      </p:sp>
      <p:sp>
        <p:nvSpPr>
          <p:cNvPr id="22532" name="Line 3">
            <a:extLst>
              <a:ext uri="{FF2B5EF4-FFF2-40B4-BE49-F238E27FC236}">
                <a16:creationId xmlns:a16="http://schemas.microsoft.com/office/drawing/2014/main" id="{1B248F62-1413-4067-B426-3B3C2B9F8F0B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3" name="Text Box 6">
            <a:extLst>
              <a:ext uri="{FF2B5EF4-FFF2-40B4-BE49-F238E27FC236}">
                <a16:creationId xmlns:a16="http://schemas.microsoft.com/office/drawing/2014/main" id="{5903269F-148C-4DE6-9153-557A140A19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9800" y="1600200"/>
            <a:ext cx="2084225" cy="40934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Equations: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Sum = Cin . A . B +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 B . Cin . A +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 A . Cin . B +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 A . B . Cin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Cout = A . B . Cin +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 A . B . Cin +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 A . Cin . B +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 B . Cin . A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= A . B  +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 A . Cin +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 B . Cin</a:t>
            </a:r>
          </a:p>
        </p:txBody>
      </p:sp>
      <p:sp>
        <p:nvSpPr>
          <p:cNvPr id="22534" name="Line 7">
            <a:extLst>
              <a:ext uri="{FF2B5EF4-FFF2-40B4-BE49-F238E27FC236}">
                <a16:creationId xmlns:a16="http://schemas.microsoft.com/office/drawing/2014/main" id="{35943B79-BC91-44CF-A273-E3882A1DB6AD}"/>
              </a:ext>
            </a:extLst>
          </p:cNvPr>
          <p:cNvSpPr>
            <a:spLocks noChangeShapeType="1"/>
          </p:cNvSpPr>
          <p:nvPr/>
        </p:nvSpPr>
        <p:spPr bwMode="auto">
          <a:xfrm>
            <a:off x="7315200" y="1970088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5" name="Line 8">
            <a:extLst>
              <a:ext uri="{FF2B5EF4-FFF2-40B4-BE49-F238E27FC236}">
                <a16:creationId xmlns:a16="http://schemas.microsoft.com/office/drawing/2014/main" id="{1210737F-F44D-4850-B60C-CEFD23C8FD54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0" y="1970088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6" name="Line 9">
            <a:extLst>
              <a:ext uri="{FF2B5EF4-FFF2-40B4-BE49-F238E27FC236}">
                <a16:creationId xmlns:a16="http://schemas.microsoft.com/office/drawing/2014/main" id="{1F72CA99-13FD-4589-A43A-1721963D329E}"/>
              </a:ext>
            </a:extLst>
          </p:cNvPr>
          <p:cNvSpPr>
            <a:spLocks noChangeShapeType="1"/>
          </p:cNvSpPr>
          <p:nvPr/>
        </p:nvSpPr>
        <p:spPr bwMode="auto">
          <a:xfrm>
            <a:off x="7239000" y="2274888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7" name="Line 10">
            <a:extLst>
              <a:ext uri="{FF2B5EF4-FFF2-40B4-BE49-F238E27FC236}">
                <a16:creationId xmlns:a16="http://schemas.microsoft.com/office/drawing/2014/main" id="{90302820-3F4F-44F4-950C-C73A12860A61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0" y="2274888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8" name="Line 11">
            <a:extLst>
              <a:ext uri="{FF2B5EF4-FFF2-40B4-BE49-F238E27FC236}">
                <a16:creationId xmlns:a16="http://schemas.microsoft.com/office/drawing/2014/main" id="{C8A724AE-6723-49A4-952F-35BAB24F8084}"/>
              </a:ext>
            </a:extLst>
          </p:cNvPr>
          <p:cNvSpPr>
            <a:spLocks noChangeShapeType="1"/>
          </p:cNvSpPr>
          <p:nvPr/>
        </p:nvSpPr>
        <p:spPr bwMode="auto">
          <a:xfrm>
            <a:off x="7239000" y="2579688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9" name="Line 12">
            <a:extLst>
              <a:ext uri="{FF2B5EF4-FFF2-40B4-BE49-F238E27FC236}">
                <a16:creationId xmlns:a16="http://schemas.microsoft.com/office/drawing/2014/main" id="{6F24ECA0-2FD8-4D14-A1BE-3E49E2B7C36E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0" y="2579688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0" name="Line 13">
            <a:extLst>
              <a:ext uri="{FF2B5EF4-FFF2-40B4-BE49-F238E27FC236}">
                <a16:creationId xmlns:a16="http://schemas.microsoft.com/office/drawing/2014/main" id="{792C1EE6-FD3D-4F70-B558-720329DC1F76}"/>
              </a:ext>
            </a:extLst>
          </p:cNvPr>
          <p:cNvSpPr>
            <a:spLocks noChangeShapeType="1"/>
          </p:cNvSpPr>
          <p:nvPr/>
        </p:nvSpPr>
        <p:spPr bwMode="auto">
          <a:xfrm>
            <a:off x="7543800" y="3798888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1" name="Line 14">
            <a:extLst>
              <a:ext uri="{FF2B5EF4-FFF2-40B4-BE49-F238E27FC236}">
                <a16:creationId xmlns:a16="http://schemas.microsoft.com/office/drawing/2014/main" id="{8B69B64D-0C67-415A-91BA-B67C5D7019E4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0" y="4103688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2" name="Line 15">
            <a:extLst>
              <a:ext uri="{FF2B5EF4-FFF2-40B4-BE49-F238E27FC236}">
                <a16:creationId xmlns:a16="http://schemas.microsoft.com/office/drawing/2014/main" id="{1149D594-1251-4036-ADA5-B76B120AD4EA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0" y="4408488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22543" name="Picture 6" descr="17">
            <a:extLst>
              <a:ext uri="{FF2B5EF4-FFF2-40B4-BE49-F238E27FC236}">
                <a16:creationId xmlns:a16="http://schemas.microsoft.com/office/drawing/2014/main" id="{77FB36E9-B229-401A-841D-08D5B2A41A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75" y="1481138"/>
            <a:ext cx="4919663" cy="4637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2544" name="Text Box 5">
            <a:extLst>
              <a:ext uri="{FF2B5EF4-FFF2-40B4-BE49-F238E27FC236}">
                <a16:creationId xmlns:a16="http://schemas.microsoft.com/office/drawing/2014/main" id="{1FAF09AC-1654-429C-BA1B-8CD0786B2A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5842000"/>
            <a:ext cx="1693863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Source: H&amp;P textbook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3602F32C-10C2-4CD6-A831-F37F01CE5C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207153-5DFC-4D4A-8CA0-4B71D404E3EC}" type="slidenum">
              <a:rPr lang="en-US" altLang="en-US"/>
              <a:pPr>
                <a:defRPr/>
              </a:pPr>
              <a:t>19</a:t>
            </a:fld>
            <a:endParaRPr lang="en-US" altLang="en-US"/>
          </a:p>
        </p:txBody>
      </p:sp>
      <p:sp>
        <p:nvSpPr>
          <p:cNvPr id="24579" name="Text Box 2">
            <a:extLst>
              <a:ext uri="{FF2B5EF4-FFF2-40B4-BE49-F238E27FC236}">
                <a16:creationId xmlns:a16="http://schemas.microsoft.com/office/drawing/2014/main" id="{E0E28452-C8A0-4B7E-AA00-E541421C90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77002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1-Bit ALU with Add, Or, And</a:t>
            </a:r>
          </a:p>
        </p:txBody>
      </p:sp>
      <p:sp>
        <p:nvSpPr>
          <p:cNvPr id="24580" name="Line 3">
            <a:extLst>
              <a:ext uri="{FF2B5EF4-FFF2-40B4-BE49-F238E27FC236}">
                <a16:creationId xmlns:a16="http://schemas.microsoft.com/office/drawing/2014/main" id="{6332943C-96FA-46F4-8559-463A30CBF49B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1" name="Text Box 6">
            <a:extLst>
              <a:ext uri="{FF2B5EF4-FFF2-40B4-BE49-F238E27FC236}">
                <a16:creationId xmlns:a16="http://schemas.microsoft.com/office/drawing/2014/main" id="{946F8513-35EB-454A-AD01-20287832AB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1447800"/>
            <a:ext cx="587776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Multiplexor selects between Add, Or, And operations</a:t>
            </a:r>
          </a:p>
        </p:txBody>
      </p:sp>
      <p:pic>
        <p:nvPicPr>
          <p:cNvPr id="24582" name="Picture 6" descr="18">
            <a:extLst>
              <a:ext uri="{FF2B5EF4-FFF2-40B4-BE49-F238E27FC236}">
                <a16:creationId xmlns:a16="http://schemas.microsoft.com/office/drawing/2014/main" id="{5D5B277F-CF6D-4A3D-B904-BF68E99A31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2155825"/>
            <a:ext cx="4289425" cy="4395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4583" name="Text Box 5">
            <a:extLst>
              <a:ext uri="{FF2B5EF4-FFF2-40B4-BE49-F238E27FC236}">
                <a16:creationId xmlns:a16="http://schemas.microsoft.com/office/drawing/2014/main" id="{879D8F1A-6DFE-463F-A359-15AF854239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0200" y="6338888"/>
            <a:ext cx="1693863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Source: H&amp;P textbook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F119B6C5-FF16-4403-A966-9889A2C4F9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802804-84DE-4590-8821-A8FF1713BCD5}" type="slidenum">
              <a:rPr lang="en-US" altLang="en-US"/>
              <a:pPr>
                <a:defRPr/>
              </a:pPr>
              <a:t>2</a:t>
            </a:fld>
            <a:endParaRPr lang="en-US" altLang="en-US"/>
          </a:p>
        </p:txBody>
      </p:sp>
      <p:sp>
        <p:nvSpPr>
          <p:cNvPr id="26627" name="Text Box 2">
            <a:extLst>
              <a:ext uri="{FF2B5EF4-FFF2-40B4-BE49-F238E27FC236}">
                <a16:creationId xmlns:a16="http://schemas.microsoft.com/office/drawing/2014/main" id="{4B818FF2-D3A3-4FED-9084-84DC327BF2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55917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Subword Parallelism</a:t>
            </a:r>
          </a:p>
        </p:txBody>
      </p:sp>
      <p:sp>
        <p:nvSpPr>
          <p:cNvPr id="26628" name="Line 3">
            <a:extLst>
              <a:ext uri="{FF2B5EF4-FFF2-40B4-BE49-F238E27FC236}">
                <a16:creationId xmlns:a16="http://schemas.microsoft.com/office/drawing/2014/main" id="{E3FE787C-C012-4A85-AD24-D28207D422CC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29" name="Text Box 4">
            <a:extLst>
              <a:ext uri="{FF2B5EF4-FFF2-40B4-BE49-F238E27FC236}">
                <a16:creationId xmlns:a16="http://schemas.microsoft.com/office/drawing/2014/main" id="{EADD1487-2B9D-4F4F-9FD2-EF1EBECC2A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365799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ALUs are typically designed to perform 64-bit or 128-bit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arithmetic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Some data types are much smaller, e.g., bytes for pixel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RGB values, half-words for audio samples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Partitioning the carry-chains within the ALU can convert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the 64-bit adder into 4 16-bit adders or 8 8-bit adders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 single load can fetch multiple values, and a single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add instruction can perform multiple parallel additions,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referred to as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subword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parallelism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D8B5EB4D-53D4-4650-9870-7B757F4C28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EF9C48-D4E6-46C2-8A41-6C177A57E988}" type="slidenum">
              <a:rPr lang="en-US" altLang="en-US"/>
              <a:pPr>
                <a:defRPr/>
              </a:pPr>
              <a:t>20</a:t>
            </a:fld>
            <a:endParaRPr lang="en-US" altLang="en-US"/>
          </a:p>
        </p:txBody>
      </p:sp>
      <p:sp>
        <p:nvSpPr>
          <p:cNvPr id="26627" name="Text Box 2">
            <a:extLst>
              <a:ext uri="{FF2B5EF4-FFF2-40B4-BE49-F238E27FC236}">
                <a16:creationId xmlns:a16="http://schemas.microsoft.com/office/drawing/2014/main" id="{18EA889A-4D85-479C-BC2B-7CBC1B056C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40896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32-bit Ripple Carry Adder</a:t>
            </a:r>
          </a:p>
        </p:txBody>
      </p:sp>
      <p:sp>
        <p:nvSpPr>
          <p:cNvPr id="26628" name="Line 3">
            <a:extLst>
              <a:ext uri="{FF2B5EF4-FFF2-40B4-BE49-F238E27FC236}">
                <a16:creationId xmlns:a16="http://schemas.microsoft.com/office/drawing/2014/main" id="{F642E55D-8B45-4D80-B54C-395863CA52DE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29" name="Text Box 6">
            <a:extLst>
              <a:ext uri="{FF2B5EF4-FFF2-40B4-BE49-F238E27FC236}">
                <a16:creationId xmlns:a16="http://schemas.microsoft.com/office/drawing/2014/main" id="{C2CAA911-2A3E-436E-A8C1-923294872D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2590800"/>
            <a:ext cx="2969724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1-bit ALUs are connected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“in series” with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carry-out of 1 box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going into the carry-in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of the next box</a:t>
            </a:r>
          </a:p>
        </p:txBody>
      </p:sp>
      <p:pic>
        <p:nvPicPr>
          <p:cNvPr id="26630" name="Picture 6" descr="19">
            <a:extLst>
              <a:ext uri="{FF2B5EF4-FFF2-40B4-BE49-F238E27FC236}">
                <a16:creationId xmlns:a16="http://schemas.microsoft.com/office/drawing/2014/main" id="{39D18DE3-E7F6-443E-870A-C7482B0F70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1317625"/>
            <a:ext cx="3417888" cy="533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6631" name="Text Box 5">
            <a:extLst>
              <a:ext uri="{FF2B5EF4-FFF2-40B4-BE49-F238E27FC236}">
                <a16:creationId xmlns:a16="http://schemas.microsoft.com/office/drawing/2014/main" id="{0A5B3317-AB28-4B77-913B-7AFC02DE42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9800" y="6540500"/>
            <a:ext cx="1693863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Source: H&amp;P textbook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lide Number Placeholder 3">
            <a:extLst>
              <a:ext uri="{FF2B5EF4-FFF2-40B4-BE49-F238E27FC236}">
                <a16:creationId xmlns:a16="http://schemas.microsoft.com/office/drawing/2014/main" id="{3087BD62-DB08-4E15-9E75-AC55303479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BE8358-6059-4295-AC80-567D975FA65E}" type="slidenum">
              <a:rPr lang="en-US" altLang="en-US"/>
              <a:pPr>
                <a:defRPr/>
              </a:pPr>
              <a:t>3</a:t>
            </a:fld>
            <a:endParaRPr lang="en-US" altLang="en-US"/>
          </a:p>
        </p:txBody>
      </p:sp>
      <p:sp>
        <p:nvSpPr>
          <p:cNvPr id="28675" name="Text Box 2">
            <a:extLst>
              <a:ext uri="{FF2B5EF4-FFF2-40B4-BE49-F238E27FC236}">
                <a16:creationId xmlns:a16="http://schemas.microsoft.com/office/drawing/2014/main" id="{5B43CD18-9FD4-41C3-85DF-0C3417E2FB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56200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Digital Design Basics</a:t>
            </a:r>
          </a:p>
        </p:txBody>
      </p:sp>
      <p:sp>
        <p:nvSpPr>
          <p:cNvPr id="28676" name="Line 3">
            <a:extLst>
              <a:ext uri="{FF2B5EF4-FFF2-40B4-BE49-F238E27FC236}">
                <a16:creationId xmlns:a16="http://schemas.microsoft.com/office/drawing/2014/main" id="{F66E5FBA-8DE6-437B-8084-FD78D732F0C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77" name="Text Box 4">
            <a:extLst>
              <a:ext uri="{FF2B5EF4-FFF2-40B4-BE49-F238E27FC236}">
                <a16:creationId xmlns:a16="http://schemas.microsoft.com/office/drawing/2014/main" id="{938527CA-973C-4258-8B39-2B7AE8C1E4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603428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Two voltage levels – high and low (1 and 0, true and false)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Hence, the use of binary arithmetic/logic in all computers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A transistor is a 3-terminal device that acts as a switch</a:t>
            </a:r>
          </a:p>
        </p:txBody>
      </p:sp>
      <p:sp>
        <p:nvSpPr>
          <p:cNvPr id="28678" name="Line 5">
            <a:extLst>
              <a:ext uri="{FF2B5EF4-FFF2-40B4-BE49-F238E27FC236}">
                <a16:creationId xmlns:a16="http://schemas.microsoft.com/office/drawing/2014/main" id="{3AC4E145-167B-4AD7-ABB3-8EA474841D95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5029200"/>
            <a:ext cx="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79" name="Line 6">
            <a:extLst>
              <a:ext uri="{FF2B5EF4-FFF2-40B4-BE49-F238E27FC236}">
                <a16:creationId xmlns:a16="http://schemas.microsoft.com/office/drawing/2014/main" id="{05E81A6A-35E8-425C-9BB7-8F5707ECCF7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905000" y="5029200"/>
            <a:ext cx="3810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0" name="Line 7">
            <a:extLst>
              <a:ext uri="{FF2B5EF4-FFF2-40B4-BE49-F238E27FC236}">
                <a16:creationId xmlns:a16="http://schemas.microsoft.com/office/drawing/2014/main" id="{F3BB3668-1C44-48A1-8D64-E1DAA0DCF95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905000" y="5486400"/>
            <a:ext cx="3810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1" name="Line 8">
            <a:extLst>
              <a:ext uri="{FF2B5EF4-FFF2-40B4-BE49-F238E27FC236}">
                <a16:creationId xmlns:a16="http://schemas.microsoft.com/office/drawing/2014/main" id="{C424C9C8-CBB5-48B3-98D7-176C8E85786B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0" y="45720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2" name="Line 9">
            <a:extLst>
              <a:ext uri="{FF2B5EF4-FFF2-40B4-BE49-F238E27FC236}">
                <a16:creationId xmlns:a16="http://schemas.microsoft.com/office/drawing/2014/main" id="{DC21E816-B00C-419A-B305-43C0FA1248B2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0" y="54864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3" name="Line 10">
            <a:extLst>
              <a:ext uri="{FF2B5EF4-FFF2-40B4-BE49-F238E27FC236}">
                <a16:creationId xmlns:a16="http://schemas.microsoft.com/office/drawing/2014/main" id="{EF479552-5A29-45ED-A263-BFB185E20D2D}"/>
              </a:ext>
            </a:extLst>
          </p:cNvPr>
          <p:cNvSpPr>
            <a:spLocks noChangeShapeType="1"/>
          </p:cNvSpPr>
          <p:nvPr/>
        </p:nvSpPr>
        <p:spPr bwMode="auto">
          <a:xfrm>
            <a:off x="1752600" y="5029200"/>
            <a:ext cx="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4" name="Line 11">
            <a:extLst>
              <a:ext uri="{FF2B5EF4-FFF2-40B4-BE49-F238E27FC236}">
                <a16:creationId xmlns:a16="http://schemas.microsoft.com/office/drawing/2014/main" id="{BC61279A-642C-459C-9D02-D4CB6DFD215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371600" y="5257800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5" name="Line 12">
            <a:extLst>
              <a:ext uri="{FF2B5EF4-FFF2-40B4-BE49-F238E27FC236}">
                <a16:creationId xmlns:a16="http://schemas.microsoft.com/office/drawing/2014/main" id="{96597960-DADB-4008-8BD5-A42334490B4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057400" y="3733800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6" name="Line 13">
            <a:extLst>
              <a:ext uri="{FF2B5EF4-FFF2-40B4-BE49-F238E27FC236}">
                <a16:creationId xmlns:a16="http://schemas.microsoft.com/office/drawing/2014/main" id="{924FFF80-3FC8-4358-916E-36D3C974607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057400" y="5943600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7" name="Line 14">
            <a:extLst>
              <a:ext uri="{FF2B5EF4-FFF2-40B4-BE49-F238E27FC236}">
                <a16:creationId xmlns:a16="http://schemas.microsoft.com/office/drawing/2014/main" id="{8EB2553A-F62E-4484-A08F-5AA690DB793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133600" y="60198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8" name="Line 15">
            <a:extLst>
              <a:ext uri="{FF2B5EF4-FFF2-40B4-BE49-F238E27FC236}">
                <a16:creationId xmlns:a16="http://schemas.microsoft.com/office/drawing/2014/main" id="{389F45EC-BC3F-4DBB-A3E6-6A0D34A4DA7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209800" y="6096000"/>
            <a:ext cx="152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9" name="Text Box 16">
            <a:extLst>
              <a:ext uri="{FF2B5EF4-FFF2-40B4-BE49-F238E27FC236}">
                <a16:creationId xmlns:a16="http://schemas.microsoft.com/office/drawing/2014/main" id="{B70D77F5-4448-454C-ADD5-50944EC370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4725" y="5040313"/>
            <a:ext cx="3540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FF0000"/>
                </a:solidFill>
                <a:latin typeface="Arial" panose="020B0604020202020204" pitchFamily="34" charset="0"/>
              </a:rPr>
              <a:t>V</a:t>
            </a:r>
          </a:p>
        </p:txBody>
      </p:sp>
      <p:sp>
        <p:nvSpPr>
          <p:cNvPr id="28690" name="Text Box 17">
            <a:extLst>
              <a:ext uri="{FF2B5EF4-FFF2-40B4-BE49-F238E27FC236}">
                <a16:creationId xmlns:a16="http://schemas.microsoft.com/office/drawing/2014/main" id="{D0318B5B-B8C5-4976-BDCE-08E64DF48B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3429000"/>
            <a:ext cx="3540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V</a:t>
            </a:r>
          </a:p>
        </p:txBody>
      </p:sp>
      <p:sp>
        <p:nvSpPr>
          <p:cNvPr id="28691" name="Text Box 18">
            <a:extLst>
              <a:ext uri="{FF2B5EF4-FFF2-40B4-BE49-F238E27FC236}">
                <a16:creationId xmlns:a16="http://schemas.microsoft.com/office/drawing/2014/main" id="{C4CE0C00-143D-40F8-91F6-39ACAC9FDB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5791200"/>
            <a:ext cx="3254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0</a:t>
            </a:r>
          </a:p>
        </p:txBody>
      </p:sp>
      <p:sp>
        <p:nvSpPr>
          <p:cNvPr id="28692" name="Line 19">
            <a:extLst>
              <a:ext uri="{FF2B5EF4-FFF2-40B4-BE49-F238E27FC236}">
                <a16:creationId xmlns:a16="http://schemas.microsoft.com/office/drawing/2014/main" id="{F3D2D773-37BF-4168-8A1A-8973C66C9E32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0" y="3733800"/>
            <a:ext cx="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3" name="Line 20">
            <a:extLst>
              <a:ext uri="{FF2B5EF4-FFF2-40B4-BE49-F238E27FC236}">
                <a16:creationId xmlns:a16="http://schemas.microsoft.com/office/drawing/2014/main" id="{1A62117C-8D75-4EA4-B1B0-60F342F9A10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209800" y="4114800"/>
            <a:ext cx="76200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4" name="Line 21">
            <a:extLst>
              <a:ext uri="{FF2B5EF4-FFF2-40B4-BE49-F238E27FC236}">
                <a16:creationId xmlns:a16="http://schemas.microsoft.com/office/drawing/2014/main" id="{F4BDD6DC-7E05-4B82-9B52-FDE93A8988B8}"/>
              </a:ext>
            </a:extLst>
          </p:cNvPr>
          <p:cNvSpPr>
            <a:spLocks noChangeShapeType="1"/>
          </p:cNvSpPr>
          <p:nvPr/>
        </p:nvSpPr>
        <p:spPr bwMode="auto">
          <a:xfrm>
            <a:off x="2209800" y="4191000"/>
            <a:ext cx="152400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5" name="Line 22">
            <a:extLst>
              <a:ext uri="{FF2B5EF4-FFF2-40B4-BE49-F238E27FC236}">
                <a16:creationId xmlns:a16="http://schemas.microsoft.com/office/drawing/2014/main" id="{173E38F3-0EAC-40BB-970D-3CD055A1EB0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209800" y="4267200"/>
            <a:ext cx="152400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6" name="Line 23">
            <a:extLst>
              <a:ext uri="{FF2B5EF4-FFF2-40B4-BE49-F238E27FC236}">
                <a16:creationId xmlns:a16="http://schemas.microsoft.com/office/drawing/2014/main" id="{36F23CE9-AB63-4BDE-8DC0-1D4BBE75904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209800" y="4419600"/>
            <a:ext cx="152400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7" name="Line 24">
            <a:extLst>
              <a:ext uri="{FF2B5EF4-FFF2-40B4-BE49-F238E27FC236}">
                <a16:creationId xmlns:a16="http://schemas.microsoft.com/office/drawing/2014/main" id="{ABCB757B-28C1-45A4-9F79-F5E9FEC5AEFB}"/>
              </a:ext>
            </a:extLst>
          </p:cNvPr>
          <p:cNvSpPr>
            <a:spLocks noChangeShapeType="1"/>
          </p:cNvSpPr>
          <p:nvPr/>
        </p:nvSpPr>
        <p:spPr bwMode="auto">
          <a:xfrm>
            <a:off x="2209800" y="4343400"/>
            <a:ext cx="152400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8" name="Line 25">
            <a:extLst>
              <a:ext uri="{FF2B5EF4-FFF2-40B4-BE49-F238E27FC236}">
                <a16:creationId xmlns:a16="http://schemas.microsoft.com/office/drawing/2014/main" id="{E992782B-0380-49E1-B067-EE1C694185D7}"/>
              </a:ext>
            </a:extLst>
          </p:cNvPr>
          <p:cNvSpPr>
            <a:spLocks noChangeShapeType="1"/>
          </p:cNvSpPr>
          <p:nvPr/>
        </p:nvSpPr>
        <p:spPr bwMode="auto">
          <a:xfrm>
            <a:off x="2209800" y="4495800"/>
            <a:ext cx="76200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9" name="Line 26">
            <a:extLst>
              <a:ext uri="{FF2B5EF4-FFF2-40B4-BE49-F238E27FC236}">
                <a16:creationId xmlns:a16="http://schemas.microsoft.com/office/drawing/2014/main" id="{06F85052-A301-4B77-A37E-CFAD358B7AC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286000" y="4800600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00" name="Text Box 27">
            <a:extLst>
              <a:ext uri="{FF2B5EF4-FFF2-40B4-BE49-F238E27FC236}">
                <a16:creationId xmlns:a16="http://schemas.microsoft.com/office/drawing/2014/main" id="{CBC803EC-B7A1-4A9D-9D25-DC10707EE7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4572000"/>
            <a:ext cx="3254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FF0000"/>
                </a:solidFill>
                <a:latin typeface="Arial" panose="020B0604020202020204" pitchFamily="34" charset="0"/>
              </a:rPr>
              <a:t>0</a:t>
            </a:r>
          </a:p>
        </p:txBody>
      </p:sp>
      <p:sp>
        <p:nvSpPr>
          <p:cNvPr id="28701" name="Line 28">
            <a:extLst>
              <a:ext uri="{FF2B5EF4-FFF2-40B4-BE49-F238E27FC236}">
                <a16:creationId xmlns:a16="http://schemas.microsoft.com/office/drawing/2014/main" id="{A0653415-E1CD-4BB9-853B-FF665E23C319}"/>
              </a:ext>
            </a:extLst>
          </p:cNvPr>
          <p:cNvSpPr>
            <a:spLocks noChangeShapeType="1"/>
          </p:cNvSpPr>
          <p:nvPr/>
        </p:nvSpPr>
        <p:spPr bwMode="auto">
          <a:xfrm>
            <a:off x="2590800" y="5029200"/>
            <a:ext cx="0" cy="6096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02" name="Text Box 29">
            <a:extLst>
              <a:ext uri="{FF2B5EF4-FFF2-40B4-BE49-F238E27FC236}">
                <a16:creationId xmlns:a16="http://schemas.microsoft.com/office/drawing/2014/main" id="{C519040C-4F88-482A-84A0-9E10654618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0" y="5105400"/>
            <a:ext cx="136928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CC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Conducting</a:t>
            </a:r>
          </a:p>
        </p:txBody>
      </p:sp>
      <p:sp>
        <p:nvSpPr>
          <p:cNvPr id="28703" name="Line 30">
            <a:extLst>
              <a:ext uri="{FF2B5EF4-FFF2-40B4-BE49-F238E27FC236}">
                <a16:creationId xmlns:a16="http://schemas.microsoft.com/office/drawing/2014/main" id="{AF5F0B43-7328-4664-9F02-CEECCB20F226}"/>
              </a:ext>
            </a:extLst>
          </p:cNvPr>
          <p:cNvSpPr>
            <a:spLocks noChangeShapeType="1"/>
          </p:cNvSpPr>
          <p:nvPr/>
        </p:nvSpPr>
        <p:spPr bwMode="auto">
          <a:xfrm>
            <a:off x="5562600" y="5029200"/>
            <a:ext cx="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04" name="Line 31">
            <a:extLst>
              <a:ext uri="{FF2B5EF4-FFF2-40B4-BE49-F238E27FC236}">
                <a16:creationId xmlns:a16="http://schemas.microsoft.com/office/drawing/2014/main" id="{175FBF13-6AAD-4EAB-8841-802DA71730B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562600" y="5029200"/>
            <a:ext cx="3810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05" name="Line 32">
            <a:extLst>
              <a:ext uri="{FF2B5EF4-FFF2-40B4-BE49-F238E27FC236}">
                <a16:creationId xmlns:a16="http://schemas.microsoft.com/office/drawing/2014/main" id="{D8ED67EE-E815-4526-8A38-1C5B94171D4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562600" y="5486400"/>
            <a:ext cx="3810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06" name="Line 33">
            <a:extLst>
              <a:ext uri="{FF2B5EF4-FFF2-40B4-BE49-F238E27FC236}">
                <a16:creationId xmlns:a16="http://schemas.microsoft.com/office/drawing/2014/main" id="{30391BDA-FC97-43F2-94E3-F529399D50D2}"/>
              </a:ext>
            </a:extLst>
          </p:cNvPr>
          <p:cNvSpPr>
            <a:spLocks noChangeShapeType="1"/>
          </p:cNvSpPr>
          <p:nvPr/>
        </p:nvSpPr>
        <p:spPr bwMode="auto">
          <a:xfrm>
            <a:off x="5943600" y="45720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07" name="Line 34">
            <a:extLst>
              <a:ext uri="{FF2B5EF4-FFF2-40B4-BE49-F238E27FC236}">
                <a16:creationId xmlns:a16="http://schemas.microsoft.com/office/drawing/2014/main" id="{489022A5-AF02-49A2-8B45-7D3BC95DE0FF}"/>
              </a:ext>
            </a:extLst>
          </p:cNvPr>
          <p:cNvSpPr>
            <a:spLocks noChangeShapeType="1"/>
          </p:cNvSpPr>
          <p:nvPr/>
        </p:nvSpPr>
        <p:spPr bwMode="auto">
          <a:xfrm>
            <a:off x="5943600" y="54864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08" name="Line 35">
            <a:extLst>
              <a:ext uri="{FF2B5EF4-FFF2-40B4-BE49-F238E27FC236}">
                <a16:creationId xmlns:a16="http://schemas.microsoft.com/office/drawing/2014/main" id="{C76BAEEC-6DE3-4934-BB2A-4006F429B86B}"/>
              </a:ext>
            </a:extLst>
          </p:cNvPr>
          <p:cNvSpPr>
            <a:spLocks noChangeShapeType="1"/>
          </p:cNvSpPr>
          <p:nvPr/>
        </p:nvSpPr>
        <p:spPr bwMode="auto">
          <a:xfrm>
            <a:off x="5410200" y="5029200"/>
            <a:ext cx="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09" name="Line 36">
            <a:extLst>
              <a:ext uri="{FF2B5EF4-FFF2-40B4-BE49-F238E27FC236}">
                <a16:creationId xmlns:a16="http://schemas.microsoft.com/office/drawing/2014/main" id="{98EA9439-2432-4C3F-AB3B-D62383A03D2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029200" y="5257800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10" name="Line 37">
            <a:extLst>
              <a:ext uri="{FF2B5EF4-FFF2-40B4-BE49-F238E27FC236}">
                <a16:creationId xmlns:a16="http://schemas.microsoft.com/office/drawing/2014/main" id="{8DB807EF-8E45-4C46-989B-6E98D2205AB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715000" y="3733800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11" name="Line 38">
            <a:extLst>
              <a:ext uri="{FF2B5EF4-FFF2-40B4-BE49-F238E27FC236}">
                <a16:creationId xmlns:a16="http://schemas.microsoft.com/office/drawing/2014/main" id="{86003222-4ED9-463B-B8DB-C79D4C57CD4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715000" y="5943600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12" name="Line 39">
            <a:extLst>
              <a:ext uri="{FF2B5EF4-FFF2-40B4-BE49-F238E27FC236}">
                <a16:creationId xmlns:a16="http://schemas.microsoft.com/office/drawing/2014/main" id="{1B6E07D5-7880-42D4-BE46-58378B6374F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791200" y="60198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13" name="Line 40">
            <a:extLst>
              <a:ext uri="{FF2B5EF4-FFF2-40B4-BE49-F238E27FC236}">
                <a16:creationId xmlns:a16="http://schemas.microsoft.com/office/drawing/2014/main" id="{B57D420C-9785-4EEB-8362-31CEB252112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867400" y="6096000"/>
            <a:ext cx="152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14" name="Text Box 41">
            <a:extLst>
              <a:ext uri="{FF2B5EF4-FFF2-40B4-BE49-F238E27FC236}">
                <a16:creationId xmlns:a16="http://schemas.microsoft.com/office/drawing/2014/main" id="{66F22996-6369-4793-81B7-28975F7033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32325" y="5040313"/>
            <a:ext cx="3254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FF0000"/>
                </a:solidFill>
                <a:latin typeface="Arial" panose="020B0604020202020204" pitchFamily="34" charset="0"/>
              </a:rPr>
              <a:t>0</a:t>
            </a:r>
          </a:p>
        </p:txBody>
      </p:sp>
      <p:sp>
        <p:nvSpPr>
          <p:cNvPr id="28715" name="Text Box 42">
            <a:extLst>
              <a:ext uri="{FF2B5EF4-FFF2-40B4-BE49-F238E27FC236}">
                <a16:creationId xmlns:a16="http://schemas.microsoft.com/office/drawing/2014/main" id="{F4D23E83-5C30-4889-A69C-A29432977A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2200" y="3429000"/>
            <a:ext cx="3540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V</a:t>
            </a:r>
          </a:p>
        </p:txBody>
      </p:sp>
      <p:sp>
        <p:nvSpPr>
          <p:cNvPr id="28716" name="Text Box 43">
            <a:extLst>
              <a:ext uri="{FF2B5EF4-FFF2-40B4-BE49-F238E27FC236}">
                <a16:creationId xmlns:a16="http://schemas.microsoft.com/office/drawing/2014/main" id="{49113DD7-D940-4878-BA88-4B44AB33CA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2200" y="5791200"/>
            <a:ext cx="3254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0</a:t>
            </a:r>
          </a:p>
        </p:txBody>
      </p:sp>
      <p:sp>
        <p:nvSpPr>
          <p:cNvPr id="28717" name="Line 44">
            <a:extLst>
              <a:ext uri="{FF2B5EF4-FFF2-40B4-BE49-F238E27FC236}">
                <a16:creationId xmlns:a16="http://schemas.microsoft.com/office/drawing/2014/main" id="{46D8813D-85F2-4309-8EED-0F1154FB0C0C}"/>
              </a:ext>
            </a:extLst>
          </p:cNvPr>
          <p:cNvSpPr>
            <a:spLocks noChangeShapeType="1"/>
          </p:cNvSpPr>
          <p:nvPr/>
        </p:nvSpPr>
        <p:spPr bwMode="auto">
          <a:xfrm>
            <a:off x="5943600" y="3733800"/>
            <a:ext cx="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18" name="Line 45">
            <a:extLst>
              <a:ext uri="{FF2B5EF4-FFF2-40B4-BE49-F238E27FC236}">
                <a16:creationId xmlns:a16="http://schemas.microsoft.com/office/drawing/2014/main" id="{70BAA715-69A8-4A46-B9BA-8C91843A7A7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867400" y="4114800"/>
            <a:ext cx="76200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19" name="Line 46">
            <a:extLst>
              <a:ext uri="{FF2B5EF4-FFF2-40B4-BE49-F238E27FC236}">
                <a16:creationId xmlns:a16="http://schemas.microsoft.com/office/drawing/2014/main" id="{7D570C80-DFD2-48E8-82F5-60EECC64D68F}"/>
              </a:ext>
            </a:extLst>
          </p:cNvPr>
          <p:cNvSpPr>
            <a:spLocks noChangeShapeType="1"/>
          </p:cNvSpPr>
          <p:nvPr/>
        </p:nvSpPr>
        <p:spPr bwMode="auto">
          <a:xfrm>
            <a:off x="5867400" y="4191000"/>
            <a:ext cx="152400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20" name="Line 47">
            <a:extLst>
              <a:ext uri="{FF2B5EF4-FFF2-40B4-BE49-F238E27FC236}">
                <a16:creationId xmlns:a16="http://schemas.microsoft.com/office/drawing/2014/main" id="{167F0FD5-2A1D-41DB-AA10-7B34D470512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867400" y="4267200"/>
            <a:ext cx="152400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21" name="Line 48">
            <a:extLst>
              <a:ext uri="{FF2B5EF4-FFF2-40B4-BE49-F238E27FC236}">
                <a16:creationId xmlns:a16="http://schemas.microsoft.com/office/drawing/2014/main" id="{19C41CA7-F759-4E1E-8484-13EB238BE27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867400" y="4419600"/>
            <a:ext cx="152400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22" name="Line 49">
            <a:extLst>
              <a:ext uri="{FF2B5EF4-FFF2-40B4-BE49-F238E27FC236}">
                <a16:creationId xmlns:a16="http://schemas.microsoft.com/office/drawing/2014/main" id="{89C15E91-BAAB-43EE-AFCD-87DD2B30E4E2}"/>
              </a:ext>
            </a:extLst>
          </p:cNvPr>
          <p:cNvSpPr>
            <a:spLocks noChangeShapeType="1"/>
          </p:cNvSpPr>
          <p:nvPr/>
        </p:nvSpPr>
        <p:spPr bwMode="auto">
          <a:xfrm>
            <a:off x="5867400" y="4343400"/>
            <a:ext cx="152400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23" name="Line 50">
            <a:extLst>
              <a:ext uri="{FF2B5EF4-FFF2-40B4-BE49-F238E27FC236}">
                <a16:creationId xmlns:a16="http://schemas.microsoft.com/office/drawing/2014/main" id="{E2BBA126-1139-4820-89EE-498F60806C24}"/>
              </a:ext>
            </a:extLst>
          </p:cNvPr>
          <p:cNvSpPr>
            <a:spLocks noChangeShapeType="1"/>
          </p:cNvSpPr>
          <p:nvPr/>
        </p:nvSpPr>
        <p:spPr bwMode="auto">
          <a:xfrm>
            <a:off x="5867400" y="4495800"/>
            <a:ext cx="76200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24" name="Line 51">
            <a:extLst>
              <a:ext uri="{FF2B5EF4-FFF2-40B4-BE49-F238E27FC236}">
                <a16:creationId xmlns:a16="http://schemas.microsoft.com/office/drawing/2014/main" id="{4B70EEA9-9F5B-4598-96FB-6E5AFE3C542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943600" y="4800600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25" name="Text Box 52">
            <a:extLst>
              <a:ext uri="{FF2B5EF4-FFF2-40B4-BE49-F238E27FC236}">
                <a16:creationId xmlns:a16="http://schemas.microsoft.com/office/drawing/2014/main" id="{09375252-7882-426D-B69D-E3E20FB2E5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4600" y="4572000"/>
            <a:ext cx="3540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FF0000"/>
                </a:solidFill>
                <a:latin typeface="Arial" panose="020B0604020202020204" pitchFamily="34" charset="0"/>
              </a:rPr>
              <a:t>V</a:t>
            </a:r>
          </a:p>
        </p:txBody>
      </p:sp>
      <p:sp>
        <p:nvSpPr>
          <p:cNvPr id="28726" name="Line 53">
            <a:extLst>
              <a:ext uri="{FF2B5EF4-FFF2-40B4-BE49-F238E27FC236}">
                <a16:creationId xmlns:a16="http://schemas.microsoft.com/office/drawing/2014/main" id="{5EA8A369-7169-4262-9404-58FB7CF06CD7}"/>
              </a:ext>
            </a:extLst>
          </p:cNvPr>
          <p:cNvSpPr>
            <a:spLocks noChangeShapeType="1"/>
          </p:cNvSpPr>
          <p:nvPr/>
        </p:nvSpPr>
        <p:spPr bwMode="auto">
          <a:xfrm>
            <a:off x="6248400" y="5029200"/>
            <a:ext cx="0" cy="6096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27" name="Text Box 54">
            <a:extLst>
              <a:ext uri="{FF2B5EF4-FFF2-40B4-BE49-F238E27FC236}">
                <a16:creationId xmlns:a16="http://schemas.microsoft.com/office/drawing/2014/main" id="{66E629A0-82DC-4F82-9900-B87B953950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00800" y="5105400"/>
            <a:ext cx="185288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CC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Non-conducting</a:t>
            </a:r>
          </a:p>
        </p:txBody>
      </p:sp>
      <p:sp>
        <p:nvSpPr>
          <p:cNvPr id="28728" name="Line 55">
            <a:extLst>
              <a:ext uri="{FF2B5EF4-FFF2-40B4-BE49-F238E27FC236}">
                <a16:creationId xmlns:a16="http://schemas.microsoft.com/office/drawing/2014/main" id="{53794058-DB90-47D4-A08D-7DC47D3479E4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0" y="5181600"/>
            <a:ext cx="304800" cy="2286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29" name="Line 56">
            <a:extLst>
              <a:ext uri="{FF2B5EF4-FFF2-40B4-BE49-F238E27FC236}">
                <a16:creationId xmlns:a16="http://schemas.microsoft.com/office/drawing/2014/main" id="{406333F2-D28A-439D-A6E7-81D800678A4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096000" y="5181600"/>
            <a:ext cx="304800" cy="2286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FB678562-B005-40A1-98AF-2B1F111DE7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2ABAA9-A8E0-4D19-BD79-67C1E6468993}" type="slidenum">
              <a:rPr lang="en-US" altLang="en-US"/>
              <a:pPr>
                <a:defRPr/>
              </a:pPr>
              <a:t>4</a:t>
            </a:fld>
            <a:endParaRPr lang="en-US" altLang="en-US"/>
          </a:p>
        </p:txBody>
      </p:sp>
      <p:sp>
        <p:nvSpPr>
          <p:cNvPr id="30723" name="Text Box 2">
            <a:extLst>
              <a:ext uri="{FF2B5EF4-FFF2-40B4-BE49-F238E27FC236}">
                <a16:creationId xmlns:a16="http://schemas.microsoft.com/office/drawing/2014/main" id="{F3590E48-D0D2-4838-A8E9-BE3AF5F8F3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17822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Logic Blocks</a:t>
            </a:r>
          </a:p>
        </p:txBody>
      </p:sp>
      <p:sp>
        <p:nvSpPr>
          <p:cNvPr id="30724" name="Line 3">
            <a:extLst>
              <a:ext uri="{FF2B5EF4-FFF2-40B4-BE49-F238E27FC236}">
                <a16:creationId xmlns:a16="http://schemas.microsoft.com/office/drawing/2014/main" id="{A6908ABF-2446-4759-88D2-E289C49832A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25" name="Text Box 4">
            <a:extLst>
              <a:ext uri="{FF2B5EF4-FFF2-40B4-BE49-F238E27FC236}">
                <a16:creationId xmlns:a16="http://schemas.microsoft.com/office/drawing/2014/main" id="{75094743-B13A-4647-AA9A-373B883F08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583038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 logic block has a number of binary inputs and produces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a number of binary outputs – the simplest logic block is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composed of a few transistors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 logic block is termed </a:t>
            </a:r>
            <a:r>
              <a:rPr lang="en-US" altLang="en-US" sz="2400" i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combinational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if the output is only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a function of the inputs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 logic block is termed </a:t>
            </a:r>
            <a:r>
              <a:rPr lang="en-US" altLang="en-US" sz="2400" i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sequential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if the block has some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internal memory (state) that also influences the output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 basic logic block is termed a </a:t>
            </a:r>
            <a:r>
              <a:rPr lang="en-US" altLang="en-US" sz="2400" i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gate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(AND, OR, NOT, etc.)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We will only deal with combinational circuits today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2E1D8158-2C28-4E3B-B9FC-238651DC25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80BA32-AC4E-4706-9A89-2960FED2C4EF}" type="slidenum">
              <a:rPr lang="en-US" altLang="en-US"/>
              <a:pPr>
                <a:defRPr/>
              </a:pPr>
              <a:t>5</a:t>
            </a:fld>
            <a:endParaRPr lang="en-US" altLang="en-US"/>
          </a:p>
        </p:txBody>
      </p:sp>
      <p:sp>
        <p:nvSpPr>
          <p:cNvPr id="32771" name="Text Box 2">
            <a:extLst>
              <a:ext uri="{FF2B5EF4-FFF2-40B4-BE49-F238E27FC236}">
                <a16:creationId xmlns:a16="http://schemas.microsoft.com/office/drawing/2014/main" id="{AC74D331-90A5-4CD0-829B-7DC973583B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04594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Truth Table</a:t>
            </a:r>
          </a:p>
        </p:txBody>
      </p:sp>
      <p:sp>
        <p:nvSpPr>
          <p:cNvPr id="32772" name="Line 3">
            <a:extLst>
              <a:ext uri="{FF2B5EF4-FFF2-40B4-BE49-F238E27FC236}">
                <a16:creationId xmlns:a16="http://schemas.microsoft.com/office/drawing/2014/main" id="{7ED08CF1-E4F6-4A21-8E88-95518226448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73" name="Text Box 4">
            <a:extLst>
              <a:ext uri="{FF2B5EF4-FFF2-40B4-BE49-F238E27FC236}">
                <a16:creationId xmlns:a16="http://schemas.microsoft.com/office/drawing/2014/main" id="{B8CE9B00-BF90-497C-A1C8-CDBD58D9D3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513467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 truth table defines the outputs of a logic block for each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set of inputs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Consider a block with 3 inputs A, B, C and an output 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that is true only if </a:t>
            </a:r>
            <a:r>
              <a:rPr lang="en-US" altLang="en-US" sz="2400" i="1" dirty="0">
                <a:latin typeface="Calibri" panose="020F0502020204030204" pitchFamily="34" charset="0"/>
                <a:cs typeface="Calibri" panose="020F0502020204030204" pitchFamily="34" charset="0"/>
              </a:rPr>
              <a:t>exactly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2 inputs are true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</a:t>
            </a: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          B           C                 E</a:t>
            </a: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774" name="Line 5">
            <a:extLst>
              <a:ext uri="{FF2B5EF4-FFF2-40B4-BE49-F238E27FC236}">
                <a16:creationId xmlns:a16="http://schemas.microsoft.com/office/drawing/2014/main" id="{E4CAE780-9607-4B79-A319-BEB7F22AF37E}"/>
              </a:ext>
            </a:extLst>
          </p:cNvPr>
          <p:cNvSpPr>
            <a:spLocks noChangeShapeType="1"/>
          </p:cNvSpPr>
          <p:nvPr/>
        </p:nvSpPr>
        <p:spPr bwMode="auto">
          <a:xfrm>
            <a:off x="838200" y="4191000"/>
            <a:ext cx="4343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75" name="Line 6">
            <a:extLst>
              <a:ext uri="{FF2B5EF4-FFF2-40B4-BE49-F238E27FC236}">
                <a16:creationId xmlns:a16="http://schemas.microsoft.com/office/drawing/2014/main" id="{B3ECA420-142C-4078-87F5-FFB305CB782C}"/>
              </a:ext>
            </a:extLst>
          </p:cNvPr>
          <p:cNvSpPr>
            <a:spLocks noChangeShapeType="1"/>
          </p:cNvSpPr>
          <p:nvPr/>
        </p:nvSpPr>
        <p:spPr bwMode="auto">
          <a:xfrm>
            <a:off x="3886200" y="3810000"/>
            <a:ext cx="0" cy="2667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3">
            <a:extLst>
              <a:ext uri="{FF2B5EF4-FFF2-40B4-BE49-F238E27FC236}">
                <a16:creationId xmlns:a16="http://schemas.microsoft.com/office/drawing/2014/main" id="{CD69F2EC-D3D1-4277-A363-4B803F80DA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FC5EEA-F20A-460E-8050-838B230968A1}" type="slidenum">
              <a:rPr lang="en-US" altLang="en-US"/>
              <a:pPr>
                <a:defRPr/>
              </a:pPr>
              <a:t>6</a:t>
            </a:fld>
            <a:endParaRPr lang="en-US" altLang="en-US"/>
          </a:p>
        </p:txBody>
      </p:sp>
      <p:sp>
        <p:nvSpPr>
          <p:cNvPr id="34819" name="Text Box 2">
            <a:extLst>
              <a:ext uri="{FF2B5EF4-FFF2-40B4-BE49-F238E27FC236}">
                <a16:creationId xmlns:a16="http://schemas.microsoft.com/office/drawing/2014/main" id="{7DE13550-9507-4C99-BE2A-CC1C6F04FE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04594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Truth Table</a:t>
            </a:r>
          </a:p>
        </p:txBody>
      </p:sp>
      <p:sp>
        <p:nvSpPr>
          <p:cNvPr id="34820" name="Line 3">
            <a:extLst>
              <a:ext uri="{FF2B5EF4-FFF2-40B4-BE49-F238E27FC236}">
                <a16:creationId xmlns:a16="http://schemas.microsoft.com/office/drawing/2014/main" id="{8CD6AE6C-A5AA-4EAF-98D6-E7C9C02ED60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1" name="Text Box 4">
            <a:extLst>
              <a:ext uri="{FF2B5EF4-FFF2-40B4-BE49-F238E27FC236}">
                <a16:creationId xmlns:a16="http://schemas.microsoft.com/office/drawing/2014/main" id="{415DD671-388B-4193-915D-ABDDDE8673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513467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 truth table defines the outputs of a logic block for each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set of inputs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Consider a block with 3 inputs A, B, C and an output 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that is true only if </a:t>
            </a:r>
            <a:r>
              <a:rPr lang="en-US" altLang="en-US" sz="2400" i="1" dirty="0">
                <a:latin typeface="Calibri" panose="020F0502020204030204" pitchFamily="34" charset="0"/>
                <a:cs typeface="Calibri" panose="020F0502020204030204" pitchFamily="34" charset="0"/>
              </a:rPr>
              <a:t>exactly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2 inputs are true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</a:t>
            </a: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       B         C               E</a:t>
            </a:r>
            <a:endParaRPr lang="en-US" altLang="en-US" sz="1800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</a:t>
            </a: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0            0            0                     0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0            0            1                     0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0            1            0                     0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0            1            1                     1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1            0            0                     0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1            0            1                     1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1            1            0                     1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1            1            1                     0</a:t>
            </a: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4822" name="Line 5">
            <a:extLst>
              <a:ext uri="{FF2B5EF4-FFF2-40B4-BE49-F238E27FC236}">
                <a16:creationId xmlns:a16="http://schemas.microsoft.com/office/drawing/2014/main" id="{1101B953-D4B0-463E-8A2F-BBD93F68F89C}"/>
              </a:ext>
            </a:extLst>
          </p:cNvPr>
          <p:cNvSpPr>
            <a:spLocks noChangeShapeType="1"/>
          </p:cNvSpPr>
          <p:nvPr/>
        </p:nvSpPr>
        <p:spPr bwMode="auto">
          <a:xfrm>
            <a:off x="838200" y="4191000"/>
            <a:ext cx="4343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3" name="Line 6">
            <a:extLst>
              <a:ext uri="{FF2B5EF4-FFF2-40B4-BE49-F238E27FC236}">
                <a16:creationId xmlns:a16="http://schemas.microsoft.com/office/drawing/2014/main" id="{CA970F9D-1AC4-43B7-8F7C-B7E6FF6584E9}"/>
              </a:ext>
            </a:extLst>
          </p:cNvPr>
          <p:cNvSpPr>
            <a:spLocks noChangeShapeType="1"/>
          </p:cNvSpPr>
          <p:nvPr/>
        </p:nvSpPr>
        <p:spPr bwMode="auto">
          <a:xfrm>
            <a:off x="3200400" y="3790335"/>
            <a:ext cx="0" cy="2667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4" name="Text Box 7">
            <a:extLst>
              <a:ext uri="{FF2B5EF4-FFF2-40B4-BE49-F238E27FC236}">
                <a16:creationId xmlns:a16="http://schemas.microsoft.com/office/drawing/2014/main" id="{44418D64-A1D5-4A1E-9DB8-A57304A65F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18125" y="5192713"/>
            <a:ext cx="3026406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Can be compressed by only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representing cases that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have an output of 1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AAAE3AEA-741B-4D96-8ADD-28BED35682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EB305E-5A4C-4DA3-8940-200D6F6FBD3C}" type="slidenum">
              <a:rPr lang="en-US" altLang="en-US"/>
              <a:pPr>
                <a:defRPr/>
              </a:pPr>
              <a:t>7</a:t>
            </a:fld>
            <a:endParaRPr lang="en-US" altLang="en-US"/>
          </a:p>
        </p:txBody>
      </p:sp>
      <p:sp>
        <p:nvSpPr>
          <p:cNvPr id="36867" name="Text Box 2">
            <a:extLst>
              <a:ext uri="{FF2B5EF4-FFF2-40B4-BE49-F238E27FC236}">
                <a16:creationId xmlns:a16="http://schemas.microsoft.com/office/drawing/2014/main" id="{9B48EA92-1AB4-4551-A94E-4E9B306859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91881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Boolean Algebra</a:t>
            </a:r>
          </a:p>
        </p:txBody>
      </p:sp>
      <p:sp>
        <p:nvSpPr>
          <p:cNvPr id="36868" name="Line 3">
            <a:extLst>
              <a:ext uri="{FF2B5EF4-FFF2-40B4-BE49-F238E27FC236}">
                <a16:creationId xmlns:a16="http://schemas.microsoft.com/office/drawing/2014/main" id="{46601823-8B46-4F9D-BE42-DD94B1C1826D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69" name="Text Box 4">
            <a:extLst>
              <a:ext uri="{FF2B5EF4-FFF2-40B4-BE49-F238E27FC236}">
                <a16:creationId xmlns:a16="http://schemas.microsoft.com/office/drawing/2014/main" id="{0652E564-D801-4351-89E8-DE80F7E28F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600200"/>
            <a:ext cx="7921271" cy="36009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Equations involving two values and three primary operators: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OR : symbol +  , X = A + B </a:t>
            </a: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 X is true if at least one of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A or B is true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AND : symbol </a:t>
            </a:r>
            <a:r>
              <a:rPr lang="en-US" altLang="en-US" sz="360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, X = A </a:t>
            </a:r>
            <a:r>
              <a:rPr lang="en-US" altLang="en-US" sz="360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B </a:t>
            </a: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 X is true if both A and B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are true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NOT : symbol    , X = A  </a:t>
            </a: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 X is the inverted value of A</a:t>
            </a: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6870" name="Line 5">
            <a:extLst>
              <a:ext uri="{FF2B5EF4-FFF2-40B4-BE49-F238E27FC236}">
                <a16:creationId xmlns:a16="http://schemas.microsoft.com/office/drawing/2014/main" id="{089EFEA4-F7D0-407E-97B1-985569143B0B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4724400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71" name="Line 6">
            <a:extLst>
              <a:ext uri="{FF2B5EF4-FFF2-40B4-BE49-F238E27FC236}">
                <a16:creationId xmlns:a16="http://schemas.microsoft.com/office/drawing/2014/main" id="{EC03CF33-CE98-427C-9465-2823FF95F269}"/>
              </a:ext>
            </a:extLst>
          </p:cNvPr>
          <p:cNvSpPr>
            <a:spLocks noChangeShapeType="1"/>
          </p:cNvSpPr>
          <p:nvPr/>
        </p:nvSpPr>
        <p:spPr bwMode="auto">
          <a:xfrm>
            <a:off x="3657600" y="4724400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B41DBB5B-2301-47DB-9CD3-472DE715EF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6E98BA-3575-41D1-B99E-80412A476F0A}" type="slidenum">
              <a:rPr lang="en-US" altLang="en-US"/>
              <a:pPr>
                <a:defRPr/>
              </a:pPr>
              <a:t>8</a:t>
            </a:fld>
            <a:endParaRPr lang="en-US" altLang="en-US"/>
          </a:p>
        </p:txBody>
      </p:sp>
      <p:sp>
        <p:nvSpPr>
          <p:cNvPr id="38915" name="Text Box 2">
            <a:extLst>
              <a:ext uri="{FF2B5EF4-FFF2-40B4-BE49-F238E27FC236}">
                <a16:creationId xmlns:a16="http://schemas.microsoft.com/office/drawing/2014/main" id="{D8D92553-595F-4DCC-A44D-1049018C08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90946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Boolean Algebra Rules</a:t>
            </a:r>
          </a:p>
        </p:txBody>
      </p:sp>
      <p:sp>
        <p:nvSpPr>
          <p:cNvPr id="38916" name="Line 3">
            <a:extLst>
              <a:ext uri="{FF2B5EF4-FFF2-40B4-BE49-F238E27FC236}">
                <a16:creationId xmlns:a16="http://schemas.microsoft.com/office/drawing/2014/main" id="{CDC46BE3-2413-4441-8A60-BB2E55D03C08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17" name="Text Box 4">
            <a:extLst>
              <a:ext uri="{FF2B5EF4-FFF2-40B4-BE49-F238E27FC236}">
                <a16:creationId xmlns:a16="http://schemas.microsoft.com/office/drawing/2014/main" id="{0C9A6BED-387C-4D6F-BC2B-42E6EDCF02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6473182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Identity law : A + 0 = A   ;   A . 1 = A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Zero and One laws :  A + 1 = 1  ;  A . 0 = 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Inverse laws :  A . A = 0  ;  A + A = 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Commutative laws :  A + B = B + A   ;   A . B = B . A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Associative laws :  A + (B + C) = (A + B) + C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  A . (B . C) = (A . B) . C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Distributive laws : A . (B + C) = (A . B) + (A . C)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A + (B . C) = (A + B) . (A + C)</a:t>
            </a:r>
          </a:p>
        </p:txBody>
      </p:sp>
      <p:sp>
        <p:nvSpPr>
          <p:cNvPr id="38918" name="Line 5">
            <a:extLst>
              <a:ext uri="{FF2B5EF4-FFF2-40B4-BE49-F238E27FC236}">
                <a16:creationId xmlns:a16="http://schemas.microsoft.com/office/drawing/2014/main" id="{0BDE629B-34BB-4955-8A04-24C7AD2C53E5}"/>
              </a:ext>
            </a:extLst>
          </p:cNvPr>
          <p:cNvSpPr>
            <a:spLocks noChangeShapeType="1"/>
          </p:cNvSpPr>
          <p:nvPr/>
        </p:nvSpPr>
        <p:spPr bwMode="auto">
          <a:xfrm>
            <a:off x="2971800" y="3048000"/>
            <a:ext cx="22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19" name="Line 6">
            <a:extLst>
              <a:ext uri="{FF2B5EF4-FFF2-40B4-BE49-F238E27FC236}">
                <a16:creationId xmlns:a16="http://schemas.microsoft.com/office/drawing/2014/main" id="{01098E92-C11B-4C6F-805A-0FE625CC9E3E}"/>
              </a:ext>
            </a:extLst>
          </p:cNvPr>
          <p:cNvSpPr>
            <a:spLocks noChangeShapeType="1"/>
          </p:cNvSpPr>
          <p:nvPr/>
        </p:nvSpPr>
        <p:spPr bwMode="auto">
          <a:xfrm>
            <a:off x="4414684" y="3048000"/>
            <a:ext cx="22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3">
            <a:extLst>
              <a:ext uri="{FF2B5EF4-FFF2-40B4-BE49-F238E27FC236}">
                <a16:creationId xmlns:a16="http://schemas.microsoft.com/office/drawing/2014/main" id="{E05D3492-6B23-4568-B4CF-148A30DE1F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877801-B3A0-4419-8140-15185E318DF6}" type="slidenum">
              <a:rPr lang="en-US" altLang="en-US"/>
              <a:pPr>
                <a:defRPr/>
              </a:pPr>
              <a:t>9</a:t>
            </a:fld>
            <a:endParaRPr lang="en-US" altLang="en-US"/>
          </a:p>
        </p:txBody>
      </p:sp>
      <p:sp>
        <p:nvSpPr>
          <p:cNvPr id="40963" name="Text Box 2">
            <a:extLst>
              <a:ext uri="{FF2B5EF4-FFF2-40B4-BE49-F238E27FC236}">
                <a16:creationId xmlns:a16="http://schemas.microsoft.com/office/drawing/2014/main" id="{21FCDF0F-9683-4792-8076-E00712CC6D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09424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DeMorgan’s Laws</a:t>
            </a:r>
          </a:p>
        </p:txBody>
      </p:sp>
      <p:sp>
        <p:nvSpPr>
          <p:cNvPr id="40964" name="Line 3">
            <a:extLst>
              <a:ext uri="{FF2B5EF4-FFF2-40B4-BE49-F238E27FC236}">
                <a16:creationId xmlns:a16="http://schemas.microsoft.com/office/drawing/2014/main" id="{C9F7CDAB-2087-447E-A146-754E19B47101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65" name="Text Box 4">
            <a:extLst>
              <a:ext uri="{FF2B5EF4-FFF2-40B4-BE49-F238E27FC236}">
                <a16:creationId xmlns:a16="http://schemas.microsoft.com/office/drawing/2014/main" id="{3C4A7BC0-A9AB-47E6-B1FD-0502B627E2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4754122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A + B =  A . B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A . B  =   A + B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Confirm that these are indeed true</a:t>
            </a:r>
          </a:p>
        </p:txBody>
      </p:sp>
      <p:sp>
        <p:nvSpPr>
          <p:cNvPr id="40966" name="Line 5">
            <a:extLst>
              <a:ext uri="{FF2B5EF4-FFF2-40B4-BE49-F238E27FC236}">
                <a16:creationId xmlns:a16="http://schemas.microsoft.com/office/drawing/2014/main" id="{52A0A8E2-FAB6-4A9B-B00D-5A8BF0839B91}"/>
              </a:ext>
            </a:extLst>
          </p:cNvPr>
          <p:cNvSpPr>
            <a:spLocks noChangeShapeType="1"/>
          </p:cNvSpPr>
          <p:nvPr/>
        </p:nvSpPr>
        <p:spPr bwMode="auto">
          <a:xfrm>
            <a:off x="838200" y="1600200"/>
            <a:ext cx="762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0967" name="Line 6">
            <a:extLst>
              <a:ext uri="{FF2B5EF4-FFF2-40B4-BE49-F238E27FC236}">
                <a16:creationId xmlns:a16="http://schemas.microsoft.com/office/drawing/2014/main" id="{0ADCDE47-31C4-4D96-8CB9-69B44EB67CFA}"/>
              </a:ext>
            </a:extLst>
          </p:cNvPr>
          <p:cNvSpPr>
            <a:spLocks noChangeShapeType="1"/>
          </p:cNvSpPr>
          <p:nvPr/>
        </p:nvSpPr>
        <p:spPr bwMode="auto">
          <a:xfrm>
            <a:off x="838200" y="2667000"/>
            <a:ext cx="762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68" name="Line 7">
            <a:extLst>
              <a:ext uri="{FF2B5EF4-FFF2-40B4-BE49-F238E27FC236}">
                <a16:creationId xmlns:a16="http://schemas.microsoft.com/office/drawing/2014/main" id="{4B5017A5-8301-4F63-A553-62C1C9F83699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600200"/>
            <a:ext cx="22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69" name="Line 8">
            <a:extLst>
              <a:ext uri="{FF2B5EF4-FFF2-40B4-BE49-F238E27FC236}">
                <a16:creationId xmlns:a16="http://schemas.microsoft.com/office/drawing/2014/main" id="{1808CA77-7B43-4D06-BA0E-2DBB959B4FA8}"/>
              </a:ext>
            </a:extLst>
          </p:cNvPr>
          <p:cNvSpPr>
            <a:spLocks noChangeShapeType="1"/>
          </p:cNvSpPr>
          <p:nvPr/>
        </p:nvSpPr>
        <p:spPr bwMode="auto">
          <a:xfrm>
            <a:off x="2202426" y="1600200"/>
            <a:ext cx="22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70" name="Line 9">
            <a:extLst>
              <a:ext uri="{FF2B5EF4-FFF2-40B4-BE49-F238E27FC236}">
                <a16:creationId xmlns:a16="http://schemas.microsoft.com/office/drawing/2014/main" id="{C32A163E-3C51-4D0B-A020-C914402268E5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2667000"/>
            <a:ext cx="22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71" name="Line 10">
            <a:extLst>
              <a:ext uri="{FF2B5EF4-FFF2-40B4-BE49-F238E27FC236}">
                <a16:creationId xmlns:a16="http://schemas.microsoft.com/office/drawing/2014/main" id="{F9858C6E-29E0-4167-BD2F-7E03373250B0}"/>
              </a:ext>
            </a:extLst>
          </p:cNvPr>
          <p:cNvSpPr>
            <a:spLocks noChangeShapeType="1"/>
          </p:cNvSpPr>
          <p:nvPr/>
        </p:nvSpPr>
        <p:spPr bwMode="auto">
          <a:xfrm>
            <a:off x="2362200" y="2667000"/>
            <a:ext cx="22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57273</TotalTime>
  <Words>1564</Words>
  <Application>Microsoft Office PowerPoint</Application>
  <PresentationFormat>On-screen Show (4:3)</PresentationFormat>
  <Paragraphs>290</Paragraphs>
  <Slides>20</Slides>
  <Notes>20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</vt:lpstr>
      <vt:lpstr>Calibri</vt:lpstr>
      <vt:lpstr>Times New Roman</vt:lpstr>
      <vt:lpstr>Wingdings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Rajeev Balasubramonian</dc:creator>
  <cp:lastModifiedBy>Rajeev Balasubramonian</cp:lastModifiedBy>
  <cp:revision>280</cp:revision>
  <dcterms:created xsi:type="dcterms:W3CDTF">2002-09-20T18:19:18Z</dcterms:created>
  <dcterms:modified xsi:type="dcterms:W3CDTF">2025-02-13T04:45:59Z</dcterms:modified>
</cp:coreProperties>
</file>