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3" r:id="rId2"/>
    <p:sldId id="601" r:id="rId3"/>
    <p:sldId id="664" r:id="rId4"/>
    <p:sldId id="665" r:id="rId5"/>
    <p:sldId id="666" r:id="rId6"/>
    <p:sldId id="654" r:id="rId7"/>
    <p:sldId id="667" r:id="rId8"/>
    <p:sldId id="655" r:id="rId9"/>
    <p:sldId id="650" r:id="rId10"/>
    <p:sldId id="636" r:id="rId11"/>
    <p:sldId id="668" r:id="rId12"/>
    <p:sldId id="637" r:id="rId13"/>
    <p:sldId id="638" r:id="rId14"/>
    <p:sldId id="639" r:id="rId15"/>
    <p:sldId id="640" r:id="rId16"/>
    <p:sldId id="669" r:id="rId17"/>
    <p:sldId id="643" r:id="rId18"/>
    <p:sldId id="657" r:id="rId19"/>
    <p:sldId id="661" r:id="rId20"/>
    <p:sldId id="656" r:id="rId21"/>
    <p:sldId id="631" r:id="rId22"/>
    <p:sldId id="651" r:id="rId23"/>
    <p:sldId id="659" r:id="rId24"/>
    <p:sldId id="662" r:id="rId25"/>
    <p:sldId id="660" r:id="rId26"/>
    <p:sldId id="658" r:id="rId27"/>
    <p:sldId id="632" r:id="rId28"/>
    <p:sldId id="633" r:id="rId29"/>
    <p:sldId id="634" r:id="rId3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E0147-1EA3-8E1E-D3A2-B5D4424D9333}" v="482" dt="2025-01-27T21:01:30.544"/>
    <p1510:client id="{21696A6F-92B7-1431-3C3D-1DC45B3BCC34}" v="568" dt="2025-01-27T22:22:19.991"/>
    <p1510:client id="{E16555EE-B155-201A-F7B4-A48769220E87}" v="38" dt="2025-01-27T22:40:05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D941F510-D23A-4E81-95C7-1DCB2A203C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AFE6F193-E021-413F-AB73-466F900938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BD8C6C81-5C0C-4F5B-A73F-88296E0E84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735AF3D0-FBF1-4A14-A261-5553300F4C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D39F00-4F36-4B95-B16B-BB96BDA81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8T00:20:47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12409 8017 16383 0 0,'6'0'0'0'0,"18"0"0"0"0,17 11 0 0 0,13 10 0 0 0,9 12 0 0 0,-1 7 0 0 0,-6 2 0 0 0,-6-1 0 0 0,-6-1 0 0 0,-4-2 0 0 0,-5-2 0 0 0,-1-1 0 0 0,-1-7 0 0 0,-7-2 0 0 0,-1-5 0 0 0,0-2 0 0 0,-4 3 0 0 0,0 3 0 0 0,-3 2 0 0 0,1-2 0 0 0,2-1 0 0 0,-7-3 0 0 0,-7-1 0 0 0,-9 3 0 0 0,-11 2 0 0 0,-9 4 0 0 0,0 1 0 0 0,-2 3 0 0 0,-4 0 0 0 0,5 1 0 0 0,-1 0 0 0 0,-2 0 0 0 0,5 0 0 0 0,-2-6 0 0 0,5-2 0 0 0,4 0 0 0 0,0 2 0 0 0,2 1 0 0 0,-3-4 0 0 0,1 0 0 0 0,-2 0 0 0 0,0 3 0 0 0,-1 1 0 0 0,1 3 0 0 0,-1 0 0 0 0,1 1 0 0 0,4-5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EBDAF799-59D4-44C1-AEDC-0998DA9264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D0F26716-30A3-4D6C-9BF8-BEF2057E22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D3CE56B-D6A4-4965-93AE-077D3228E7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E59961C3-417A-4D38-A354-6D133A9E93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35B3D7D7-7F44-41BE-8DDE-D85D5AEBD5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D812BD5F-4DBB-4FDF-ABFF-D73A8DBA5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10375-18B2-445D-9B94-013B7862B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81FEB6E-B7D1-4D78-93DC-B1F6E7D91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9895-BF14-4F99-9059-A1B5E149BDB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D1D72C9-5D37-4BB2-91E6-1DF531537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1A5DB0B-1326-4D8F-A23A-2B89A5746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6EBB3-BAA9-94F9-73A3-531F2732A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4350F1D-B372-5C75-7F29-8B8687CF6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BCCB5-5AA6-4EC7-A5FD-39567D51A1A8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10E7EB0-F182-9655-41A1-C1EEFC1C5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2A7A6AE-2521-216E-E71B-858937B3F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1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A12A703-93D7-4AA0-8443-DABCBFD9A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8835F2-B03C-4CA1-B8E8-19E6946978FA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02DE71C-9E8A-4CD7-8918-61B4C5A1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4412939-1E33-462F-B333-02A219807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0E9F98D-4D93-4E5D-BAF1-0474BD733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94C7AB-AA14-410A-B83D-B498F7634270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5999AA3-5299-4109-AD60-F488E4709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4DCFDC0-33B4-4094-99F2-DAA244B4D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05CBDAF-1477-4ECE-8B38-F2E6643AF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4BE7A3-3FD4-4346-ABC6-A522E38314BA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B080EED-466B-4498-B6C2-A51C89DC7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283A863-D038-4171-BA11-FB25312CE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6B16296-4972-44C9-B519-8332CFA94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B8391-012C-4EE7-B7A5-89E3A5597D60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8670389-8EEB-4CCB-ACE3-1D99729F7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CCA5C74-B813-42F3-8FD6-7E4115B41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9937436-A8F0-4010-A150-B2CDCF172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9DECC4-18B4-41A4-B805-3C3F4A0FC65E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F7FB29C-4CE6-4FAD-B4C2-089CEF5FE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0E3EBA7-1784-4495-89F3-0967145B5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54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33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798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341792B-ED8D-4D3E-8764-4054D2890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3414C6-0070-4D00-B552-F65E3923B11B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B151227-5D2C-411A-A4A8-CC8F8A5E7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F125C4B-562B-43F6-8BB4-B35D6D56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0606FB2-7AE2-43B0-95B8-27EE22A15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73371-91A6-43CD-B634-D474678A7413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B17778F-95E6-4EE4-8E24-864FD7E19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0449BD6-0FD5-4ABC-8A86-DF70BABCB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3532FB3-8A48-4A52-A995-ECC1F0124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214B3-22BD-46AF-8900-B80D7BC4D6BC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E87EE20-1639-40F5-B809-C9F703CC3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C65EFC-473C-4797-A0D5-3BE62DA76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3532FB3-8A48-4A52-A995-ECC1F0124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214B3-22BD-46AF-8900-B80D7BC4D6BC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E87EE20-1639-40F5-B809-C9F703CC3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C65EFC-473C-4797-A0D5-3BE62DA76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176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3532FB3-8A48-4A52-A995-ECC1F0124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214B3-22BD-46AF-8900-B80D7BC4D6BC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E87EE20-1639-40F5-B809-C9F703CC3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C65EFC-473C-4797-A0D5-3BE62DA76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273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341792B-ED8D-4D3E-8764-4054D2890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3414C6-0070-4D00-B552-F65E3923B11B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B151227-5D2C-411A-A4A8-CC8F8A5E7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F125C4B-562B-43F6-8BB4-B35D6D56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855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574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5E95716-7125-4B81-89D4-886F0C1D49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77569-7F7C-456A-8EB3-ABBE67B95CDD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1BF706E-779A-474D-AAF8-566892039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2DD0A6E-B35D-4ECB-82D4-3F17178A3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A258C37-1C90-4CE7-88FE-F6063A63E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E84007-59FD-499A-B27E-45DE9C7EFD5C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43C643A-6AB7-453C-A055-1C13E790C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D5D3655-6896-474C-8897-C30429EBF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E0F1D47-5E6E-4133-AA42-E2B4213CC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2F2E1D-6CD3-461F-AC1D-FF92F882BC78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CBC17FF-CBCA-41BB-85D4-C2D5BC374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4F54935-C6F9-47A1-9616-AB84AA551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6D9A3-DF85-3DCC-7A89-8B943797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97D4296-69EE-05C9-D792-CD823719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73371-91A6-43CD-B634-D474678A7413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E50EC91-8DCE-7D82-FE94-7A126A990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C6E4851-1790-2071-C6F7-7DC10780D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47D4A-EB4D-6909-D583-5211D93D2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60B8223-D3EF-7B60-96C3-650CD03CE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73371-91A6-43CD-B634-D474678A7413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6255225-F0CA-3043-2863-35D76A63C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431E21F-A933-1554-D284-9CEDF17F8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58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8D61B-C1C7-3795-439E-5D05A756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8B67C56-B816-C04F-3AEF-CB34FA42B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73371-91A6-43CD-B634-D474678A7413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5377C73-D79B-AD2B-ED75-600979D05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11D5861-7267-6EC9-79C8-A2D623D9D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8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AED88B0-32FF-4099-B92C-C84116191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1C2EC-0A94-4574-AB5F-495ACBC69B98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3438B7-E281-4607-B0CE-24AD6D95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A54B425-CB49-4D68-8104-AA5546CD5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AFBB09C-F5D1-4776-9F14-AFE8F36DC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5ADDBF-FD8E-496B-BDBF-4C25A671C73E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EEDBD62-0D7C-46A2-8D37-7E4D053DA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EC4A166-8FFA-4F6F-9155-61FC3C3D8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0425F21-49C5-4D09-A893-BADC5E133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BE7014-D940-4B74-BC6B-C809BFF14DEA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4BAEC21-A3CD-42EF-81B4-E135812CD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011B999-3920-4CD4-A28B-9BB084355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F1B9B29-9B1D-47A8-8D61-8B0215E44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BCCB5-5AA6-4EC7-A5FD-39567D51A1A8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B5579F9-1DA8-4BEB-B3F0-2DF7CE3EF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A4BECF8-247B-4B90-9EAD-013F229DA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3D4F3-B73F-48F9-9045-53F8BF699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3C47A-9C4F-41F6-A059-4C00BD603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606D8-862B-4906-8838-823581310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97053-65A1-42FB-86F8-065E06183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88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911D4-2CE3-498C-9ADA-C508CB53F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3D6D2-5B0B-4BA7-8700-97E2FEC9C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96FC20-99A0-4A94-BC7B-957F112D0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EDE0-0775-456A-9B81-1BCEEB4BB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5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1444F-2506-41D9-903E-FA0906096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0629D3-055D-48BA-A3D9-6E616CCE2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51CC0F-B50F-48AE-80DF-F38F06BD0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DC5CC-58C2-4B36-9C54-5D2E14EA1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96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C94D0-73EE-49C8-AAFA-DA61CD2F2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C5C81C-5A4A-4EEB-B279-DBA772B0B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983C1D-FEED-432B-82AE-9190C077D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63CC-5673-468E-A03C-567AFD59F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0CF4E-63F8-4C94-B8C1-645EEF1C2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57A5B8-BF4E-44BE-94ED-11481BFE9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4F3D5-35EA-4745-968A-E59A7DB19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4127-E757-4C14-98F9-E7F7210F7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78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0625F-6554-43BB-9965-35DD41FF0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33AF39-7653-4493-B908-A5029D21A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318EEA-4898-43E5-81EA-E865B3919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5E92D-9B1D-44D2-8B9D-E48FD1FDE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98057A-2492-4B00-AE92-7594B5AE2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66E22B-F4EE-4BFF-BD85-2934FD487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AC190D-22C4-41F7-97A5-626764E23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71DC-0D52-4250-B252-AB01B5C52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AB3757-F6E8-4D91-B438-830DC3DD5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B66C4E-7F52-4AC1-9389-2139B790C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95CFCB-2171-434B-97CD-A4CCFD3BE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80A5-5086-4647-8022-55ED3153E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E74A04-D3BC-42C7-B3CB-97AB5838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49F41C-59F4-4783-82F6-5BDC1F067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51047E-1652-460F-90AE-3982EBEFE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1B62-2794-49C7-B53E-3A2485D78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5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F38D1-75A2-498C-9454-A9B8BB59C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36F11-B33C-4E4A-8C4E-11392DD60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86AC3F-1C9D-4413-9EF4-DC617FDAA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0A029-8A36-41BD-85A4-3B28C4A29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6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1E56E-5BD7-4932-9717-989447D8C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BC897-DA78-4CDA-971D-038E40BC8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D1A3F-EB1A-4814-84AB-2380BEF75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7A5C1-A6C5-4C0D-A601-C480E9048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0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D3DE7B-02E3-44DE-891E-63E89701F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AD6AFF-EE24-4ED3-A958-980EE5E90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92AD9-56DD-46B0-B71A-B50EA15A58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96C338-F21F-4664-8546-51855B6784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F8AB13-F8B3-4125-9D12-0D292E1F22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46A9BA4-3602-4FE8-B2F5-D1808510B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SCII-Table-wide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38404D6-8023-44C4-8F86-B43BB18C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A5C46-EE5E-4E0A-8501-DAF41F07EF58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9D4D1BF-2693-47B8-A220-01BEFC26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965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7: Examples, MARS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59C5AAEA-C980-4203-BC51-71AE0C7EB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240C97D1-B99B-4A7B-A341-222133E0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27832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More examples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MARS intro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A3F70B-1705-420E-863A-2475096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F1A33-9E99-4D0E-9259-D9FCC6D1912D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494008B9-A589-4244-9123-57F36BE8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66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swap Procedure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13C0C7FA-1340-4252-B521-F78161514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DAEE0DF3-CBD3-44CD-BB07-80380575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69031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Register allocation: $a0 and $a1 for the two arguments, $t0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temp variable – no need for saves and restores as we’re not using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$s0-$s7 and this is a leaf procedure (won’t need to re-use $a0 and $a1)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swap: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$t1, $a1, 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add   $t1, $a0, $t1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$t0, 0($t1)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$t2, 4($t1)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$t2, 0($t1)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$t0, 4($t1)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$ra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F7EE4498-978B-4E97-AF92-3771BCD8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76600"/>
            <a:ext cx="2619563" cy="224676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void swap (int v[], int 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int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temp = v[k];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v[k] = v[k+1];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v[k+1] =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883B-6096-133D-9F26-ECD9C1C8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3245FC4-B387-C6A9-982A-8033D687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F1A33-9E99-4D0E-9259-D9FCC6D1912D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DB8D0348-F4DA-DB9C-E14D-48050B41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66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swap Procedure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7AD609-6D44-19F9-B3C7-2C1FE0BA3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70FFCC9-0187-919C-46AB-49782FDB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69031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Register allocation: $a0 and $a1 for the two arguments, $t0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temp variable – no need for saves and restores as we’re not using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$s0-$s7 and this is a leaf procedure (won’t need to re-use $a0 and $a1)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swap: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$t1, $a1, 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add   $t1, $a0, $t1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$t0, 0($t1)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$t2, 4($t1)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$t2, 0($t1)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$t0, 4($t1)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$ra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DBE5DD26-23D4-80AC-6814-6E31ADBB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76600"/>
            <a:ext cx="2619563" cy="224676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void swap (int v[], int 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int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temp = v[k];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v[k] = v[k+1];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v[k+1] =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AAC7B52-7E2A-B9F8-510D-6A8349E2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515" y="3029022"/>
            <a:ext cx="18275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  calculating </a:t>
            </a:r>
            <a:endParaRPr lang="en-US" dirty="0">
              <a:solidFill>
                <a:srgbClr val="000000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  address of v[k]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$t0 = v[k]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$t2 = v[k+1]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v[k] = $t2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v[k+1]= $t0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return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A08D90-FA9F-7F38-AB89-EE661EBC3013}"/>
                  </a:ext>
                </a:extLst>
              </p14:cNvPr>
              <p14:cNvContentPartPr/>
              <p14:nvPr/>
            </p14:nvContentPartPr>
            <p14:xfrm>
              <a:off x="3116178" y="3080083"/>
              <a:ext cx="266129" cy="46731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A08D90-FA9F-7F38-AB89-EE661EBC30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8556" y="3062455"/>
                <a:ext cx="301733" cy="5029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35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DAB973D-8EEA-4D80-832C-1DB3B2A1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30470-BCAF-4B50-8AB7-BEDF6601860E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A4E6C40A-1EFF-4B63-A540-C4162A5B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62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sort Procedure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4CD6AA77-B28B-475D-83F6-F47616811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6C05491C-04C8-46D2-AF49-94971C79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48025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Register allocation: arguments v and n use $a0 and $a1,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and j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$s0 and $s1; must save $a0 and $a1 before calling the leaf procedure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The outer for loop looks like this: (note the use of pseudo-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instrs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               move   $s0, $zero            # initialize the loop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loopbody1: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bge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$s0, $a1, exit1     # will eventually use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slt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and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beq</a:t>
            </a:r>
            <a:endParaRPr lang="en-US" altLang="en-US" sz="2000" dirty="0">
              <a:latin typeface="Calibri"/>
              <a:ea typeface="Calibri"/>
              <a:cs typeface="Calibri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               … inner loop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           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$s0, $s0,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               j            loopbody1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exit1: </a:t>
            </a: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01DF59BF-2B05-464A-A759-06A6E12E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029200"/>
            <a:ext cx="4204292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for (i=0; i&lt;n; i+=1)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for (j=i-1; j&gt;=0 &amp;&amp; v[j] &gt; v[j+1]; j-=1)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swap (v,j);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DEB0984-AECB-4C52-BA22-F0027308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81E0B-B7C5-47F7-AF06-AC3330B678EE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1239B83E-7E48-47F0-BA74-1A0A0FB4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62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sort Procedure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A1F18DDF-CA25-4E59-BD5F-37C032A22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63FA61D5-4551-4195-A3BC-E83C74EA2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33835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The inner for loop looks like this: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$s1, $s0, -1          # initialize the loop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loopbody2: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blt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$s1, $zero, exit2   # will eventually use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slt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beq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$t1,  $s1, 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add      $t2, $a0, $t1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$t3, 0($t2)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$t4, 4($t2)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ble       $t3, $t4, exit2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… body of inner loop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$s1, $s1,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j            loopbody2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exit2: </a:t>
            </a: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E37F5E86-6F6C-4D8A-9D4F-4599078A7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029200"/>
            <a:ext cx="4204292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for (i=0; i&lt;n; i+=1)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for (j=i-1; j&gt;=0 &amp;&amp; v[j] &gt; v[j+1]; j-=1)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swap (v,j);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87E30F9-9EDC-497A-8F69-A5735A16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D46D-B7C2-4276-946E-77D2B234EE57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6C5EB55-8D1F-4A6D-8032-6288B3C4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5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Saves and Restores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40B1E2F6-4853-4677-A837-EEC514F9F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E8927C7E-F285-422E-806E-D5D3F97B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828726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Since we repeatedly call “swap” with $a0 and $a1, we 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“sort” by copying its arguments into $s2 and $s3 – must update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the rest of the code in “sort” to use $s2 and $s3 instead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$a0 and $a1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Must save $ra at the start of “sort” because it will get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over-written when we call “swap”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Must also save $s0-$s3 so we don’t overwrite something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belongs to the procedure that called “sort”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756E887-7C94-4017-9357-BF6E88A5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85134-30A5-416F-9E92-EF380AEA41D2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94CDB9D2-210B-47EB-A09F-78A2B581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52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Saves and Restores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1ACA6EAC-6E35-4205-8A42-B4492A07B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8C9883FE-F540-4785-A62E-CD5491036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637039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sort:    addi     $sp, $sp, -20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$ra, 16($sp)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$s3, 12($sp)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$s2, 8($sp)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$s1, 4($sp)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sw       $s0, 0($sp)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move    $s2, $a0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move    $s3, $a1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move    $a0, $s2        # the inner loop body starts here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move    $a1, $s1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jal         swap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exit1:  lw         $s0, 0($sp)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addi       $sp, $sp, 20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jr            $ra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660D8DF9-55BD-4499-8715-B8E499B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86000"/>
            <a:ext cx="4345549" cy="40011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lines of C code 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35 lines of assembly</a:t>
            </a:r>
            <a:endParaRPr lang="en-US" altLang="en-US" sz="2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>
            <a:extLst>
              <a:ext uri="{FF2B5EF4-FFF2-40B4-BE49-F238E27FC236}">
                <a16:creationId xmlns:a16="http://schemas.microsoft.com/office/drawing/2014/main" id="{16044AA4-B875-2295-26DB-FAB966ED4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2D96A397-86A0-FDA8-B53D-1424298B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4" r="43904" b="274"/>
          <a:stretch/>
        </p:blipFill>
        <p:spPr>
          <a:xfrm>
            <a:off x="5043714" y="125881"/>
            <a:ext cx="3673001" cy="62277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88E22-A8F1-A7F3-DD2B-C80A4513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8D1B62-2794-49C7-B53E-3A2485D780CF}" type="slidenum">
              <a:rPr lang="en-US" altLang="en-US"/>
              <a:pPr>
                <a:spcAft>
                  <a:spcPts val="600"/>
                </a:spcAft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 descr="A close-up of a number">
            <a:extLst>
              <a:ext uri="{FF2B5EF4-FFF2-40B4-BE49-F238E27FC236}">
                <a16:creationId xmlns:a16="http://schemas.microsoft.com/office/drawing/2014/main" id="{98E87F92-D1CB-84B5-7CBC-451D2CA9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7" y="4269726"/>
            <a:ext cx="3249283" cy="1445621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7CDC562A-4AF6-EEC5-13A3-34248BB3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015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Completed Sort Procedure</a:t>
            </a:r>
            <a:endParaRPr lang="en-US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6ADD67E-89A6-5B28-A738-D4CC6E726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37188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/>
                <a:ea typeface="Calibri"/>
                <a:cs typeface="Calibri"/>
              </a:rPr>
              <a:t> Take a closer look at these </a:t>
            </a:r>
            <a:endParaRPr lang="en-US"/>
          </a:p>
          <a:p>
            <a:pPr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/>
                <a:ea typeface="Calibri"/>
                <a:cs typeface="Calibri"/>
              </a:rPr>
              <a:t>   slides later if you'd like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8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EED459D-D6F7-4B22-8A32-F8FDF222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D55A-97F2-4B70-89E2-1A680083B3D4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34DA0D6-37B5-449E-BB68-1B4AA67A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179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4FED7D4E-454C-42BB-8347-0C104C1F6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1B3CBAF3-A190-4CD3-8464-CFB1F4BB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9093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MARS is a simulator that reads in an assembly program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and models its behavior on a MIPS processor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Note that a “MIPS add instruction” will eventually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converted to an add instruction for the host computer’s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architecture – this translation happens under the hood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To simplify the programmer’s task, it accepts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pseudo-instructions, large constants, constants in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decimal/hex formats, labels, etc.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The simulator allows us to inspect register/memory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values to confirm that our program is behaving correctly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67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Pseudo Instructions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0A580CB-89DA-4909-82E2-0A6A3A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4986493" cy="349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b="1" dirty="0">
                <a:latin typeface="Calibri"/>
                <a:ea typeface="Calibri"/>
                <a:cs typeface="Times New Roman"/>
              </a:rPr>
              <a:t>Convenient Pseudo Instructions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blt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- Branch on Less Than</a:t>
            </a:r>
            <a:endParaRPr lang="en-US" sz="240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bgt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- Branch on Greater Than</a:t>
            </a:r>
            <a:endParaRPr lang="en-US" sz="2400">
              <a:latin typeface="Calibri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ble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- Branch on Less Than Equal</a:t>
            </a: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bge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- Branch on Greater Than or Equal</a:t>
            </a:r>
            <a:endParaRPr lang="en-US" sz="2400">
              <a:latin typeface="Calibri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li - Load Immediate</a:t>
            </a:r>
            <a:endParaRPr lang="en-US">
              <a:latin typeface="Calibri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err="1">
                <a:latin typeface="Calibri"/>
                <a:ea typeface="Calibri"/>
                <a:cs typeface="Times New Roman"/>
              </a:rPr>
              <a:t>subi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- Subtract Immediate</a:t>
            </a:r>
            <a:endParaRPr lang="en-US" sz="2400">
              <a:latin typeface="Calibri"/>
              <a:ea typeface="Calibri"/>
              <a:cs typeface="Times New Roman"/>
            </a:endParaRP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move - Move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80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67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Pseudo Instructions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A111C-5541-DA85-C69B-08967153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49" y="411473"/>
            <a:ext cx="5218635" cy="6080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A03757-6C7F-FA3C-DA9F-E93B67230D27}"/>
              </a:ext>
            </a:extLst>
          </p:cNvPr>
          <p:cNvSpPr txBox="1"/>
          <p:nvPr/>
        </p:nvSpPr>
        <p:spPr>
          <a:xfrm>
            <a:off x="477672" y="1512627"/>
            <a:ext cx="277504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Arial"/>
              </a:rPr>
              <a:t>Check MARS documentation/help for more information on pseudo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599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AB0E17C-3E0F-49E1-BA1D-043826B2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1F27-3272-4A1D-A38D-2FA47AA41601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280E91E3-FA94-4D2C-BCAD-8BD819A85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1E53B6C4-78C6-43B7-A813-629167124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449855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 fact  (int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(n &lt; 1)  return (1);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else return (n * fact(n-1));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5880456-00CA-4BDD-B4CC-62A5356A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555443" cy="50167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fact: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slti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$t0, $a0,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beq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$t0, $zero,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$v0, $zero,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$ra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L1: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-8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$ra, 4($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$a0, 0($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$a0, $a0,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jal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fact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$a0, 0($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$ra, 4($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mul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$v0, $a0, $v0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$ra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408FC5EC-9E24-4A55-91EE-73CA7263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5968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saves $a0 and $ra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stack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 $t0 is never saved.</a:t>
            </a:r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43F32D26-776F-4B92-BAB1-01468DBD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71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slti</a:t>
            </a:r>
            <a:endParaRPr lang="en-US" altLang="en-US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0A580CB-89DA-4909-82E2-0A6A3A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0947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if  ($a0 &lt; 1)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then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  …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slti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 $t0, $a0, 1                   # if $a0 &lt; 1, set $t0 = 1, else $t0 = 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beq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$t0, $zero,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then: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59ECF-C337-7B5A-6293-381824F90176}"/>
              </a:ext>
            </a:extLst>
          </p:cNvPr>
          <p:cNvSpPr txBox="1"/>
          <p:nvPr/>
        </p:nvSpPr>
        <p:spPr>
          <a:xfrm>
            <a:off x="4038600" y="1828800"/>
            <a:ext cx="4306738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Easier to implement with pseudo-instructions like </a:t>
            </a:r>
            <a:r>
              <a:rPr lang="en-US" sz="2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bge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03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7CEB6-5A48-474C-9DA8-69698E2F07E6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991654EF-B8EB-480F-9398-B2C1CB73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17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Tool Bar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FB346C52-4B45-4A71-BDC6-B18A8A8DB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8EE8BCDC-8E06-46D5-B2FB-0118957B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6125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Directives, labels, global pointers, system calls</a:t>
            </a:r>
          </a:p>
        </p:txBody>
      </p:sp>
      <p:pic>
        <p:nvPicPr>
          <p:cNvPr id="32774" name="Picture 7" descr="welcome screen.JPG">
            <a:extLst>
              <a:ext uri="{FF2B5EF4-FFF2-40B4-BE49-F238E27FC236}">
                <a16:creationId xmlns:a16="http://schemas.microsoft.com/office/drawing/2014/main" id="{E1668A8D-8629-4E84-8EC3-133C3FE5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77708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AEC8-96C4-48C1-B789-40FF1091CB68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8E307B04-E41A-47E3-9080-22DD0E31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842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Execute Information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574F6BC1-8B52-4945-8749-522425E47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B9866-967E-3F3C-B63D-2DA35725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1108790"/>
            <a:ext cx="8871043" cy="51408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AEC8-96C4-48C1-B789-40FF1091CB68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8E307B04-E41A-47E3-9080-22DD0E31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9103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Data/Memory Information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574F6BC1-8B52-4945-8749-522425E47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76931-13DE-F40B-BBD2-4D23F5FA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4" y="1322317"/>
            <a:ext cx="8819866" cy="2405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73B58-1946-AC58-E507-C1E999BAE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07" y="4206164"/>
            <a:ext cx="7039970" cy="15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51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AEC8-96C4-48C1-B789-40FF1091CB68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8E307B04-E41A-47E3-9080-22DD0E31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9103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Data/Memory Information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574F6BC1-8B52-4945-8749-522425E47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12B19-523F-4457-88DD-71FBEF87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93" y="1349573"/>
            <a:ext cx="8660524" cy="281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DCB217-350C-4908-4E4C-767C01C88CBF}"/>
              </a:ext>
            </a:extLst>
          </p:cNvPr>
          <p:cNvSpPr txBox="1"/>
          <p:nvPr/>
        </p:nvSpPr>
        <p:spPr>
          <a:xfrm>
            <a:off x="398059" y="4401402"/>
            <a:ext cx="63575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Arial"/>
              </a:rPr>
              <a:t>Debugging with </a:t>
            </a:r>
            <a:r>
              <a:rPr lang="en-US" sz="2400">
                <a:latin typeface="Calibri"/>
                <a:ea typeface="Calibri"/>
                <a:cs typeface="Arial"/>
              </a:rPr>
              <a:t>memory values </a:t>
            </a:r>
            <a:r>
              <a:rPr lang="en-US" sz="2400" dirty="0">
                <a:latin typeface="Calibri"/>
                <a:ea typeface="Calibri"/>
                <a:cs typeface="Arial"/>
              </a:rPr>
              <a:t>is very useful!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3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1D63F2-3380-4E6A-A976-850FDF2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7CEB6-5A48-474C-9DA8-69698E2F07E6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991654EF-B8EB-480F-9398-B2C1CB73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887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MARS Intro – Register Information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FB346C52-4B45-4A71-BDC6-B18A8A8DB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BF4FD-75C4-5704-790E-B10278D00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3" y="1286381"/>
            <a:ext cx="3286685" cy="5339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A570C-65BF-E001-BC14-8B3876F844BA}"/>
              </a:ext>
            </a:extLst>
          </p:cNvPr>
          <p:cNvSpPr txBox="1"/>
          <p:nvPr/>
        </p:nvSpPr>
        <p:spPr>
          <a:xfrm>
            <a:off x="3935104" y="1421641"/>
            <a:ext cx="476142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Arial"/>
              </a:rPr>
              <a:t>5 in $t0 </a:t>
            </a:r>
            <a:endParaRPr lang="en-US" sz="24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Arial"/>
              </a:rPr>
              <a:t>Address in $s0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Arial"/>
              </a:rPr>
              <a:t>10 in $v0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Arial"/>
              </a:rPr>
              <a:t>Incremented address in $t2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Read the google doc on the class webpage for details!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45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315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System Calls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0A580CB-89DA-4909-82E2-0A6A3A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2518766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Print Integer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move $a0, $t0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li $v0, 1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syscall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Print String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la $a0, prompt </a:t>
            </a:r>
            <a:endParaRPr lang="en-US">
              <a:latin typeface="Calibri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li $v0, 4   </a:t>
            </a:r>
            <a:endParaRPr lang="en-US">
              <a:latin typeface="Calibri"/>
              <a:ea typeface="Calibri"/>
              <a:cs typeface="Times New Roman"/>
            </a:endParaRP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</a:t>
            </a:r>
            <a:r>
              <a:rPr lang="en-US" sz="2400" err="1">
                <a:latin typeface="Calibri"/>
                <a:ea typeface="Calibri"/>
                <a:cs typeface="Times New Roman"/>
              </a:rPr>
              <a:t>syscall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   </a:t>
            </a: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Exit Program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li $v0, 10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>
                <a:latin typeface="Calibri"/>
                <a:ea typeface="Calibri"/>
                <a:cs typeface="Times New Roman"/>
              </a:rPr>
              <a:t>    - </a:t>
            </a:r>
            <a:r>
              <a:rPr lang="en-US" sz="2400" err="1">
                <a:latin typeface="Calibri"/>
                <a:ea typeface="Calibri"/>
                <a:cs typeface="Times New Roman"/>
              </a:rPr>
              <a:t>syscall</a:t>
            </a:r>
            <a:endParaRPr lang="en-US" err="1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8B801-9696-0017-AEB2-C98AA938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14" y="1520744"/>
            <a:ext cx="4973097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11D9CD1-9155-4C4D-8DAF-8A03F84E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DA190-E2D7-465C-A465-49840829BD17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75AEDF79-3778-455C-94FA-38BF1162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80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Print Routine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EB386FDE-C8C2-4AA7-A7D2-129711263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9911264E-49F3-46D4-BBCD-42979397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11313"/>
            <a:ext cx="721197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.data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str:     .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asciiz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“the answer is 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.text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li      $v0, 4               # load immediate; 4 is the code for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print_string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la     $a0, str            #  the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print_string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expects the string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#  address as the argument; la is the instruction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#  to load the address of the operand (str)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#  MARS will now invoke syscall-4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li      $v0, 1              #  syscall-1 corresponds to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print_int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li      $a0, 5              #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print_int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expects the integer as its argument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#  MARS will now invoke syscall-1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EF49DCB-70E9-4457-87A1-7057E52B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C5BA4-9EBC-4283-9F8A-81FE196AB246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01A2D330-5F5C-42AF-B444-0C67335A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A2AA2A5C-DFB9-4B25-8161-6F6629B72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5CF8FA15-99E8-4227-8B92-8E3B976E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3222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Write an assembly program to prompt the user for two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numbers and print the sum of the two numbers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728DDA-F660-4B7A-86AB-E2DFCE61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C14E2-010B-4593-A1BE-F347ECD66F41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DA7F5192-857F-4575-B57B-C1F0341C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25CCB3EA-9FAB-42A0-B85A-4D8C4587A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E7AA21D0-02F1-4D80-A444-E1230C7F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715336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.data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str1:  .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asciiz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“Enter 2 numbers:”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.text                                                    str2:  .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asciiz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“The sum is 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li   $v0, 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la  $a0, str1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li   $v0, 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add  $t0, $v0, $zero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li   $v0, 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add  $t1, $v0, $zero  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li   $v0, 4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la  $a0, str2   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li    $v0,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add  $a0, $t1, $t0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syscall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E9D4-D2ED-5C9D-C18D-E32E0D018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715AD4-40F6-C924-404C-08228E2D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1F27-3272-4A1D-A38D-2FA47AA41601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51DC8ABF-34DE-98A0-F74A-153AA1990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55F6B726-A70C-AB67-0B77-550D73758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449855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 fact  (int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(n &lt; 1)  return (1);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else return (n * fact(n-1));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1BDD53E4-823C-5441-B03B-6C854B5E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555443" cy="50167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fact: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slti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$t0, $a0,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beq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$t0, $zero,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$v0, $zero,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ra</a:t>
            </a:r>
            <a:endParaRPr lang="en-US" altLang="en-US" sz="20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L1: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-8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$a0, $a0,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jal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fact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mul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$v0, $a0, $v0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12E2007D-2EA9-A322-7481-C7641852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5968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saves $a0 and $ra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stack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 $t0 is never saved.</a:t>
            </a:r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34DCF4ED-DCDF-772C-8789-92C5E8218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101)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A3DD819-C1EB-646C-3B6E-AC0BC4A9B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645" y="1678991"/>
            <a:ext cx="15665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$t0 = (n &lt; 1)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if false, jump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else, return 1</a:t>
            </a:r>
          </a:p>
        </p:txBody>
      </p:sp>
    </p:spTree>
    <p:extLst>
      <p:ext uri="{BB962C8B-B14F-4D97-AF65-F5344CB8AC3E}">
        <p14:creationId xmlns:p14="http://schemas.microsoft.com/office/powerpoint/2010/main" val="300013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B54E0-977D-9082-A63C-6DDD8DCF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214C403-2C62-418C-39B9-5BD3188C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1F27-3272-4A1D-A38D-2FA47AA41601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ACB41962-1960-2D62-1F0D-147C6D15D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79CABC8C-C3EF-58D1-BCE9-8083C6B8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449855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 fact  (int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(n &lt; 1)  return (1);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else return (n * fact(n-1));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58BF7545-0F51-5522-E19D-F92A303BE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555443" cy="50167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fact: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slti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$t0, $a0,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beq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$t0, $zero,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$v0, $zero,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endParaRPr lang="en-US" altLang="en-US" sz="2000" dirty="0">
              <a:latin typeface="Calibri"/>
              <a:ea typeface="Calibri"/>
              <a:cs typeface="Calibri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L1: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-8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$a0, $a0,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jal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fact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mul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$v0, $a0, $v0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endParaRPr lang="en-US" altLang="en-US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8DD2AF6C-82E4-105D-02B7-02734318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5968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saves $a0 and $ra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stack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 $t0 is never saved.</a:t>
            </a:r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B90F6A44-5497-CD9B-D96E-2E51D39B4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101)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A7C5519-DF43-973B-5189-6CABCCA8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006" y="3178830"/>
            <a:ext cx="12368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Saving on </a:t>
            </a:r>
            <a:endParaRPr lang="en-US" dirty="0">
              <a:solidFill>
                <a:srgbClr val="000000"/>
              </a:solidFill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the stack</a:t>
            </a:r>
            <a:endParaRPr lang="en-US" dirty="0">
              <a:cs typeface="Times New Roman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DFA1D10-532E-5A24-7992-C9E7D238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005" y="4745575"/>
            <a:ext cx="14215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Restoring </a:t>
            </a:r>
            <a:endParaRPr lang="en-US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from the stack</a:t>
            </a:r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37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0D2CA-4260-D37C-3BDC-EA3FA8567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FF82C20-B54B-D27C-E8DE-4E574CF6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1F27-3272-4A1D-A38D-2FA47AA41601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9E58D58B-0526-55E0-BC79-12FA7BFE2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341B176B-B967-5E33-AA1E-30DC5148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449855" cy="163121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  fact  (int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(n &lt; 1)  return (1);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else return (n * fact(n-1));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F69CAB2B-F45A-5C10-774E-3818DF93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555443" cy="501675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fact: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slti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$t0, $a0,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beq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$t0, $zero,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$v0, $zero,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endParaRPr lang="en-US" altLang="en-US" sz="2000" dirty="0">
              <a:latin typeface="Calibri"/>
              <a:ea typeface="Calibri"/>
              <a:cs typeface="Calibri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L1: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-8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$a0, $a0, -1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jal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fact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$a0, 0($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lw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ra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4($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addi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    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$</a:t>
            </a:r>
            <a:r>
              <a:rPr lang="en-US" altLang="en-US" sz="2000" dirty="0" err="1">
                <a:latin typeface="Calibri"/>
                <a:ea typeface="Calibri"/>
                <a:cs typeface="Calibri"/>
              </a:rPr>
              <a:t>sp</a:t>
            </a:r>
            <a:r>
              <a:rPr lang="en-US" altLang="en-US" sz="2000" dirty="0">
                <a:latin typeface="Calibri"/>
                <a:ea typeface="Calibri"/>
                <a:cs typeface="Calibri"/>
              </a:rPr>
              <a:t>, 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mul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$v0, $a0, $v0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jr</a:t>
            </a:r>
            <a:r>
              <a:rPr lang="en-US" alt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$</a:t>
            </a:r>
            <a:r>
              <a:rPr lang="en-US" altLang="en-US" sz="200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ra</a:t>
            </a:r>
            <a:endParaRPr lang="en-US" altLang="en-US" sz="200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584BFA48-A83C-2419-0595-AB454D28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35968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caller saves $a0 and $ra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stack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 $t0 is never saved.</a:t>
            </a:r>
          </a:p>
        </p:txBody>
      </p:sp>
      <p:sp>
        <p:nvSpPr>
          <p:cNvPr id="22535" name="Text Box 2">
            <a:extLst>
              <a:ext uri="{FF2B5EF4-FFF2-40B4-BE49-F238E27FC236}">
                <a16:creationId xmlns:a16="http://schemas.microsoft.com/office/drawing/2014/main" id="{54A405F2-25D7-4F2C-07E2-53D9E4009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101)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03FE1ED-595D-1CCF-A0C6-8D080CBE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826" y="4238196"/>
            <a:ext cx="10773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fact(n-1)</a:t>
            </a:r>
            <a:endParaRPr 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0D21C89-BBCF-A93F-0DCD-2FB126B8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103" y="5665552"/>
            <a:ext cx="21562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C0000"/>
                </a:solidFill>
                <a:latin typeface="Calibri"/>
                <a:ea typeface="Calibri"/>
                <a:cs typeface="Calibri"/>
              </a:rPr>
              <a:t>return(n*fact(n-1))</a:t>
            </a:r>
          </a:p>
        </p:txBody>
      </p:sp>
    </p:spTree>
    <p:extLst>
      <p:ext uri="{BB962C8B-B14F-4D97-AF65-F5344CB8AC3E}">
        <p14:creationId xmlns:p14="http://schemas.microsoft.com/office/powerpoint/2010/main" val="234304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1AB8838-8EB0-4215-B5A2-809991BF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85FE-92C0-4B9B-9D8D-1EBDA3FBF30D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12D71CA-FB0B-469A-A59D-E5E755FF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370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Dealing with Characters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2C3FAFE7-3CD2-4F9E-8BD0-152464F69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0A580CB-89DA-4909-82E2-0A6A3A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1420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Instructions are also provided to deal with byte-sized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and half-word quantities: </a:t>
            </a:r>
            <a:r>
              <a:rPr lang="en-US" alt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lb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(load-byte), sb, </a:t>
            </a:r>
            <a:r>
              <a:rPr lang="en-US" alt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lh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sh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These data types are most useful when dealing with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characters, pixel values, etc.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C employs ASCII formats to represent characters – each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character is represented with 8 bits and a string ends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the null character (corresponding to the 8-bit number 0);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A is 65, a is 97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8713D-CE8D-A32E-0D5D-83DB652A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D1B62-2794-49C7-B53E-3A2485D780C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 descr="ASCII Table">
            <a:extLst>
              <a:ext uri="{FF2B5EF4-FFF2-40B4-BE49-F238E27FC236}">
                <a16:creationId xmlns:a16="http://schemas.microsoft.com/office/drawing/2014/main" id="{C5AFFED2-1235-0895-EB61-64E11B58F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374" y="737499"/>
            <a:ext cx="8091236" cy="53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8330CE9-0D33-4778-A3B6-77DA3F98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9257A-A317-4975-BB63-9970A8F6580A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5027CA89-A494-4645-B164-366DE483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3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108)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E4EBB08D-73C6-43E4-A46F-C443FF470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08885455-409E-40E6-9D4F-6A20239D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11313"/>
            <a:ext cx="3218445" cy="255454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 to assembly: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 </a:t>
            </a:r>
            <a:r>
              <a:rPr lang="en-US" altLang="en-US" sz="200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strcpy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(char x[], char y[])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int i;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while  ((x[i] = y[i]) != `\0’)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 +=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6EE9163E-7C8D-4BD6-93DA-511167FB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2786019" cy="440120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strcpy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-4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$s0, 0($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add      $s0, $zero, $zero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L1: add  $t1, $s0, $a1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lb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$t2, 0($t1)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add      $t3, $s0, $a0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sb        $t2, 0($t3)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beq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$t2, $zero, L2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$s0, $s0,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j           L1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L2: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$s0, 0($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addi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$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, 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$ra</a:t>
            </a:r>
          </a:p>
        </p:txBody>
      </p:sp>
      <p:sp>
        <p:nvSpPr>
          <p:cNvPr id="8199" name="Text Box 6">
            <a:extLst>
              <a:ext uri="{FF2B5EF4-FFF2-40B4-BE49-F238E27FC236}">
                <a16:creationId xmlns:a16="http://schemas.microsoft.com/office/drawing/2014/main" id="{F02F9C1B-A42D-42D5-9C14-402DC1623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28348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 registers not saved.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8961F1-43D3-4593-80C5-6DABE2D9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942F8-E675-48E4-8E06-1A896A0CFB28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70A99FC5-5151-4A89-8DC9-89CEF2E5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936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Example – Sort in C </a:t>
            </a: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(pg. 133)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F8FC0898-9C0E-4F3C-AF27-D921FE879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E104ABBD-CA49-42D2-BB7A-B926A2E5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0"/>
            <a:ext cx="53147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Allocate registers to program variables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Produce code for the program body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Preserve registers across procedure invocations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66D5EA8-FB37-49EE-9ECE-E49CD637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4492833" cy="286232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void sort (int v[ ], int 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int i, j;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for (i=0; i&lt;n; i+=1)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for (j=i-1; j&gt;=0 &amp;&amp; v[j] &gt; v[j+1]; j-=1) 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      swap (v,j);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 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ED9C0229-CCB2-458C-9AD9-29FC5A18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4000"/>
            <a:ext cx="2677271" cy="224676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void swap (int v[ ], int 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int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temp = v[k];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v[k] = v[k+1];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  v[k+1] = temp;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29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revision>360</cp:revision>
  <dcterms:created xsi:type="dcterms:W3CDTF">2002-09-20T18:19:18Z</dcterms:created>
  <dcterms:modified xsi:type="dcterms:W3CDTF">2025-01-28T00:20:47Z</dcterms:modified>
</cp:coreProperties>
</file>