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402" r:id="rId2"/>
    <p:sldId id="461" r:id="rId3"/>
    <p:sldId id="434" r:id="rId4"/>
    <p:sldId id="435" r:id="rId5"/>
    <p:sldId id="436" r:id="rId6"/>
    <p:sldId id="437" r:id="rId7"/>
    <p:sldId id="438" r:id="rId8"/>
    <p:sldId id="439" r:id="rId9"/>
    <p:sldId id="440" r:id="rId10"/>
    <p:sldId id="460" r:id="rId11"/>
    <p:sldId id="471" r:id="rId12"/>
    <p:sldId id="467" r:id="rId13"/>
    <p:sldId id="468" r:id="rId14"/>
    <p:sldId id="469" r:id="rId15"/>
    <p:sldId id="470" r:id="rId16"/>
    <p:sldId id="451" r:id="rId17"/>
    <p:sldId id="452" r:id="rId18"/>
    <p:sldId id="453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29B5A7-F63A-4559-B13E-84E8D435F879}" v="1" dt="2024-04-04T10:54:00.3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60"/>
  </p:normalViewPr>
  <p:slideViewPr>
    <p:cSldViewPr>
      <p:cViewPr varScale="1">
        <p:scale>
          <a:sx n="74" d="100"/>
          <a:sy n="74" d="100"/>
        </p:scale>
        <p:origin x="89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eev Balasubramonian" userId="d1fdae7ed13c9a74" providerId="LiveId" clId="{0729B5A7-F63A-4559-B13E-84E8D435F879}"/>
    <pc:docChg chg="addSld delSld modSld">
      <pc:chgData name="Rajeev Balasubramonian" userId="d1fdae7ed13c9a74" providerId="LiveId" clId="{0729B5A7-F63A-4559-B13E-84E8D435F879}" dt="2024-04-04T10:58:58.628" v="56" actId="20577"/>
      <pc:docMkLst>
        <pc:docMk/>
      </pc:docMkLst>
      <pc:sldChg chg="modSp mod">
        <pc:chgData name="Rajeev Balasubramonian" userId="d1fdae7ed13c9a74" providerId="LiveId" clId="{0729B5A7-F63A-4559-B13E-84E8D435F879}" dt="2024-04-04T10:58:58.628" v="56" actId="20577"/>
        <pc:sldMkLst>
          <pc:docMk/>
          <pc:sldMk cId="0" sldId="402"/>
        </pc:sldMkLst>
        <pc:spChg chg="mod">
          <ac:chgData name="Rajeev Balasubramonian" userId="d1fdae7ed13c9a74" providerId="LiveId" clId="{0729B5A7-F63A-4559-B13E-84E8D435F879}" dt="2024-04-04T10:58:58.628" v="56" actId="20577"/>
          <ac:spMkLst>
            <pc:docMk/>
            <pc:sldMk cId="0" sldId="402"/>
            <ac:spMk id="3075" creationId="{04C63A97-C8F7-4ED1-AB89-715FA24DB8C2}"/>
          </ac:spMkLst>
        </pc:spChg>
        <pc:spChg chg="mod">
          <ac:chgData name="Rajeev Balasubramonian" userId="d1fdae7ed13c9a74" providerId="LiveId" clId="{0729B5A7-F63A-4559-B13E-84E8D435F879}" dt="2024-04-04T10:58:48.592" v="39" actId="20577"/>
          <ac:spMkLst>
            <pc:docMk/>
            <pc:sldMk cId="0" sldId="402"/>
            <ac:spMk id="3077" creationId="{99FDF318-13C1-4F14-AD9F-BEC9E22A959D}"/>
          </ac:spMkLst>
        </pc:spChg>
      </pc:sldChg>
      <pc:sldChg chg="add">
        <pc:chgData name="Rajeev Balasubramonian" userId="d1fdae7ed13c9a74" providerId="LiveId" clId="{0729B5A7-F63A-4559-B13E-84E8D435F879}" dt="2024-04-04T10:54:00.328" v="0"/>
        <pc:sldMkLst>
          <pc:docMk/>
          <pc:sldMk cId="0" sldId="434"/>
        </pc:sldMkLst>
      </pc:sldChg>
      <pc:sldChg chg="add">
        <pc:chgData name="Rajeev Balasubramonian" userId="d1fdae7ed13c9a74" providerId="LiveId" clId="{0729B5A7-F63A-4559-B13E-84E8D435F879}" dt="2024-04-04T10:54:00.328" v="0"/>
        <pc:sldMkLst>
          <pc:docMk/>
          <pc:sldMk cId="0" sldId="435"/>
        </pc:sldMkLst>
      </pc:sldChg>
      <pc:sldChg chg="add">
        <pc:chgData name="Rajeev Balasubramonian" userId="d1fdae7ed13c9a74" providerId="LiveId" clId="{0729B5A7-F63A-4559-B13E-84E8D435F879}" dt="2024-04-04T10:54:00.328" v="0"/>
        <pc:sldMkLst>
          <pc:docMk/>
          <pc:sldMk cId="0" sldId="436"/>
        </pc:sldMkLst>
      </pc:sldChg>
      <pc:sldChg chg="add">
        <pc:chgData name="Rajeev Balasubramonian" userId="d1fdae7ed13c9a74" providerId="LiveId" clId="{0729B5A7-F63A-4559-B13E-84E8D435F879}" dt="2024-04-04T10:54:00.328" v="0"/>
        <pc:sldMkLst>
          <pc:docMk/>
          <pc:sldMk cId="0" sldId="437"/>
        </pc:sldMkLst>
      </pc:sldChg>
      <pc:sldChg chg="add">
        <pc:chgData name="Rajeev Balasubramonian" userId="d1fdae7ed13c9a74" providerId="LiveId" clId="{0729B5A7-F63A-4559-B13E-84E8D435F879}" dt="2024-04-04T10:54:00.328" v="0"/>
        <pc:sldMkLst>
          <pc:docMk/>
          <pc:sldMk cId="0" sldId="438"/>
        </pc:sldMkLst>
      </pc:sldChg>
      <pc:sldChg chg="add">
        <pc:chgData name="Rajeev Balasubramonian" userId="d1fdae7ed13c9a74" providerId="LiveId" clId="{0729B5A7-F63A-4559-B13E-84E8D435F879}" dt="2024-04-04T10:54:00.328" v="0"/>
        <pc:sldMkLst>
          <pc:docMk/>
          <pc:sldMk cId="0" sldId="439"/>
        </pc:sldMkLst>
      </pc:sldChg>
      <pc:sldChg chg="add">
        <pc:chgData name="Rajeev Balasubramonian" userId="d1fdae7ed13c9a74" providerId="LiveId" clId="{0729B5A7-F63A-4559-B13E-84E8D435F879}" dt="2024-04-04T10:54:00.328" v="0"/>
        <pc:sldMkLst>
          <pc:docMk/>
          <pc:sldMk cId="0" sldId="440"/>
        </pc:sldMkLst>
      </pc:sldChg>
      <pc:sldChg chg="del">
        <pc:chgData name="Rajeev Balasubramonian" userId="d1fdae7ed13c9a74" providerId="LiveId" clId="{0729B5A7-F63A-4559-B13E-84E8D435F879}" dt="2024-04-04T10:58:10.153" v="1" actId="2696"/>
        <pc:sldMkLst>
          <pc:docMk/>
          <pc:sldMk cId="0" sldId="454"/>
        </pc:sldMkLst>
      </pc:sldChg>
      <pc:sldChg chg="del">
        <pc:chgData name="Rajeev Balasubramonian" userId="d1fdae7ed13c9a74" providerId="LiveId" clId="{0729B5A7-F63A-4559-B13E-84E8D435F879}" dt="2024-04-04T10:58:10.863" v="2" actId="2696"/>
        <pc:sldMkLst>
          <pc:docMk/>
          <pc:sldMk cId="0" sldId="455"/>
        </pc:sldMkLst>
      </pc:sldChg>
      <pc:sldChg chg="add">
        <pc:chgData name="Rajeev Balasubramonian" userId="d1fdae7ed13c9a74" providerId="LiveId" clId="{0729B5A7-F63A-4559-B13E-84E8D435F879}" dt="2024-04-04T10:54:00.328" v="0"/>
        <pc:sldMkLst>
          <pc:docMk/>
          <pc:sldMk cId="0" sldId="460"/>
        </pc:sldMkLst>
      </pc:sldChg>
      <pc:sldChg chg="add">
        <pc:chgData name="Rajeev Balasubramonian" userId="d1fdae7ed13c9a74" providerId="LiveId" clId="{0729B5A7-F63A-4559-B13E-84E8D435F879}" dt="2024-04-04T10:54:00.328" v="0"/>
        <pc:sldMkLst>
          <pc:docMk/>
          <pc:sldMk cId="427513230" sldId="46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2425A4E7-847C-4662-8896-1284E8B14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04FFA7D6-2F08-40B2-AD74-631147FC956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F6C2BED-7418-4B35-8D4B-6C56EFBA53A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9B397F43-77A1-408D-8063-31E001011CC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487DFA4F-D79F-40EF-BD14-04C316D2A78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7C49E546-6EC3-43CB-866E-0A260A90BC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F712EE4-E4BE-4296-B20A-FEB42CFF06F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FEF63B4E-B540-4037-9D6D-3F279886AF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CE7B03-FC61-423D-97A8-494AB9614456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685FDB22-81A1-46C3-8039-1131DBE959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0822E151-76DE-4724-980E-976B525600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6F5E68DD-98D5-4885-9729-E2D6B21D0A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757BFE0-04EE-4AAC-A204-884E9623A05B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04DDED8F-8128-4E4F-BE8C-73BE53EFBD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A36A6CBC-139D-47AB-884F-A38E3F3970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28797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AE6ED63C-DC2E-4C29-BDC0-BA54815DF6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BF16918-8272-499F-814F-45D8E846EE0B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4941218C-9705-4A48-8C0B-B29BE4FAA9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CD95E6A2-A025-4395-A40E-F8663DE281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EA8A242A-2492-4B43-8258-EF74C823C2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E88E27D-B3E4-41D2-BC90-0538217B9D3D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6143032B-FF0A-4574-B564-3742A90DB5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8740C933-F7B3-45E8-BCAA-18171DE838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76606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6597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0733DEB1-CC55-4B06-A1A3-005F3D7A41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EE56C7-0F97-495C-8E21-C0F595E70255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7D860A9B-A332-4229-986F-BD16B70491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1FEBAD9D-8382-42D3-BA5B-1432147893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ABA33FB7-92DB-4EE1-B288-1F6B8BF469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AE7D727-F54B-40BB-B781-790F79E09946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E303AE7A-F635-4783-A096-214A08561D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3DB6B935-9342-4EE2-BE53-6761C4A688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B2B6D548-92BA-4471-A5D5-2D201B4CBF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8758AF1-A293-4EAA-B557-6AC46191C4AC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F8CEB82D-F146-4CC4-BF56-98B04FC6D8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AA1ABE50-0B8C-4968-9FF4-EF44EE3358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09495EE0-7D7A-4B9C-B3CE-3F4CB8817A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8FFE14-E019-4C30-BA6D-88254422C622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DEC84947-86FC-4B0B-9CF4-121692CCED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79166D53-91B3-4915-875B-50EB34F10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3182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5C4F45EC-998B-4320-8A31-9A4744D7C6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38763E-1E03-4A7B-BE4E-67FA3899A9A3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185FF676-3E7B-4D1E-AEBB-9B9CECF66E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16599A84-6A06-4B51-818D-828D1DD3D3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4224BB62-79D1-4C11-AB94-EDF258C24E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2430569-B4EC-4790-96E7-F7D2EF873867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9984906D-8099-4B06-999F-1D46E40A76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FC1CCE2E-C8B0-4E1A-8A8E-A1D1AA8939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8E184DE9-0039-47EF-8DA7-D4D7A32CA3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5750DBA-7F97-4C1A-9BA5-00AB85721956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A17C29A2-EF83-4D60-9858-4C12C8EF74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B51EC449-7D6F-4F7A-881C-FA7886E337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12B4DA2D-F888-470A-B8A5-0E4D87CA35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0DCFB82-F1AF-4B6F-A502-4C6E5F0042A9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5754E21E-EC2C-471D-B31B-62198E5D2F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C29C3865-27F6-4A83-95F9-60E5CDDC90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E4131077-FC71-4D69-96EE-970854C0FE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9294E2-66EE-4921-85CE-998FBE48211D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1178D757-3F19-4DE0-B02C-5846C0D5EE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76E8E0BC-31AA-4892-BF1A-5029D0F142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CC9FFC2E-F874-4979-8CB2-1C99489C8F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96B354F-3BD8-4576-A9E8-5002CADAC61A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033B1EC5-5C46-4049-8A9F-F91C4875D6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0ED109FB-72B6-4E3E-8893-84C8213BC1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EA8CFAB-7B1A-4C59-905F-3B0F68BCEE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07C090-14D8-412D-B5EA-4F8DEB7399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1031766-EB44-4B2D-91AF-156FD722B7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7C6113-A2A0-4165-92FB-FAD3BD4C6B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030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DF2F31E-6CE7-4FFD-9F2C-0AE961746D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17F7674-29A9-46C0-B14E-FC4D40670D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3BC7CD-7E2C-40AC-95D7-5EF1CA85E8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014DD1-EFF7-4911-8BDF-C948515EE7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9305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1216472-08BF-4A38-9756-84025D166F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87B47DB-2CD1-425C-BA00-CCD2ADE303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A1E0E2-FCE4-4576-9236-84C931AEA6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3D1665-5E9C-457F-9F63-AF55BAA668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3906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DBC420-821B-4083-A85E-D935146BEB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75BBBA-44E0-4B3A-BA81-747A0F8F79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920B895-C1CF-43ED-8C4B-AA069E57CF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001195-0C38-48A8-AAB3-727BDFEB44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9255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AFA63A-16C1-49A6-A868-B711AE9E4A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9EC39B-1037-42CA-98DA-2AE27B46C7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C4AB5C8-3D95-44D5-8568-CA0316A991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38242F-4CFC-4228-807A-79F89C2115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5259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0A3BD2-E8E3-4C7B-8BA9-FE635DEF86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9C0900-EA44-4391-8942-774CCE43E4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608AAD-8D9F-46A4-ABC5-B5F0609144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7B69AF-25F8-49E8-99CE-BF22108084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9419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B15F47-9D54-4CBC-AFE6-54E15B1566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0CF66B3-FF33-4F46-87ED-83B800F302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F774C62-EA72-4F71-9894-0B5E34A838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7A5AD2-6A9A-44A5-9018-4DFD91236D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4479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947F655-516B-424F-99A2-4EAC9CFBBA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4DB15C0-AE07-4586-A55D-3761D50EBD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BB8B54A-B9E5-4146-847E-C925F76B00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6D7824-48CB-42E5-87FC-E57BA6F3D1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524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A8EDD2D-8B2B-49E4-87CA-3D24A6144C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E26124B-3E01-4B83-A95A-A3750B079A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6292396-1A85-42D2-B340-FF2D3D9E12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2E1D6A-6677-415D-AF4D-4FC5CB72EE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0088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A55FF6-B250-4F1C-A28A-E4BF3E4EA2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40844E-3D65-417A-8598-BFC408C544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5507FAD-2966-4DD9-A8F8-0F50DAEBFE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406A5D-9CDC-4F96-98E3-BA2A48D2D0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6813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292CD3-1711-45F8-8672-EF4293B47E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DEC5C06-ECBB-431E-B94B-D8FF20E3A3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987BCB-FC77-4D89-88CB-7B95EB279F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87F5DD-6424-4DA2-B251-C73E3C9DA0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9333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ACBA136-9A3A-403D-83E3-9AAEB742A9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A84C9EB-9469-476F-B207-4F7BAC2B59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F2BEA70-2E2E-4879-B2ED-6AEF67EB136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7944AA8-0CC0-4BF3-98A5-89A8118C5B3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F90E331-EFCF-4D88-A480-36D615D4EA5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7A1900E6-EF6A-431F-AF0E-CBDC383E7FD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0D42570-DB81-4234-8C03-3D1FDB4D0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FF36F5D-DA44-4E2A-BBB3-266D8374A85C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04C63A97-C8F7-4ED1-AB89-715FA24DB8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48173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23: Cache Examples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24F038B7-8353-4E5E-A773-3F02BC6AAA8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99FDF318-13C1-4F14-AD9F-BEC9E22A95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513288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Cache access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Example problems in cache design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Caching policies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7916EAA-0B04-4172-BB86-F8B317670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D50A68-441A-458C-A86C-B194FB428BEE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A5D377AF-68BD-4021-BAE2-95841BBE17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995A3D93-4130-4EC4-811D-A4EA26DE52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Text Box 4">
            <a:extLst>
              <a:ext uri="{FF2B5EF4-FFF2-40B4-BE49-F238E27FC236}">
                <a16:creationId xmlns:a16="http://schemas.microsoft.com/office/drawing/2014/main" id="{8D2DD361-C952-4DF1-8DEF-BBA3CD066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14255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32 KB 4-way set-associative data cache array with 32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byte line sizes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cache size = #sets x #ways x block size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many sets?   256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many index bits, offset bits, tag bits?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8                    5                 19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log</a:t>
            </a:r>
            <a:r>
              <a:rPr lang="en-US" altLang="en-US" sz="20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(sets)        log</a:t>
            </a:r>
            <a:r>
              <a:rPr lang="en-US" altLang="en-US" sz="20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blksize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addrsize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-index-offset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large is the tag array?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tag array size = #sets x #ways x tag size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= 19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Kb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= 2.375 KB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">
            <a:extLst>
              <a:ext uri="{FF2B5EF4-FFF2-40B4-BE49-F238E27FC236}">
                <a16:creationId xmlns:a16="http://schemas.microsoft.com/office/drawing/2014/main" id="{AB9B0AFA-D0D6-4480-8072-F66C5676F7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799" y="3571692"/>
            <a:ext cx="4125319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2507226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2888226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3269226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3650226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9350" y="2507226"/>
            <a:ext cx="5554598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Offset = address % 64  (address modulo 64, extract last 6)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Index = address/64 % 16     (shift right by 6, extract last 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Tag = address/1024          (shift address right by 10)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32-bit address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22 bits tag           4 bits index     6 bits offset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8:             0                             0                        8 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96:           0                             1                       32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32:           0                             0                       32             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480:         0                             7                       32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976:         0                             15                     16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1040:       1                             0                       16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1096:       1                             1                        8              M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4800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5181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5562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5943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Box 38">
            <a:extLst>
              <a:ext uri="{FF2B5EF4-FFF2-40B4-BE49-F238E27FC236}">
                <a16:creationId xmlns:a16="http://schemas.microsoft.com/office/drawing/2014/main" id="{5E9FAC3B-30C3-4318-83EA-9E4A35D8D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733" y="1323707"/>
            <a:ext cx="7406386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Show how the following addresses map to the cache and yield hits or misses.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The cache is direct-mapped, has 16 sets, and a 64-byte block size.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Addresses:  8, 96, 32, 480, 976, 1040, 1096</a:t>
            </a:r>
          </a:p>
        </p:txBody>
      </p:sp>
      <p:sp>
        <p:nvSpPr>
          <p:cNvPr id="43" name="Text Box 29">
            <a:extLst>
              <a:ext uri="{FF2B5EF4-FFF2-40B4-BE49-F238E27FC236}">
                <a16:creationId xmlns:a16="http://schemas.microsoft.com/office/drawing/2014/main" id="{EDA5A827-D547-4107-A829-6B0B7E2DD2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8763" y="3937944"/>
            <a:ext cx="24237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3195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479DF51-A700-480E-B71D-86F6D32BF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6B96BAD-B72A-4CCA-8F99-52A2E37E6BDC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B2640736-DBFC-409A-8C0D-5D88002B53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3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9CAF5F67-DB4F-4213-947E-1A670D829AB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4ADCFA05-8C84-400C-9E27-A08E080C7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82864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pipeline has CPI 1 if all loads/stores are L1 cache hits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40% of all instructions are loads/stores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85% of all loads/stores hit in 1-cycle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50% of all (10-cycle) L2 accesses are misses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Memory access takes 100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What is the CPI?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79F69AA-A1A5-4130-824B-20AE7068B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80D4154-C174-4274-AF9C-D23C4BDA654D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85DD9BC1-89AB-4918-9DAD-5DAF723B02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3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CF890603-DEFA-45BA-BF96-6B126D061E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Text Box 4">
            <a:extLst>
              <a:ext uri="{FF2B5EF4-FFF2-40B4-BE49-F238E27FC236}">
                <a16:creationId xmlns:a16="http://schemas.microsoft.com/office/drawing/2014/main" id="{24908B39-ABCB-4E79-B1C9-75F7169A7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623223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 pipeline has CPI 1 if all loads/stores are L1 cache hits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40% of all instructions are loads/stores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85% of all loads/stores hit in 1-cycle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50% of all (10-cycle) L2 accesses are misses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Memory access takes 100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What is the CPI?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Start with 1000 instructions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1000 cycles           (includes all 400 L1 accesses)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+ 400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x 15% x 10 cycles  (the L2 accesses)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+ 400 x 15% x 50% x 100 cycles  (the mem accesses)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=  4,600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CPI = 4.6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4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5" name="Rectangle 12">
            <a:extLst>
              <a:ext uri="{FF2B5EF4-FFF2-40B4-BE49-F238E27FC236}">
                <a16:creationId xmlns:a16="http://schemas.microsoft.com/office/drawing/2014/main" id="{7155E8CB-083C-41DB-8625-36F6D315F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860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00010000</a:t>
            </a:r>
          </a:p>
        </p:txBody>
      </p:sp>
      <p:sp>
        <p:nvSpPr>
          <p:cNvPr id="33806" name="Line 13">
            <a:extLst>
              <a:ext uri="{FF2B5EF4-FFF2-40B4-BE49-F238E27FC236}">
                <a16:creationId xmlns:a16="http://schemas.microsoft.com/office/drawing/2014/main" id="{B98C01DE-0A83-4A32-868C-71FFF45C0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3050" y="2631282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7" name="Line 14">
            <a:extLst>
              <a:ext uri="{FF2B5EF4-FFF2-40B4-BE49-F238E27FC236}">
                <a16:creationId xmlns:a16="http://schemas.microsoft.com/office/drawing/2014/main" id="{100DAE86-D671-4D36-9CED-0B9C149C1A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3050" y="4148139"/>
            <a:ext cx="704056" cy="71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8" name="Text Box 15">
            <a:extLst>
              <a:ext uri="{FF2B5EF4-FFF2-40B4-BE49-F238E27FC236}">
                <a16:creationId xmlns:a16="http://schemas.microsoft.com/office/drawing/2014/main" id="{ABB904B0-794A-44D2-86F5-C974BF8D0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6764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33809" name="Line 16">
            <a:extLst>
              <a:ext uri="{FF2B5EF4-FFF2-40B4-BE49-F238E27FC236}">
                <a16:creationId xmlns:a16="http://schemas.microsoft.com/office/drawing/2014/main" id="{C47A3973-5A77-4AFB-ACDA-29A143754C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0" name="Line 17">
            <a:extLst>
              <a:ext uri="{FF2B5EF4-FFF2-40B4-BE49-F238E27FC236}">
                <a16:creationId xmlns:a16="http://schemas.microsoft.com/office/drawing/2014/main" id="{4F6CF613-D953-4CC6-8D15-CCB9EA34A4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1" name="Rectangle 18">
            <a:extLst>
              <a:ext uri="{FF2B5EF4-FFF2-40B4-BE49-F238E27FC236}">
                <a16:creationId xmlns:a16="http://schemas.microsoft.com/office/drawing/2014/main" id="{8CC51FE0-F5F1-432E-BCF1-F8F3FF29E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2" name="Rectangle 19">
            <a:extLst>
              <a:ext uri="{FF2B5EF4-FFF2-40B4-BE49-F238E27FC236}">
                <a16:creationId xmlns:a16="http://schemas.microsoft.com/office/drawing/2014/main" id="{838C6512-1BAA-4E00-8569-B184E892E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3" name="Rectangle 20">
            <a:extLst>
              <a:ext uri="{FF2B5EF4-FFF2-40B4-BE49-F238E27FC236}">
                <a16:creationId xmlns:a16="http://schemas.microsoft.com/office/drawing/2014/main" id="{09ACB86F-E313-4A97-B260-B44439B11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4" name="Rectangle 21">
            <a:extLst>
              <a:ext uri="{FF2B5EF4-FFF2-40B4-BE49-F238E27FC236}">
                <a16:creationId xmlns:a16="http://schemas.microsoft.com/office/drawing/2014/main" id="{4ACF1A08-B493-4801-8B88-4A85CE0AB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9" name="Text Box 26">
            <a:extLst>
              <a:ext uri="{FF2B5EF4-FFF2-40B4-BE49-F238E27FC236}">
                <a16:creationId xmlns:a16="http://schemas.microsoft.com/office/drawing/2014/main" id="{84AB4D6B-0691-4D1B-8515-AAE16B478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8194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33820" name="Line 27">
            <a:extLst>
              <a:ext uri="{FF2B5EF4-FFF2-40B4-BE49-F238E27FC236}">
                <a16:creationId xmlns:a16="http://schemas.microsoft.com/office/drawing/2014/main" id="{2C161CA8-F634-4C79-BC9B-C608211378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27432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1" name="Line 28">
            <a:extLst>
              <a:ext uri="{FF2B5EF4-FFF2-40B4-BE49-F238E27FC236}">
                <a16:creationId xmlns:a16="http://schemas.microsoft.com/office/drawing/2014/main" id="{2492A120-251B-48A9-9B84-FD5010AE6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27432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7" y="4998243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33823" name="Text Box 30">
            <a:extLst>
              <a:ext uri="{FF2B5EF4-FFF2-40B4-BE49-F238E27FC236}">
                <a16:creationId xmlns:a16="http://schemas.microsoft.com/office/drawing/2014/main" id="{39C6575B-BABA-4613-96A6-6457BAF04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362" y="4911212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8-byte blocks</a:t>
            </a:r>
          </a:p>
        </p:txBody>
      </p:sp>
      <p:sp>
        <p:nvSpPr>
          <p:cNvPr id="33833" name="Text Box 40">
            <a:extLst>
              <a:ext uri="{FF2B5EF4-FFF2-40B4-BE49-F238E27FC236}">
                <a16:creationId xmlns:a16="http://schemas.microsoft.com/office/drawing/2014/main" id="{0C3355AC-82D4-4BD3-AD0B-0265C8510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8956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Way-1</a:t>
            </a:r>
          </a:p>
        </p:txBody>
      </p:sp>
      <p:sp>
        <p:nvSpPr>
          <p:cNvPr id="33834" name="Text Box 41">
            <a:extLst>
              <a:ext uri="{FF2B5EF4-FFF2-40B4-BE49-F238E27FC236}">
                <a16:creationId xmlns:a16="http://schemas.microsoft.com/office/drawing/2014/main" id="{DD59BFFD-A598-4A6E-8FA8-9634F7E3C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8956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Way-2</a:t>
            </a:r>
          </a:p>
        </p:txBody>
      </p:sp>
      <p:sp>
        <p:nvSpPr>
          <p:cNvPr id="33835" name="Rectangle 42">
            <a:extLst>
              <a:ext uri="{FF2B5EF4-FFF2-40B4-BE49-F238E27FC236}">
                <a16:creationId xmlns:a16="http://schemas.microsoft.com/office/drawing/2014/main" id="{B07177E7-A69A-4092-985C-6C7242F0A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6" name="Rectangle 43">
            <a:extLst>
              <a:ext uri="{FF2B5EF4-FFF2-40B4-BE49-F238E27FC236}">
                <a16:creationId xmlns:a16="http://schemas.microsoft.com/office/drawing/2014/main" id="{18AD9516-3A14-4327-A244-84592E054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7" name="Rectangle 44">
            <a:extLst>
              <a:ext uri="{FF2B5EF4-FFF2-40B4-BE49-F238E27FC236}">
                <a16:creationId xmlns:a16="http://schemas.microsoft.com/office/drawing/2014/main" id="{32003000-2AA7-4462-925A-4CABA9BF2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8" name="Rectangle 45">
            <a:extLst>
              <a:ext uri="{FF2B5EF4-FFF2-40B4-BE49-F238E27FC236}">
                <a16:creationId xmlns:a16="http://schemas.microsoft.com/office/drawing/2014/main" id="{9640C025-3230-478A-8BEB-831BD18C1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Box 38">
            <a:extLst>
              <a:ext uri="{FF2B5EF4-FFF2-40B4-BE49-F238E27FC236}">
                <a16:creationId xmlns:a16="http://schemas.microsoft.com/office/drawing/2014/main" id="{5E9FAC3B-30C3-4318-83EA-9E4A35D8D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6187" y="1256110"/>
            <a:ext cx="4350550" cy="120032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Assume that addresses are 8 bits long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How many of the following address requests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are hits/misses?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4, 7, 10, 13, 16, 24, 36, 4, 48, 64, 4, 36, 64, 4</a:t>
            </a:r>
          </a:p>
        </p:txBody>
      </p:sp>
    </p:spTree>
    <p:extLst>
      <p:ext uri="{BB962C8B-B14F-4D97-AF65-F5344CB8AC3E}">
        <p14:creationId xmlns:p14="http://schemas.microsoft.com/office/powerpoint/2010/main" val="20704769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15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4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5" name="Rectangle 12">
            <a:extLst>
              <a:ext uri="{FF2B5EF4-FFF2-40B4-BE49-F238E27FC236}">
                <a16:creationId xmlns:a16="http://schemas.microsoft.com/office/drawing/2014/main" id="{7155E8CB-083C-41DB-8625-36F6D315F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860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00010000</a:t>
            </a:r>
          </a:p>
        </p:txBody>
      </p:sp>
      <p:sp>
        <p:nvSpPr>
          <p:cNvPr id="33806" name="Line 13">
            <a:extLst>
              <a:ext uri="{FF2B5EF4-FFF2-40B4-BE49-F238E27FC236}">
                <a16:creationId xmlns:a16="http://schemas.microsoft.com/office/drawing/2014/main" id="{B98C01DE-0A83-4A32-868C-71FFF45C0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3050" y="2631282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7" name="Line 14">
            <a:extLst>
              <a:ext uri="{FF2B5EF4-FFF2-40B4-BE49-F238E27FC236}">
                <a16:creationId xmlns:a16="http://schemas.microsoft.com/office/drawing/2014/main" id="{100DAE86-D671-4D36-9CED-0B9C149C1A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3050" y="4148139"/>
            <a:ext cx="704056" cy="71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8" name="Text Box 15">
            <a:extLst>
              <a:ext uri="{FF2B5EF4-FFF2-40B4-BE49-F238E27FC236}">
                <a16:creationId xmlns:a16="http://schemas.microsoft.com/office/drawing/2014/main" id="{ABB904B0-794A-44D2-86F5-C974BF8D0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6764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33809" name="Line 16">
            <a:extLst>
              <a:ext uri="{FF2B5EF4-FFF2-40B4-BE49-F238E27FC236}">
                <a16:creationId xmlns:a16="http://schemas.microsoft.com/office/drawing/2014/main" id="{C47A3973-5A77-4AFB-ACDA-29A143754C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0" name="Line 17">
            <a:extLst>
              <a:ext uri="{FF2B5EF4-FFF2-40B4-BE49-F238E27FC236}">
                <a16:creationId xmlns:a16="http://schemas.microsoft.com/office/drawing/2014/main" id="{4F6CF613-D953-4CC6-8D15-CCB9EA34A4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1" name="Rectangle 18">
            <a:extLst>
              <a:ext uri="{FF2B5EF4-FFF2-40B4-BE49-F238E27FC236}">
                <a16:creationId xmlns:a16="http://schemas.microsoft.com/office/drawing/2014/main" id="{8CC51FE0-F5F1-432E-BCF1-F8F3FF29E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2" name="Rectangle 19">
            <a:extLst>
              <a:ext uri="{FF2B5EF4-FFF2-40B4-BE49-F238E27FC236}">
                <a16:creationId xmlns:a16="http://schemas.microsoft.com/office/drawing/2014/main" id="{838C6512-1BAA-4E00-8569-B184E892E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3" name="Rectangle 20">
            <a:extLst>
              <a:ext uri="{FF2B5EF4-FFF2-40B4-BE49-F238E27FC236}">
                <a16:creationId xmlns:a16="http://schemas.microsoft.com/office/drawing/2014/main" id="{09ACB86F-E313-4A97-B260-B44439B11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4" name="Rectangle 21">
            <a:extLst>
              <a:ext uri="{FF2B5EF4-FFF2-40B4-BE49-F238E27FC236}">
                <a16:creationId xmlns:a16="http://schemas.microsoft.com/office/drawing/2014/main" id="{4ACF1A08-B493-4801-8B88-4A85CE0AB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9" name="Text Box 26">
            <a:extLst>
              <a:ext uri="{FF2B5EF4-FFF2-40B4-BE49-F238E27FC236}">
                <a16:creationId xmlns:a16="http://schemas.microsoft.com/office/drawing/2014/main" id="{84AB4D6B-0691-4D1B-8515-AAE16B478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8194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33820" name="Line 27">
            <a:extLst>
              <a:ext uri="{FF2B5EF4-FFF2-40B4-BE49-F238E27FC236}">
                <a16:creationId xmlns:a16="http://schemas.microsoft.com/office/drawing/2014/main" id="{2C161CA8-F634-4C79-BC9B-C608211378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27432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1" name="Line 28">
            <a:extLst>
              <a:ext uri="{FF2B5EF4-FFF2-40B4-BE49-F238E27FC236}">
                <a16:creationId xmlns:a16="http://schemas.microsoft.com/office/drawing/2014/main" id="{2492A120-251B-48A9-9B84-FD5010AE6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27432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7" y="4998243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33823" name="Text Box 30">
            <a:extLst>
              <a:ext uri="{FF2B5EF4-FFF2-40B4-BE49-F238E27FC236}">
                <a16:creationId xmlns:a16="http://schemas.microsoft.com/office/drawing/2014/main" id="{39C6575B-BABA-4613-96A6-6457BAF04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044" y="4920733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8-byte blocks</a:t>
            </a:r>
          </a:p>
        </p:txBody>
      </p:sp>
      <p:sp>
        <p:nvSpPr>
          <p:cNvPr id="33833" name="Text Box 40">
            <a:extLst>
              <a:ext uri="{FF2B5EF4-FFF2-40B4-BE49-F238E27FC236}">
                <a16:creationId xmlns:a16="http://schemas.microsoft.com/office/drawing/2014/main" id="{0C3355AC-82D4-4BD3-AD0B-0265C8510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8956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Way-1</a:t>
            </a:r>
          </a:p>
        </p:txBody>
      </p:sp>
      <p:sp>
        <p:nvSpPr>
          <p:cNvPr id="33834" name="Text Box 41">
            <a:extLst>
              <a:ext uri="{FF2B5EF4-FFF2-40B4-BE49-F238E27FC236}">
                <a16:creationId xmlns:a16="http://schemas.microsoft.com/office/drawing/2014/main" id="{DD59BFFD-A598-4A6E-8FA8-9634F7E3C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8956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Way-2</a:t>
            </a:r>
          </a:p>
        </p:txBody>
      </p:sp>
      <p:sp>
        <p:nvSpPr>
          <p:cNvPr id="33835" name="Rectangle 42">
            <a:extLst>
              <a:ext uri="{FF2B5EF4-FFF2-40B4-BE49-F238E27FC236}">
                <a16:creationId xmlns:a16="http://schemas.microsoft.com/office/drawing/2014/main" id="{B07177E7-A69A-4092-985C-6C7242F0A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025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6" name="Rectangle 43">
            <a:extLst>
              <a:ext uri="{FF2B5EF4-FFF2-40B4-BE49-F238E27FC236}">
                <a16:creationId xmlns:a16="http://schemas.microsoft.com/office/drawing/2014/main" id="{18AD9516-3A14-4327-A244-84592E054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025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7" name="Rectangle 44">
            <a:extLst>
              <a:ext uri="{FF2B5EF4-FFF2-40B4-BE49-F238E27FC236}">
                <a16:creationId xmlns:a16="http://schemas.microsoft.com/office/drawing/2014/main" id="{32003000-2AA7-4462-925A-4CABA9BF2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025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8" name="Rectangle 45">
            <a:extLst>
              <a:ext uri="{FF2B5EF4-FFF2-40B4-BE49-F238E27FC236}">
                <a16:creationId xmlns:a16="http://schemas.microsoft.com/office/drawing/2014/main" id="{9640C025-3230-478A-8BEB-831BD18C1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025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Box 38">
            <a:extLst>
              <a:ext uri="{FF2B5EF4-FFF2-40B4-BE49-F238E27FC236}">
                <a16:creationId xmlns:a16="http://schemas.microsoft.com/office/drawing/2014/main" id="{5E9FAC3B-30C3-4318-83EA-9E4A35D8D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6187" y="1256110"/>
            <a:ext cx="4426212" cy="147732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Assume that addresses are 8 bits long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How many of the following address requests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are hits/misses?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4, 7, 10, 13, 16, 24, 36, 4, 48, 64, 4, 36, 64, 4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M H  M   H   M 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H  M 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H  M 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endParaRPr lang="en-US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949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19AEE9E-FF8E-43F6-993B-18C4800B1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EDAACC4-5A32-42A1-963E-2FA8923BA6B7}" type="slidenum">
              <a:rPr lang="en-US" altLang="en-US" sz="1400">
                <a:latin typeface="Times New Roman" panose="02020603050405020304" pitchFamily="18" charset="0"/>
              </a:rPr>
              <a:pPr/>
              <a:t>16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5123" name="Text Box 2">
            <a:extLst>
              <a:ext uri="{FF2B5EF4-FFF2-40B4-BE49-F238E27FC236}">
                <a16:creationId xmlns:a16="http://schemas.microsoft.com/office/drawing/2014/main" id="{631DAF70-18C6-4F06-B62B-60D06FBDC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176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Cache Misses</a:t>
            </a:r>
          </a:p>
        </p:txBody>
      </p:sp>
      <p:sp>
        <p:nvSpPr>
          <p:cNvPr id="5124" name="Line 3">
            <a:extLst>
              <a:ext uri="{FF2B5EF4-FFF2-40B4-BE49-F238E27FC236}">
                <a16:creationId xmlns:a16="http://schemas.microsoft.com/office/drawing/2014/main" id="{BC64FD7E-F9CB-4AD5-A6EE-5C227C24E1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5" name="Text Box 4">
            <a:extLst>
              <a:ext uri="{FF2B5EF4-FFF2-40B4-BE49-F238E27FC236}">
                <a16:creationId xmlns:a16="http://schemas.microsoft.com/office/drawing/2014/main" id="{BB2C17C6-5CF2-4426-A813-36D37EB9F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781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On a write miss, you may either choose to bring the block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into the cache (write-allocate) or not (write-no-allocate)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On a read miss, you always bring the block in (spatial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temporal locality) – but which block do you replace?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 choice for a direct-mapped cache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randomly pick one of the ways to replace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replace the way that was least-recently used (LRU)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FIFO replacement (round-robin)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8BD44E2-A151-4693-A049-762A61504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8F0028-E01C-4E36-AE2A-FEA747F55DB8}" type="slidenum">
              <a:rPr lang="en-US" altLang="en-US" sz="1400">
                <a:latin typeface="Times New Roman" panose="02020603050405020304" pitchFamily="18" charset="0"/>
              </a:rPr>
              <a:pPr/>
              <a:t>17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7171" name="Text Box 2">
            <a:extLst>
              <a:ext uri="{FF2B5EF4-FFF2-40B4-BE49-F238E27FC236}">
                <a16:creationId xmlns:a16="http://schemas.microsoft.com/office/drawing/2014/main" id="{8C106EF3-F937-478E-A73F-3473642C89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27265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Writes</a:t>
            </a:r>
          </a:p>
        </p:txBody>
      </p:sp>
      <p:sp>
        <p:nvSpPr>
          <p:cNvPr id="7172" name="Line 3">
            <a:extLst>
              <a:ext uri="{FF2B5EF4-FFF2-40B4-BE49-F238E27FC236}">
                <a16:creationId xmlns:a16="http://schemas.microsoft.com/office/drawing/2014/main" id="{28C18E9E-8BC7-4455-8FF0-0FEF93740A3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73" name="Text Box 4">
            <a:extLst>
              <a:ext uri="{FF2B5EF4-FFF2-40B4-BE49-F238E27FC236}">
                <a16:creationId xmlns:a16="http://schemas.microsoft.com/office/drawing/2014/main" id="{3DE6D768-135A-4EC7-B98B-3DEF104FB5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84567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When you write into a block, do you also update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copy in L2?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write-through: every write to L1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write to L2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write-back: mark the block as dirty, when the block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gets replaced from L1, write it to L2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Writeback coalesces multiple writes to an L1 block into one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L2 write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Writethrough simplifies coherency protocols in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multiprocessor system as the L2 always has a current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copy of data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69357E8-016A-4FFB-9F05-F467AC2B1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D4DB0B7-0E8F-45D8-AA98-514B7FBBA894}" type="slidenum">
              <a:rPr lang="en-US" altLang="en-US" sz="1400">
                <a:latin typeface="Times New Roman" panose="02020603050405020304" pitchFamily="18" charset="0"/>
              </a:rPr>
              <a:pPr/>
              <a:t>18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CF6DC045-D77E-4D3C-B885-AB5B98163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9298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Types of Cache Misses</a:t>
            </a:r>
          </a:p>
        </p:txBody>
      </p:sp>
      <p:sp>
        <p:nvSpPr>
          <p:cNvPr id="9220" name="Line 3">
            <a:extLst>
              <a:ext uri="{FF2B5EF4-FFF2-40B4-BE49-F238E27FC236}">
                <a16:creationId xmlns:a16="http://schemas.microsoft.com/office/drawing/2014/main" id="{764D56F3-4C73-41B4-9997-0812705D240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21" name="Text Box 4">
            <a:extLst>
              <a:ext uri="{FF2B5EF4-FFF2-40B4-BE49-F238E27FC236}">
                <a16:creationId xmlns:a16="http://schemas.microsoft.com/office/drawing/2014/main" id="{47F19B11-CF51-44A9-AAE2-DEFA0CFF3C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1704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Compulsory misses: happens the first time a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word is accessed – the misses for an infinite cache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Capacity misses: happens because the program touched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many other words before re-touching the same word –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misses for a fully-associative cache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Conflict misses: happens because two words map to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same location in the cache – the misses generated while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moving from a fully-associative to a direct-mapped cache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AC78A0E-045E-4214-9C9A-44F018274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832682-0F1E-4667-98F8-02FE8A5B31B5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5F2DA602-D23A-4C4E-9895-38D3AFB20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09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Accessing the Cache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3361C918-84BA-4E4B-A97B-93ED15E4C1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3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3">
            <a:extLst>
              <a:ext uri="{FF2B5EF4-FFF2-40B4-BE49-F238E27FC236}">
                <a16:creationId xmlns:a16="http://schemas.microsoft.com/office/drawing/2014/main" id="{ED0912CA-7998-4717-AB6F-B158620CB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2F4469-B1C0-409B-A0AB-2DC059F2D86D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C404AE0C-7CA1-48A5-85DB-9BB6D0957A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09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Accessing the Cache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DD4265CB-66AE-45C8-8806-46743AD0578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7" name="Rectangle 4">
            <a:extLst>
              <a:ext uri="{FF2B5EF4-FFF2-40B4-BE49-F238E27FC236}">
                <a16:creationId xmlns:a16="http://schemas.microsoft.com/office/drawing/2014/main" id="{A2FF2BEB-099F-40B4-9C46-9CDCD679C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8" name="Rectangle 5">
            <a:extLst>
              <a:ext uri="{FF2B5EF4-FFF2-40B4-BE49-F238E27FC236}">
                <a16:creationId xmlns:a16="http://schemas.microsoft.com/office/drawing/2014/main" id="{7284A204-87F7-47EA-A02E-41653E6EBB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9" name="Rectangle 6">
            <a:extLst>
              <a:ext uri="{FF2B5EF4-FFF2-40B4-BE49-F238E27FC236}">
                <a16:creationId xmlns:a16="http://schemas.microsoft.com/office/drawing/2014/main" id="{2D74292E-2575-425A-A161-7147263CE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0" name="Rectangle 7">
            <a:extLst>
              <a:ext uri="{FF2B5EF4-FFF2-40B4-BE49-F238E27FC236}">
                <a16:creationId xmlns:a16="http://schemas.microsoft.com/office/drawing/2014/main" id="{49944526-720D-4028-A3C1-890E05467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1" name="Rectangle 8">
            <a:extLst>
              <a:ext uri="{FF2B5EF4-FFF2-40B4-BE49-F238E27FC236}">
                <a16:creationId xmlns:a16="http://schemas.microsoft.com/office/drawing/2014/main" id="{09271CC5-7E26-4E7D-9E6C-B71B596C4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2" name="Rectangle 9">
            <a:extLst>
              <a:ext uri="{FF2B5EF4-FFF2-40B4-BE49-F238E27FC236}">
                <a16:creationId xmlns:a16="http://schemas.microsoft.com/office/drawing/2014/main" id="{058145DB-A37F-4B6B-90D3-0C620DEC9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3" name="Rectangle 10">
            <a:extLst>
              <a:ext uri="{FF2B5EF4-FFF2-40B4-BE49-F238E27FC236}">
                <a16:creationId xmlns:a16="http://schemas.microsoft.com/office/drawing/2014/main" id="{B5493177-6964-4FA4-AB65-5B454A06FB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4" name="Rectangle 11">
            <a:extLst>
              <a:ext uri="{FF2B5EF4-FFF2-40B4-BE49-F238E27FC236}">
                <a16:creationId xmlns:a16="http://schemas.microsoft.com/office/drawing/2014/main" id="{4D4AA0A1-A05D-4774-991B-BD9DFB8B7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5" name="Text Box 12">
            <a:extLst>
              <a:ext uri="{FF2B5EF4-FFF2-40B4-BE49-F238E27FC236}">
                <a16:creationId xmlns:a16="http://schemas.microsoft.com/office/drawing/2014/main" id="{0FFF7E14-40DC-4C9B-AF04-DBAD7A14E7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0"/>
            <a:ext cx="14144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8-byte words</a:t>
            </a:r>
          </a:p>
        </p:txBody>
      </p:sp>
      <p:sp>
        <p:nvSpPr>
          <p:cNvPr id="23566" name="Line 13">
            <a:extLst>
              <a:ext uri="{FF2B5EF4-FFF2-40B4-BE49-F238E27FC236}">
                <a16:creationId xmlns:a16="http://schemas.microsoft.com/office/drawing/2014/main" id="{0FF5DD7C-E45F-4B08-AC0E-187478C4B9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2004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7" name="Rectangle 14">
            <a:extLst>
              <a:ext uri="{FF2B5EF4-FFF2-40B4-BE49-F238E27FC236}">
                <a16:creationId xmlns:a16="http://schemas.microsoft.com/office/drawing/2014/main" id="{E7110BD2-17D3-4C43-B74E-3E3A89DCB0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101000</a:t>
            </a:r>
          </a:p>
        </p:txBody>
      </p:sp>
      <p:sp>
        <p:nvSpPr>
          <p:cNvPr id="23568" name="Line 15">
            <a:extLst>
              <a:ext uri="{FF2B5EF4-FFF2-40B4-BE49-F238E27FC236}">
                <a16:creationId xmlns:a16="http://schemas.microsoft.com/office/drawing/2014/main" id="{56F9FC34-3D91-478A-A0BD-5FD32EE083A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9" name="Line 16">
            <a:extLst>
              <a:ext uri="{FF2B5EF4-FFF2-40B4-BE49-F238E27FC236}">
                <a16:creationId xmlns:a16="http://schemas.microsoft.com/office/drawing/2014/main" id="{36F8A785-1204-4EE3-97ED-C2C6D544BF3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029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0" name="Text Box 17">
            <a:extLst>
              <a:ext uri="{FF2B5EF4-FFF2-40B4-BE49-F238E27FC236}">
                <a16:creationId xmlns:a16="http://schemas.microsoft.com/office/drawing/2014/main" id="{9FA7991B-F37C-45F8-AD58-99A9300FA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6376" y="4343400"/>
            <a:ext cx="2631297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Direct-mapped cache: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address maps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unique location in cache</a:t>
            </a:r>
          </a:p>
        </p:txBody>
      </p:sp>
      <p:sp>
        <p:nvSpPr>
          <p:cNvPr id="23571" name="Text Box 18">
            <a:extLst>
              <a:ext uri="{FF2B5EF4-FFF2-40B4-BE49-F238E27FC236}">
                <a16:creationId xmlns:a16="http://schemas.microsoft.com/office/drawing/2014/main" id="{9BD2370E-14BB-4735-9887-4260B4CC6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038600"/>
            <a:ext cx="2115579" cy="36933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 words: 3 index bits</a:t>
            </a:r>
          </a:p>
        </p:txBody>
      </p:sp>
      <p:sp>
        <p:nvSpPr>
          <p:cNvPr id="23572" name="Text Box 19">
            <a:extLst>
              <a:ext uri="{FF2B5EF4-FFF2-40B4-BE49-F238E27FC236}">
                <a16:creationId xmlns:a16="http://schemas.microsoft.com/office/drawing/2014/main" id="{1ACE3E76-F3A9-423C-A66A-F0A4D959E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7483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23573" name="Line 20">
            <a:extLst>
              <a:ext uri="{FF2B5EF4-FFF2-40B4-BE49-F238E27FC236}">
                <a16:creationId xmlns:a16="http://schemas.microsoft.com/office/drawing/2014/main" id="{A0F83FD2-70FE-489C-BAB0-4826670B2D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4" name="Line 21">
            <a:extLst>
              <a:ext uri="{FF2B5EF4-FFF2-40B4-BE49-F238E27FC236}">
                <a16:creationId xmlns:a16="http://schemas.microsoft.com/office/drawing/2014/main" id="{03C29C4A-3514-4E49-8C11-CC3C4FC4BAB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5" name="Text Box 22">
            <a:extLst>
              <a:ext uri="{FF2B5EF4-FFF2-40B4-BE49-F238E27FC236}">
                <a16:creationId xmlns:a16="http://schemas.microsoft.com/office/drawing/2014/main" id="{68C0941D-CFB0-4540-81AE-F02193DF6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3576" name="Text Box 23">
            <a:extLst>
              <a:ext uri="{FF2B5EF4-FFF2-40B4-BE49-F238E27FC236}">
                <a16:creationId xmlns:a16="http://schemas.microsoft.com/office/drawing/2014/main" id="{9863B3B9-18D6-4B75-A1FD-0143B65BD4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715000"/>
            <a:ext cx="5713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Sets</a:t>
            </a:r>
          </a:p>
        </p:txBody>
      </p:sp>
      <p:sp>
        <p:nvSpPr>
          <p:cNvPr id="23577" name="Line 24">
            <a:extLst>
              <a:ext uri="{FF2B5EF4-FFF2-40B4-BE49-F238E27FC236}">
                <a16:creationId xmlns:a16="http://schemas.microsoft.com/office/drawing/2014/main" id="{AA71F5E6-50F9-4CB9-8EDD-D1DF26E3D26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29200" y="5486400"/>
            <a:ext cx="10668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8" name="Line 25">
            <a:extLst>
              <a:ext uri="{FF2B5EF4-FFF2-40B4-BE49-F238E27FC236}">
                <a16:creationId xmlns:a16="http://schemas.microsoft.com/office/drawing/2014/main" id="{A3FBE37C-1F21-4E85-9D28-B788DED75A0C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2362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9" name="Line 26">
            <a:extLst>
              <a:ext uri="{FF2B5EF4-FFF2-40B4-BE49-F238E27FC236}">
                <a16:creationId xmlns:a16="http://schemas.microsoft.com/office/drawing/2014/main" id="{08378492-A4DE-4EFB-B921-DE1110CB9E4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2362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0" name="Line 27">
            <a:extLst>
              <a:ext uri="{FF2B5EF4-FFF2-40B4-BE49-F238E27FC236}">
                <a16:creationId xmlns:a16="http://schemas.microsoft.com/office/drawing/2014/main" id="{22A74EA7-628E-4611-8109-E1EF471D2A53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362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1" name="Text Box 28">
            <a:extLst>
              <a:ext uri="{FF2B5EF4-FFF2-40B4-BE49-F238E27FC236}">
                <a16:creationId xmlns:a16="http://schemas.microsoft.com/office/drawing/2014/main" id="{16069D77-C276-4C0A-89B7-ED7270B77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590800"/>
            <a:ext cx="7536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Offset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">
            <a:extLst>
              <a:ext uri="{FF2B5EF4-FFF2-40B4-BE49-F238E27FC236}">
                <a16:creationId xmlns:a16="http://schemas.microsoft.com/office/drawing/2014/main" id="{8BA79305-ECAA-43D4-AFCD-0C93B4C99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762BB9-C09F-43DF-BE9D-ED9BAE5CAC98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5F2E97A6-63F5-4C80-A591-53FE766C9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400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Tag Array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C472C9C2-2F59-46F2-99C1-7E40D8506C0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5" name="Rectangle 4">
            <a:extLst>
              <a:ext uri="{FF2B5EF4-FFF2-40B4-BE49-F238E27FC236}">
                <a16:creationId xmlns:a16="http://schemas.microsoft.com/office/drawing/2014/main" id="{9FDD254C-EBDB-400F-B2CA-1ECC7D4A8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6" name="Rectangle 5">
            <a:extLst>
              <a:ext uri="{FF2B5EF4-FFF2-40B4-BE49-F238E27FC236}">
                <a16:creationId xmlns:a16="http://schemas.microsoft.com/office/drawing/2014/main" id="{B0E9FA1D-0429-45F7-A1F2-2E32E1C4A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7" name="Rectangle 6">
            <a:extLst>
              <a:ext uri="{FF2B5EF4-FFF2-40B4-BE49-F238E27FC236}">
                <a16:creationId xmlns:a16="http://schemas.microsoft.com/office/drawing/2014/main" id="{1E39E07A-0FAE-4EE4-91F5-D5132B8E10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8" name="Rectangle 7">
            <a:extLst>
              <a:ext uri="{FF2B5EF4-FFF2-40B4-BE49-F238E27FC236}">
                <a16:creationId xmlns:a16="http://schemas.microsoft.com/office/drawing/2014/main" id="{1CBA980D-A6F9-4ED8-92F8-B4DA06099E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9" name="Rectangle 8">
            <a:extLst>
              <a:ext uri="{FF2B5EF4-FFF2-40B4-BE49-F238E27FC236}">
                <a16:creationId xmlns:a16="http://schemas.microsoft.com/office/drawing/2014/main" id="{45569E82-04AE-4D16-9ABF-DA74C6240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0" name="Rectangle 9">
            <a:extLst>
              <a:ext uri="{FF2B5EF4-FFF2-40B4-BE49-F238E27FC236}">
                <a16:creationId xmlns:a16="http://schemas.microsoft.com/office/drawing/2014/main" id="{CDE29F93-34D9-447B-8170-0C8271857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1" name="Rectangle 10">
            <a:extLst>
              <a:ext uri="{FF2B5EF4-FFF2-40B4-BE49-F238E27FC236}">
                <a16:creationId xmlns:a16="http://schemas.microsoft.com/office/drawing/2014/main" id="{1E3CFE08-D913-4DE6-AB87-8D9A96277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2" name="Rectangle 11">
            <a:extLst>
              <a:ext uri="{FF2B5EF4-FFF2-40B4-BE49-F238E27FC236}">
                <a16:creationId xmlns:a16="http://schemas.microsoft.com/office/drawing/2014/main" id="{A6ACFD6E-0F2E-4FF3-9043-EAE57E6DD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3" name="Text Box 12">
            <a:extLst>
              <a:ext uri="{FF2B5EF4-FFF2-40B4-BE49-F238E27FC236}">
                <a16:creationId xmlns:a16="http://schemas.microsoft.com/office/drawing/2014/main" id="{7552284F-F08E-4396-8D88-DC3135435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0"/>
            <a:ext cx="14144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8-byte words</a:t>
            </a:r>
          </a:p>
        </p:txBody>
      </p:sp>
      <p:sp>
        <p:nvSpPr>
          <p:cNvPr id="25614" name="Line 13">
            <a:extLst>
              <a:ext uri="{FF2B5EF4-FFF2-40B4-BE49-F238E27FC236}">
                <a16:creationId xmlns:a16="http://schemas.microsoft.com/office/drawing/2014/main" id="{6A7A4429-4A06-4A7C-A40E-25D4BEB9260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2004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5" name="Rectangle 14">
            <a:extLst>
              <a:ext uri="{FF2B5EF4-FFF2-40B4-BE49-F238E27FC236}">
                <a16:creationId xmlns:a16="http://schemas.microsoft.com/office/drawing/2014/main" id="{D6095B6E-5723-44EB-9AF9-C5A59706A0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101000</a:t>
            </a:r>
          </a:p>
        </p:txBody>
      </p:sp>
      <p:sp>
        <p:nvSpPr>
          <p:cNvPr id="25616" name="Line 15">
            <a:extLst>
              <a:ext uri="{FF2B5EF4-FFF2-40B4-BE49-F238E27FC236}">
                <a16:creationId xmlns:a16="http://schemas.microsoft.com/office/drawing/2014/main" id="{BB21A47A-D66F-4EC4-92C8-F5B059BCF88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7" name="Line 16">
            <a:extLst>
              <a:ext uri="{FF2B5EF4-FFF2-40B4-BE49-F238E27FC236}">
                <a16:creationId xmlns:a16="http://schemas.microsoft.com/office/drawing/2014/main" id="{4BAA6192-236C-4852-A75C-5D749DE6BF8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029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8" name="Text Box 17">
            <a:extLst>
              <a:ext uri="{FF2B5EF4-FFF2-40B4-BE49-F238E27FC236}">
                <a16:creationId xmlns:a16="http://schemas.microsoft.com/office/drawing/2014/main" id="{D5F94B8E-F648-4F89-A29B-A8561C40E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621" y="4343400"/>
            <a:ext cx="2250808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Direct-mapped cache: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address maps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unique address</a:t>
            </a:r>
          </a:p>
        </p:txBody>
      </p:sp>
      <p:sp>
        <p:nvSpPr>
          <p:cNvPr id="25619" name="Text Box 18">
            <a:extLst>
              <a:ext uri="{FF2B5EF4-FFF2-40B4-BE49-F238E27FC236}">
                <a16:creationId xmlns:a16="http://schemas.microsoft.com/office/drawing/2014/main" id="{7B55CDBE-9F53-4013-B999-6588EA329E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25620" name="Line 19">
            <a:extLst>
              <a:ext uri="{FF2B5EF4-FFF2-40B4-BE49-F238E27FC236}">
                <a16:creationId xmlns:a16="http://schemas.microsoft.com/office/drawing/2014/main" id="{06B18C22-7C3F-496C-B4B7-AE12B91672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1" name="Line 20">
            <a:extLst>
              <a:ext uri="{FF2B5EF4-FFF2-40B4-BE49-F238E27FC236}">
                <a16:creationId xmlns:a16="http://schemas.microsoft.com/office/drawing/2014/main" id="{0D74DFD4-1EF0-4DA7-A0CF-013C581F038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2" name="Rectangle 21">
            <a:extLst>
              <a:ext uri="{FF2B5EF4-FFF2-40B4-BE49-F238E27FC236}">
                <a16:creationId xmlns:a16="http://schemas.microsoft.com/office/drawing/2014/main" id="{95BD11B2-756D-4883-8361-AF0BD78CD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71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3" name="Rectangle 22">
            <a:extLst>
              <a:ext uri="{FF2B5EF4-FFF2-40B4-BE49-F238E27FC236}">
                <a16:creationId xmlns:a16="http://schemas.microsoft.com/office/drawing/2014/main" id="{19CF1CE5-08AB-432D-9D1C-A46D65ED4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352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4" name="Rectangle 23">
            <a:extLst>
              <a:ext uri="{FF2B5EF4-FFF2-40B4-BE49-F238E27FC236}">
                <a16:creationId xmlns:a16="http://schemas.microsoft.com/office/drawing/2014/main" id="{88D6A638-D2F4-4965-90AE-A7993C48D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733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5" name="Rectangle 24">
            <a:extLst>
              <a:ext uri="{FF2B5EF4-FFF2-40B4-BE49-F238E27FC236}">
                <a16:creationId xmlns:a16="http://schemas.microsoft.com/office/drawing/2014/main" id="{EA4BED7C-A862-447B-8318-DD6EA5765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114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6" name="Rectangle 25">
            <a:extLst>
              <a:ext uri="{FF2B5EF4-FFF2-40B4-BE49-F238E27FC236}">
                <a16:creationId xmlns:a16="http://schemas.microsoft.com/office/drawing/2014/main" id="{31D14043-78CB-47F5-A55E-FC0AD7C92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495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7" name="Rectangle 26">
            <a:extLst>
              <a:ext uri="{FF2B5EF4-FFF2-40B4-BE49-F238E27FC236}">
                <a16:creationId xmlns:a16="http://schemas.microsoft.com/office/drawing/2014/main" id="{632C31CC-A84D-410C-8199-3E54EF148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76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8" name="Rectangle 27">
            <a:extLst>
              <a:ext uri="{FF2B5EF4-FFF2-40B4-BE49-F238E27FC236}">
                <a16:creationId xmlns:a16="http://schemas.microsoft.com/office/drawing/2014/main" id="{16AABEC3-E9A5-4150-9810-00564F959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257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9" name="Rectangle 28">
            <a:extLst>
              <a:ext uri="{FF2B5EF4-FFF2-40B4-BE49-F238E27FC236}">
                <a16:creationId xmlns:a16="http://schemas.microsoft.com/office/drawing/2014/main" id="{52BB65B7-817F-4F70-890A-88FD48306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638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0" name="Text Box 29">
            <a:extLst>
              <a:ext uri="{FF2B5EF4-FFF2-40B4-BE49-F238E27FC236}">
                <a16:creationId xmlns:a16="http://schemas.microsoft.com/office/drawing/2014/main" id="{AA7DE7A1-7934-492F-9893-F1391BF08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3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25631" name="Line 30">
            <a:extLst>
              <a:ext uri="{FF2B5EF4-FFF2-40B4-BE49-F238E27FC236}">
                <a16:creationId xmlns:a16="http://schemas.microsoft.com/office/drawing/2014/main" id="{0DE066FE-93F1-4219-A025-D14CA62D19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2" name="Line 31">
            <a:extLst>
              <a:ext uri="{FF2B5EF4-FFF2-40B4-BE49-F238E27FC236}">
                <a16:creationId xmlns:a16="http://schemas.microsoft.com/office/drawing/2014/main" id="{4C3B5B52-2B58-453E-9F33-3917FC7EA64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3" name="Line 32">
            <a:extLst>
              <a:ext uri="{FF2B5EF4-FFF2-40B4-BE49-F238E27FC236}">
                <a16:creationId xmlns:a16="http://schemas.microsoft.com/office/drawing/2014/main" id="{81246DD2-DCB7-4674-BB22-CE870D40082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029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4" name="Line 33">
            <a:extLst>
              <a:ext uri="{FF2B5EF4-FFF2-40B4-BE49-F238E27FC236}">
                <a16:creationId xmlns:a16="http://schemas.microsoft.com/office/drawing/2014/main" id="{76A3270E-E0FA-418C-80BF-30589C03DFC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8956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5" name="Line 34">
            <a:extLst>
              <a:ext uri="{FF2B5EF4-FFF2-40B4-BE49-F238E27FC236}">
                <a16:creationId xmlns:a16="http://schemas.microsoft.com/office/drawing/2014/main" id="{44EFE172-0C76-4F95-AB66-AC958CC2DC8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1910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6" name="Text Box 35">
            <a:extLst>
              <a:ext uri="{FF2B5EF4-FFF2-40B4-BE49-F238E27FC236}">
                <a16:creationId xmlns:a16="http://schemas.microsoft.com/office/drawing/2014/main" id="{F95CAC2C-D9BA-4B68-935E-03AF57A64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810000"/>
            <a:ext cx="10392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</p:txBody>
      </p:sp>
      <p:sp>
        <p:nvSpPr>
          <p:cNvPr id="25637" name="Text Box 36">
            <a:extLst>
              <a:ext uri="{FF2B5EF4-FFF2-40B4-BE49-F238E27FC236}">
                <a16:creationId xmlns:a16="http://schemas.microsoft.com/office/drawing/2014/main" id="{88992692-1F42-4A5D-ABCC-AD46175D6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5638" name="Text Box 37">
            <a:extLst>
              <a:ext uri="{FF2B5EF4-FFF2-40B4-BE49-F238E27FC236}">
                <a16:creationId xmlns:a16="http://schemas.microsoft.com/office/drawing/2014/main" id="{5161A685-57FB-48E4-8A39-C90E02196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 Placeholder 3">
            <a:extLst>
              <a:ext uri="{FF2B5EF4-FFF2-40B4-BE49-F238E27FC236}">
                <a16:creationId xmlns:a16="http://schemas.microsoft.com/office/drawing/2014/main" id="{9DAD42E3-5DEA-435C-8C80-5CF5A26B8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93890D-4F71-4BF4-B12E-131F9F73D8EA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95EEF669-BE87-4749-A1F7-439155439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1137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Access Pattern</a:t>
            </a:r>
          </a:p>
        </p:txBody>
      </p:sp>
      <p:sp>
        <p:nvSpPr>
          <p:cNvPr id="27652" name="Line 3">
            <a:extLst>
              <a:ext uri="{FF2B5EF4-FFF2-40B4-BE49-F238E27FC236}">
                <a16:creationId xmlns:a16="http://schemas.microsoft.com/office/drawing/2014/main" id="{E6CF65E9-F3BC-4ACF-9352-CFF9F8284B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3" name="Rectangle 4">
            <a:extLst>
              <a:ext uri="{FF2B5EF4-FFF2-40B4-BE49-F238E27FC236}">
                <a16:creationId xmlns:a16="http://schemas.microsoft.com/office/drawing/2014/main" id="{A41A3785-EB2D-4967-A690-AE5503854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4" name="Rectangle 5">
            <a:extLst>
              <a:ext uri="{FF2B5EF4-FFF2-40B4-BE49-F238E27FC236}">
                <a16:creationId xmlns:a16="http://schemas.microsoft.com/office/drawing/2014/main" id="{054105BC-DAEC-48C6-A535-0659BE46CD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5" name="Rectangle 6">
            <a:extLst>
              <a:ext uri="{FF2B5EF4-FFF2-40B4-BE49-F238E27FC236}">
                <a16:creationId xmlns:a16="http://schemas.microsoft.com/office/drawing/2014/main" id="{413D2E0B-2614-4827-957C-2A6AAB07C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6" name="Rectangle 7">
            <a:extLst>
              <a:ext uri="{FF2B5EF4-FFF2-40B4-BE49-F238E27FC236}">
                <a16:creationId xmlns:a16="http://schemas.microsoft.com/office/drawing/2014/main" id="{981F00FF-960C-48CF-9A19-EAEF0F6BE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7" name="Rectangle 8">
            <a:extLst>
              <a:ext uri="{FF2B5EF4-FFF2-40B4-BE49-F238E27FC236}">
                <a16:creationId xmlns:a16="http://schemas.microsoft.com/office/drawing/2014/main" id="{A936C12F-B0E0-4D50-8424-5CACAD451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8" name="Rectangle 9">
            <a:extLst>
              <a:ext uri="{FF2B5EF4-FFF2-40B4-BE49-F238E27FC236}">
                <a16:creationId xmlns:a16="http://schemas.microsoft.com/office/drawing/2014/main" id="{74897453-10E5-402A-867E-B058BDF7D1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9" name="Rectangle 10">
            <a:extLst>
              <a:ext uri="{FF2B5EF4-FFF2-40B4-BE49-F238E27FC236}">
                <a16:creationId xmlns:a16="http://schemas.microsoft.com/office/drawing/2014/main" id="{C4059884-B4F5-4A76-9ABE-6B5A717B57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0" name="Rectangle 11">
            <a:extLst>
              <a:ext uri="{FF2B5EF4-FFF2-40B4-BE49-F238E27FC236}">
                <a16:creationId xmlns:a16="http://schemas.microsoft.com/office/drawing/2014/main" id="{74AEDE53-0300-4E68-8F61-B7A2CC66D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1" name="Text Box 12">
            <a:extLst>
              <a:ext uri="{FF2B5EF4-FFF2-40B4-BE49-F238E27FC236}">
                <a16:creationId xmlns:a16="http://schemas.microsoft.com/office/drawing/2014/main" id="{2B31C6F6-D26E-4D7F-A457-3F23DBAAB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0"/>
            <a:ext cx="14144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8-byte words</a:t>
            </a:r>
          </a:p>
        </p:txBody>
      </p:sp>
      <p:sp>
        <p:nvSpPr>
          <p:cNvPr id="27662" name="Line 13">
            <a:extLst>
              <a:ext uri="{FF2B5EF4-FFF2-40B4-BE49-F238E27FC236}">
                <a16:creationId xmlns:a16="http://schemas.microsoft.com/office/drawing/2014/main" id="{CD145931-F90A-4D96-A4A5-4E6697AA17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2004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3" name="Rectangle 14">
            <a:extLst>
              <a:ext uri="{FF2B5EF4-FFF2-40B4-BE49-F238E27FC236}">
                <a16:creationId xmlns:a16="http://schemas.microsoft.com/office/drawing/2014/main" id="{F76C410F-70A2-46CA-9E4D-5FEA4BB45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101000</a:t>
            </a:r>
          </a:p>
        </p:txBody>
      </p:sp>
      <p:sp>
        <p:nvSpPr>
          <p:cNvPr id="27664" name="Line 15">
            <a:extLst>
              <a:ext uri="{FF2B5EF4-FFF2-40B4-BE49-F238E27FC236}">
                <a16:creationId xmlns:a16="http://schemas.microsoft.com/office/drawing/2014/main" id="{6F34F51F-ACE7-4E62-A95A-9E118840843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5" name="Line 16">
            <a:extLst>
              <a:ext uri="{FF2B5EF4-FFF2-40B4-BE49-F238E27FC236}">
                <a16:creationId xmlns:a16="http://schemas.microsoft.com/office/drawing/2014/main" id="{288EE7F5-2795-47CD-81AA-D09F89DDE5A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029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6" name="Text Box 17">
            <a:extLst>
              <a:ext uri="{FF2B5EF4-FFF2-40B4-BE49-F238E27FC236}">
                <a16:creationId xmlns:a16="http://schemas.microsoft.com/office/drawing/2014/main" id="{F47DF681-01AF-478A-B728-6B3FC0E64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621" y="4343400"/>
            <a:ext cx="2250808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Direct-mapped cache: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address maps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unique address</a:t>
            </a:r>
          </a:p>
        </p:txBody>
      </p:sp>
      <p:sp>
        <p:nvSpPr>
          <p:cNvPr id="27667" name="Text Box 18">
            <a:extLst>
              <a:ext uri="{FF2B5EF4-FFF2-40B4-BE49-F238E27FC236}">
                <a16:creationId xmlns:a16="http://schemas.microsoft.com/office/drawing/2014/main" id="{B22BBE8E-3BD6-4691-A022-2C6A4C5DF5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27668" name="Line 19">
            <a:extLst>
              <a:ext uri="{FF2B5EF4-FFF2-40B4-BE49-F238E27FC236}">
                <a16:creationId xmlns:a16="http://schemas.microsoft.com/office/drawing/2014/main" id="{B34404E9-C578-4091-8769-5D13F56B7F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9" name="Line 20">
            <a:extLst>
              <a:ext uri="{FF2B5EF4-FFF2-40B4-BE49-F238E27FC236}">
                <a16:creationId xmlns:a16="http://schemas.microsoft.com/office/drawing/2014/main" id="{29447B7F-59E4-411C-8C2D-644194E0069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0" name="Rectangle 21">
            <a:extLst>
              <a:ext uri="{FF2B5EF4-FFF2-40B4-BE49-F238E27FC236}">
                <a16:creationId xmlns:a16="http://schemas.microsoft.com/office/drawing/2014/main" id="{E919B640-D50E-40BA-9CBD-A22016C3E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71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1" name="Rectangle 22">
            <a:extLst>
              <a:ext uri="{FF2B5EF4-FFF2-40B4-BE49-F238E27FC236}">
                <a16:creationId xmlns:a16="http://schemas.microsoft.com/office/drawing/2014/main" id="{369D674C-B37C-47A8-9D03-D0CF75004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352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2" name="Rectangle 23">
            <a:extLst>
              <a:ext uri="{FF2B5EF4-FFF2-40B4-BE49-F238E27FC236}">
                <a16:creationId xmlns:a16="http://schemas.microsoft.com/office/drawing/2014/main" id="{CF1B93D5-AB1E-4E68-8D69-5EC891D0E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733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3" name="Rectangle 24">
            <a:extLst>
              <a:ext uri="{FF2B5EF4-FFF2-40B4-BE49-F238E27FC236}">
                <a16:creationId xmlns:a16="http://schemas.microsoft.com/office/drawing/2014/main" id="{3C99FF87-B3B9-4907-B56A-EEB8A47BC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114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4" name="Rectangle 25">
            <a:extLst>
              <a:ext uri="{FF2B5EF4-FFF2-40B4-BE49-F238E27FC236}">
                <a16:creationId xmlns:a16="http://schemas.microsoft.com/office/drawing/2014/main" id="{4CA61D12-1A42-4117-9D58-564F0733F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495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5" name="Rectangle 26">
            <a:extLst>
              <a:ext uri="{FF2B5EF4-FFF2-40B4-BE49-F238E27FC236}">
                <a16:creationId xmlns:a16="http://schemas.microsoft.com/office/drawing/2014/main" id="{D89FCA3C-8BA3-4B8D-AEF3-E813AAB34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76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6" name="Rectangle 27">
            <a:extLst>
              <a:ext uri="{FF2B5EF4-FFF2-40B4-BE49-F238E27FC236}">
                <a16:creationId xmlns:a16="http://schemas.microsoft.com/office/drawing/2014/main" id="{F6B7F2CB-9873-4D3A-A6DF-49445152E5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257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7" name="Rectangle 28">
            <a:extLst>
              <a:ext uri="{FF2B5EF4-FFF2-40B4-BE49-F238E27FC236}">
                <a16:creationId xmlns:a16="http://schemas.microsoft.com/office/drawing/2014/main" id="{25026DE3-BC3A-416C-A1AF-70BF1A3C7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638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8" name="Text Box 29">
            <a:extLst>
              <a:ext uri="{FF2B5EF4-FFF2-40B4-BE49-F238E27FC236}">
                <a16:creationId xmlns:a16="http://schemas.microsoft.com/office/drawing/2014/main" id="{ED78193C-FD76-4142-A21D-D8B355966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3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27679" name="Line 30">
            <a:extLst>
              <a:ext uri="{FF2B5EF4-FFF2-40B4-BE49-F238E27FC236}">
                <a16:creationId xmlns:a16="http://schemas.microsoft.com/office/drawing/2014/main" id="{F68E1060-C3A3-440C-863D-6D0953F110A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0" name="Line 31">
            <a:extLst>
              <a:ext uri="{FF2B5EF4-FFF2-40B4-BE49-F238E27FC236}">
                <a16:creationId xmlns:a16="http://schemas.microsoft.com/office/drawing/2014/main" id="{3FD27653-6A62-482B-B6FE-DB6E20426D1D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1" name="Line 32">
            <a:extLst>
              <a:ext uri="{FF2B5EF4-FFF2-40B4-BE49-F238E27FC236}">
                <a16:creationId xmlns:a16="http://schemas.microsoft.com/office/drawing/2014/main" id="{2E3CB4B4-9700-4BF2-BEDC-EBEB1BDD030A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029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2" name="Line 33">
            <a:extLst>
              <a:ext uri="{FF2B5EF4-FFF2-40B4-BE49-F238E27FC236}">
                <a16:creationId xmlns:a16="http://schemas.microsoft.com/office/drawing/2014/main" id="{54F1B34C-8A47-4073-943B-9AFB3B40E8C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8956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3" name="Line 34">
            <a:extLst>
              <a:ext uri="{FF2B5EF4-FFF2-40B4-BE49-F238E27FC236}">
                <a16:creationId xmlns:a16="http://schemas.microsoft.com/office/drawing/2014/main" id="{6724D9D9-D616-43FD-8CD6-2FD9DDF509C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1910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4" name="Text Box 35">
            <a:extLst>
              <a:ext uri="{FF2B5EF4-FFF2-40B4-BE49-F238E27FC236}">
                <a16:creationId xmlns:a16="http://schemas.microsoft.com/office/drawing/2014/main" id="{6AA6C573-F7C1-42CB-ABEF-324A9AD7E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810000"/>
            <a:ext cx="10392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</p:txBody>
      </p:sp>
      <p:sp>
        <p:nvSpPr>
          <p:cNvPr id="27685" name="Text Box 36">
            <a:extLst>
              <a:ext uri="{FF2B5EF4-FFF2-40B4-BE49-F238E27FC236}">
                <a16:creationId xmlns:a16="http://schemas.microsoft.com/office/drawing/2014/main" id="{56006A3C-0167-4164-A312-A745E4080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7686" name="Text Box 37">
            <a:extLst>
              <a:ext uri="{FF2B5EF4-FFF2-40B4-BE49-F238E27FC236}">
                <a16:creationId xmlns:a16="http://schemas.microsoft.com/office/drawing/2014/main" id="{9B1088D5-E577-44C5-9D65-F66EDB67C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27687" name="Text Box 38">
            <a:extLst>
              <a:ext uri="{FF2B5EF4-FFF2-40B4-BE49-F238E27FC236}">
                <a16:creationId xmlns:a16="http://schemas.microsoft.com/office/drawing/2014/main" id="{4EE7BB11-5CA8-45FA-8FBA-4C81DBC23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1371600"/>
            <a:ext cx="4350550" cy="120032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Assume that addresses are 8 bits long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How many of the following address requests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are hits/misses?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4, 7, 10, 13, 16, 68, 73, 78, 83, 88, 4, 7, 10…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 Placeholder 3">
            <a:extLst>
              <a:ext uri="{FF2B5EF4-FFF2-40B4-BE49-F238E27FC236}">
                <a16:creationId xmlns:a16="http://schemas.microsoft.com/office/drawing/2014/main" id="{D2230CE0-C917-44BE-9224-9B0B41930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4C23F3A-3BA5-48C9-81E1-FDFA7FCBAD49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F17FEB7B-D2B6-4177-AA7E-FE8645D77A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952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Increasing Line Size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0F688E71-D430-45FA-9FE1-8E175A66795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1" name="Rectangle 4">
            <a:extLst>
              <a:ext uri="{FF2B5EF4-FFF2-40B4-BE49-F238E27FC236}">
                <a16:creationId xmlns:a16="http://schemas.microsoft.com/office/drawing/2014/main" id="{BA520B6F-9850-49A8-A362-7AB83E86C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2" name="Rectangle 5">
            <a:extLst>
              <a:ext uri="{FF2B5EF4-FFF2-40B4-BE49-F238E27FC236}">
                <a16:creationId xmlns:a16="http://schemas.microsoft.com/office/drawing/2014/main" id="{4C006477-C5B9-4095-8537-406CAF2DCB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3" name="Rectangle 6">
            <a:extLst>
              <a:ext uri="{FF2B5EF4-FFF2-40B4-BE49-F238E27FC236}">
                <a16:creationId xmlns:a16="http://schemas.microsoft.com/office/drawing/2014/main" id="{4BC4EBE0-7F81-4E51-9641-556D93D1B0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4" name="Rectangle 7">
            <a:extLst>
              <a:ext uri="{FF2B5EF4-FFF2-40B4-BE49-F238E27FC236}">
                <a16:creationId xmlns:a16="http://schemas.microsoft.com/office/drawing/2014/main" id="{5A914DDA-5152-454F-8F34-2A414A5059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5" name="Rectangle 8">
            <a:extLst>
              <a:ext uri="{FF2B5EF4-FFF2-40B4-BE49-F238E27FC236}">
                <a16:creationId xmlns:a16="http://schemas.microsoft.com/office/drawing/2014/main" id="{B9431414-3A56-4347-92DF-8F607F4C7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6" name="Rectangle 9">
            <a:extLst>
              <a:ext uri="{FF2B5EF4-FFF2-40B4-BE49-F238E27FC236}">
                <a16:creationId xmlns:a16="http://schemas.microsoft.com/office/drawing/2014/main" id="{A5697B0C-394E-4E92-A29E-A8B9E0DE2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7" name="Rectangle 10">
            <a:extLst>
              <a:ext uri="{FF2B5EF4-FFF2-40B4-BE49-F238E27FC236}">
                <a16:creationId xmlns:a16="http://schemas.microsoft.com/office/drawing/2014/main" id="{CAE8384C-353F-4AF9-8806-897D39161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8" name="Rectangle 11">
            <a:extLst>
              <a:ext uri="{FF2B5EF4-FFF2-40B4-BE49-F238E27FC236}">
                <a16:creationId xmlns:a16="http://schemas.microsoft.com/office/drawing/2014/main" id="{F692F496-FEA4-4D49-A85E-15B2CBC57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9" name="Text Box 12">
            <a:extLst>
              <a:ext uri="{FF2B5EF4-FFF2-40B4-BE49-F238E27FC236}">
                <a16:creationId xmlns:a16="http://schemas.microsoft.com/office/drawing/2014/main" id="{9FAFA176-83A2-4ED5-8A34-FE791B912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0268" y="2286000"/>
            <a:ext cx="149951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32-byte cache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line size or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block size</a:t>
            </a:r>
          </a:p>
        </p:txBody>
      </p:sp>
      <p:sp>
        <p:nvSpPr>
          <p:cNvPr id="29710" name="Line 13">
            <a:extLst>
              <a:ext uri="{FF2B5EF4-FFF2-40B4-BE49-F238E27FC236}">
                <a16:creationId xmlns:a16="http://schemas.microsoft.com/office/drawing/2014/main" id="{6504F4CE-662E-4E26-BCFD-2A9FBD84C3A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24600" y="26670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1" name="Rectangle 14">
            <a:extLst>
              <a:ext uri="{FF2B5EF4-FFF2-40B4-BE49-F238E27FC236}">
                <a16:creationId xmlns:a16="http://schemas.microsoft.com/office/drawing/2014/main" id="{DE2C6421-BF9D-401A-B1F2-77B2CAC72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10100000</a:t>
            </a:r>
          </a:p>
        </p:txBody>
      </p:sp>
      <p:sp>
        <p:nvSpPr>
          <p:cNvPr id="29712" name="Line 15">
            <a:extLst>
              <a:ext uri="{FF2B5EF4-FFF2-40B4-BE49-F238E27FC236}">
                <a16:creationId xmlns:a16="http://schemas.microsoft.com/office/drawing/2014/main" id="{5884ADB4-3827-400A-8B94-505C9E2563B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3" name="Line 16">
            <a:extLst>
              <a:ext uri="{FF2B5EF4-FFF2-40B4-BE49-F238E27FC236}">
                <a16:creationId xmlns:a16="http://schemas.microsoft.com/office/drawing/2014/main" id="{34DAA949-7A4A-4934-BACC-87EEB7C4C592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4" name="Text Box 17">
            <a:extLst>
              <a:ext uri="{FF2B5EF4-FFF2-40B4-BE49-F238E27FC236}">
                <a16:creationId xmlns:a16="http://schemas.microsoft.com/office/drawing/2014/main" id="{6B78CB3B-C252-4FC8-B069-26C2163A0C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7483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29715" name="Line 18">
            <a:extLst>
              <a:ext uri="{FF2B5EF4-FFF2-40B4-BE49-F238E27FC236}">
                <a16:creationId xmlns:a16="http://schemas.microsoft.com/office/drawing/2014/main" id="{282B7B4B-ED0C-40FE-9E2A-6E84F28B95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6" name="Line 19">
            <a:extLst>
              <a:ext uri="{FF2B5EF4-FFF2-40B4-BE49-F238E27FC236}">
                <a16:creationId xmlns:a16="http://schemas.microsoft.com/office/drawing/2014/main" id="{2FCB0E87-89BF-4642-9EE0-80256C5A93E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7" name="Rectangle 20">
            <a:extLst>
              <a:ext uri="{FF2B5EF4-FFF2-40B4-BE49-F238E27FC236}">
                <a16:creationId xmlns:a16="http://schemas.microsoft.com/office/drawing/2014/main" id="{85A852E9-EBAF-4456-9439-768F73B40A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71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8" name="Rectangle 21">
            <a:extLst>
              <a:ext uri="{FF2B5EF4-FFF2-40B4-BE49-F238E27FC236}">
                <a16:creationId xmlns:a16="http://schemas.microsoft.com/office/drawing/2014/main" id="{766FC084-E0A3-41AD-A202-CAD36CC518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352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9" name="Rectangle 22">
            <a:extLst>
              <a:ext uri="{FF2B5EF4-FFF2-40B4-BE49-F238E27FC236}">
                <a16:creationId xmlns:a16="http://schemas.microsoft.com/office/drawing/2014/main" id="{311F1827-4938-4165-B0CE-C957F22B5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733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0" name="Rectangle 23">
            <a:extLst>
              <a:ext uri="{FF2B5EF4-FFF2-40B4-BE49-F238E27FC236}">
                <a16:creationId xmlns:a16="http://schemas.microsoft.com/office/drawing/2014/main" id="{42CB8A32-9167-4697-B011-877555DC0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114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1" name="Rectangle 24">
            <a:extLst>
              <a:ext uri="{FF2B5EF4-FFF2-40B4-BE49-F238E27FC236}">
                <a16:creationId xmlns:a16="http://schemas.microsoft.com/office/drawing/2014/main" id="{4FA7BE81-6058-49E6-AA6F-74FDF8C1F1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495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2" name="Rectangle 25">
            <a:extLst>
              <a:ext uri="{FF2B5EF4-FFF2-40B4-BE49-F238E27FC236}">
                <a16:creationId xmlns:a16="http://schemas.microsoft.com/office/drawing/2014/main" id="{84C591B6-C59F-43B2-8D65-E50FF72C2A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76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3" name="Rectangle 26">
            <a:extLst>
              <a:ext uri="{FF2B5EF4-FFF2-40B4-BE49-F238E27FC236}">
                <a16:creationId xmlns:a16="http://schemas.microsoft.com/office/drawing/2014/main" id="{A1FD30DC-4C03-4AA0-8931-E9C0F359DF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257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4" name="Rectangle 27">
            <a:extLst>
              <a:ext uri="{FF2B5EF4-FFF2-40B4-BE49-F238E27FC236}">
                <a16:creationId xmlns:a16="http://schemas.microsoft.com/office/drawing/2014/main" id="{8A2E849D-007D-42F3-A94B-599CF44CE3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638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5" name="Text Box 28">
            <a:extLst>
              <a:ext uri="{FF2B5EF4-FFF2-40B4-BE49-F238E27FC236}">
                <a16:creationId xmlns:a16="http://schemas.microsoft.com/office/drawing/2014/main" id="{D073E5FB-CBFA-4F3A-A440-D58FAB8A6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033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29726" name="Line 29">
            <a:extLst>
              <a:ext uri="{FF2B5EF4-FFF2-40B4-BE49-F238E27FC236}">
                <a16:creationId xmlns:a16="http://schemas.microsoft.com/office/drawing/2014/main" id="{B45E989E-708D-43FA-B1C2-3791019AC3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7" name="Line 30">
            <a:extLst>
              <a:ext uri="{FF2B5EF4-FFF2-40B4-BE49-F238E27FC236}">
                <a16:creationId xmlns:a16="http://schemas.microsoft.com/office/drawing/2014/main" id="{3B3AF942-DC42-4446-BAFA-75BE808A5389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8" name="Text Box 31">
            <a:extLst>
              <a:ext uri="{FF2B5EF4-FFF2-40B4-BE49-F238E27FC236}">
                <a16:creationId xmlns:a16="http://schemas.microsoft.com/office/drawing/2014/main" id="{3B3552BA-6184-4866-9918-69227DAA3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9729" name="Text Box 32">
            <a:extLst>
              <a:ext uri="{FF2B5EF4-FFF2-40B4-BE49-F238E27FC236}">
                <a16:creationId xmlns:a16="http://schemas.microsoft.com/office/drawing/2014/main" id="{59AB99D7-9902-47FD-A9D6-4F0F9EA1F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29730" name="Rectangle 33">
            <a:extLst>
              <a:ext uri="{FF2B5EF4-FFF2-40B4-BE49-F238E27FC236}">
                <a16:creationId xmlns:a16="http://schemas.microsoft.com/office/drawing/2014/main" id="{35F7B417-B06A-4FAC-A91F-E2BC7E5646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971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1" name="Rectangle 34">
            <a:extLst>
              <a:ext uri="{FF2B5EF4-FFF2-40B4-BE49-F238E27FC236}">
                <a16:creationId xmlns:a16="http://schemas.microsoft.com/office/drawing/2014/main" id="{2683A4CE-1974-433B-A845-CE8900254A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352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2" name="Rectangle 35">
            <a:extLst>
              <a:ext uri="{FF2B5EF4-FFF2-40B4-BE49-F238E27FC236}">
                <a16:creationId xmlns:a16="http://schemas.microsoft.com/office/drawing/2014/main" id="{7DAB4666-6732-46AA-90D1-BEFC58FB1A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733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3" name="Rectangle 36">
            <a:extLst>
              <a:ext uri="{FF2B5EF4-FFF2-40B4-BE49-F238E27FC236}">
                <a16:creationId xmlns:a16="http://schemas.microsoft.com/office/drawing/2014/main" id="{F14087C9-8B9C-4206-840C-82D9F04357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114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4" name="Rectangle 37">
            <a:extLst>
              <a:ext uri="{FF2B5EF4-FFF2-40B4-BE49-F238E27FC236}">
                <a16:creationId xmlns:a16="http://schemas.microsoft.com/office/drawing/2014/main" id="{C543C046-0E35-4959-A2AD-039F9F42B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495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5" name="Rectangle 38">
            <a:extLst>
              <a:ext uri="{FF2B5EF4-FFF2-40B4-BE49-F238E27FC236}">
                <a16:creationId xmlns:a16="http://schemas.microsoft.com/office/drawing/2014/main" id="{2474B6F3-6037-4612-955C-2BD08EA42A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876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6" name="Rectangle 39">
            <a:extLst>
              <a:ext uri="{FF2B5EF4-FFF2-40B4-BE49-F238E27FC236}">
                <a16:creationId xmlns:a16="http://schemas.microsoft.com/office/drawing/2014/main" id="{C64EFC0E-A8A6-459F-9ABC-434ED7621B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5257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7" name="Rectangle 40">
            <a:extLst>
              <a:ext uri="{FF2B5EF4-FFF2-40B4-BE49-F238E27FC236}">
                <a16:creationId xmlns:a16="http://schemas.microsoft.com/office/drawing/2014/main" id="{12BD4397-3C7A-462D-878A-A89780F72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5638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8" name="Rectangle 41">
            <a:extLst>
              <a:ext uri="{FF2B5EF4-FFF2-40B4-BE49-F238E27FC236}">
                <a16:creationId xmlns:a16="http://schemas.microsoft.com/office/drawing/2014/main" id="{3E44D6BD-2D1E-47AF-AAC7-B2FDE60C0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971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9" name="Rectangle 42">
            <a:extLst>
              <a:ext uri="{FF2B5EF4-FFF2-40B4-BE49-F238E27FC236}">
                <a16:creationId xmlns:a16="http://schemas.microsoft.com/office/drawing/2014/main" id="{E34D019E-545E-4C62-AD69-5DFEEA795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352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0" name="Rectangle 43">
            <a:extLst>
              <a:ext uri="{FF2B5EF4-FFF2-40B4-BE49-F238E27FC236}">
                <a16:creationId xmlns:a16="http://schemas.microsoft.com/office/drawing/2014/main" id="{0462D76D-F853-4913-8722-63E596B477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733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1" name="Rectangle 44">
            <a:extLst>
              <a:ext uri="{FF2B5EF4-FFF2-40B4-BE49-F238E27FC236}">
                <a16:creationId xmlns:a16="http://schemas.microsoft.com/office/drawing/2014/main" id="{6DE56244-F4A2-4191-A77E-494F28ECFF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114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2" name="Rectangle 45">
            <a:extLst>
              <a:ext uri="{FF2B5EF4-FFF2-40B4-BE49-F238E27FC236}">
                <a16:creationId xmlns:a16="http://schemas.microsoft.com/office/drawing/2014/main" id="{C0B8C25F-D071-4FB4-A791-0B23BCF23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495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3" name="Rectangle 46">
            <a:extLst>
              <a:ext uri="{FF2B5EF4-FFF2-40B4-BE49-F238E27FC236}">
                <a16:creationId xmlns:a16="http://schemas.microsoft.com/office/drawing/2014/main" id="{D546F7DA-8339-4EF2-B47C-955FCE460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876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4" name="Rectangle 47">
            <a:extLst>
              <a:ext uri="{FF2B5EF4-FFF2-40B4-BE49-F238E27FC236}">
                <a16:creationId xmlns:a16="http://schemas.microsoft.com/office/drawing/2014/main" id="{5B1BEFB8-88EA-408D-B7B8-08CAB2FA37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5257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5" name="Rectangle 48">
            <a:extLst>
              <a:ext uri="{FF2B5EF4-FFF2-40B4-BE49-F238E27FC236}">
                <a16:creationId xmlns:a16="http://schemas.microsoft.com/office/drawing/2014/main" id="{1F0C3A3E-A83D-4B5F-8AC9-1DBADB649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5638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6" name="Rectangle 49">
            <a:extLst>
              <a:ext uri="{FF2B5EF4-FFF2-40B4-BE49-F238E27FC236}">
                <a16:creationId xmlns:a16="http://schemas.microsoft.com/office/drawing/2014/main" id="{42D5192A-DA3B-4CA5-ACB0-76E275487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971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7" name="Rectangle 50">
            <a:extLst>
              <a:ext uri="{FF2B5EF4-FFF2-40B4-BE49-F238E27FC236}">
                <a16:creationId xmlns:a16="http://schemas.microsoft.com/office/drawing/2014/main" id="{098DF922-FEF0-494A-914C-9FA04B00A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352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8" name="Rectangle 51">
            <a:extLst>
              <a:ext uri="{FF2B5EF4-FFF2-40B4-BE49-F238E27FC236}">
                <a16:creationId xmlns:a16="http://schemas.microsoft.com/office/drawing/2014/main" id="{3193FB0E-996A-4D89-9049-3A7969F8CA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733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9" name="Rectangle 52">
            <a:extLst>
              <a:ext uri="{FF2B5EF4-FFF2-40B4-BE49-F238E27FC236}">
                <a16:creationId xmlns:a16="http://schemas.microsoft.com/office/drawing/2014/main" id="{6734411D-EE4B-4093-B383-6C298ACC33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114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0" name="Rectangle 53">
            <a:extLst>
              <a:ext uri="{FF2B5EF4-FFF2-40B4-BE49-F238E27FC236}">
                <a16:creationId xmlns:a16="http://schemas.microsoft.com/office/drawing/2014/main" id="{CE9C8FF3-4060-4DB0-A312-C8FF766036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495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1" name="Rectangle 54">
            <a:extLst>
              <a:ext uri="{FF2B5EF4-FFF2-40B4-BE49-F238E27FC236}">
                <a16:creationId xmlns:a16="http://schemas.microsoft.com/office/drawing/2014/main" id="{281B0DF1-C47A-4569-89F0-8BD0ED71AF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876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2" name="Rectangle 55">
            <a:extLst>
              <a:ext uri="{FF2B5EF4-FFF2-40B4-BE49-F238E27FC236}">
                <a16:creationId xmlns:a16="http://schemas.microsoft.com/office/drawing/2014/main" id="{266473B9-99B8-4A17-B398-0CB90E6424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257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3" name="Rectangle 56">
            <a:extLst>
              <a:ext uri="{FF2B5EF4-FFF2-40B4-BE49-F238E27FC236}">
                <a16:creationId xmlns:a16="http://schemas.microsoft.com/office/drawing/2014/main" id="{1C0A08C7-883A-4B8A-B41F-9015AB30D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638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4" name="Line 57">
            <a:extLst>
              <a:ext uri="{FF2B5EF4-FFF2-40B4-BE49-F238E27FC236}">
                <a16:creationId xmlns:a16="http://schemas.microsoft.com/office/drawing/2014/main" id="{D11F9625-FC24-4339-9336-53448C80C6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5" name="Line 58">
            <a:extLst>
              <a:ext uri="{FF2B5EF4-FFF2-40B4-BE49-F238E27FC236}">
                <a16:creationId xmlns:a16="http://schemas.microsoft.com/office/drawing/2014/main" id="{CFD46DB2-3E63-4003-8C04-AB159133AF49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2362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6" name="Text Box 59">
            <a:extLst>
              <a:ext uri="{FF2B5EF4-FFF2-40B4-BE49-F238E27FC236}">
                <a16:creationId xmlns:a16="http://schemas.microsoft.com/office/drawing/2014/main" id="{5E1AC550-7D0B-4D4C-A159-9678B38C7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590800"/>
            <a:ext cx="7536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Offset</a:t>
            </a:r>
          </a:p>
        </p:txBody>
      </p:sp>
      <p:sp>
        <p:nvSpPr>
          <p:cNvPr id="29757" name="Text Box 60">
            <a:extLst>
              <a:ext uri="{FF2B5EF4-FFF2-40B4-BE49-F238E27FC236}">
                <a16:creationId xmlns:a16="http://schemas.microsoft.com/office/drawing/2014/main" id="{ABD13178-8E24-4F66-ADD5-FD2A4FEAD3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7314" y="1371600"/>
            <a:ext cx="4156459" cy="646331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large cache line size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smaller tag array,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fewer misses because of spatial locality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8" name="Line 61">
            <a:extLst>
              <a:ext uri="{FF2B5EF4-FFF2-40B4-BE49-F238E27FC236}">
                <a16:creationId xmlns:a16="http://schemas.microsoft.com/office/drawing/2014/main" id="{3ED7D06F-7690-46A0-BCD0-267DB52AB9D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2362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9" name="Line 62">
            <a:extLst>
              <a:ext uri="{FF2B5EF4-FFF2-40B4-BE49-F238E27FC236}">
                <a16:creationId xmlns:a16="http://schemas.microsoft.com/office/drawing/2014/main" id="{E2544A00-8578-4735-8125-BCA96FC7202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2362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60" name="Line 63">
            <a:extLst>
              <a:ext uri="{FF2B5EF4-FFF2-40B4-BE49-F238E27FC236}">
                <a16:creationId xmlns:a16="http://schemas.microsoft.com/office/drawing/2014/main" id="{492AF571-487D-43A0-8759-B84317EDA0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23622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A4AD5F31-E951-4D78-AE17-E0E893B95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C6A634A-ECE6-4D79-B38E-86137F49CFD8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C830C99A-9871-4F6C-9228-A54248A1C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2567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Associativity</a:t>
            </a: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2302ADFC-2515-4040-B355-A73220E04E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49" name="Rectangle 4">
            <a:extLst>
              <a:ext uri="{FF2B5EF4-FFF2-40B4-BE49-F238E27FC236}">
                <a16:creationId xmlns:a16="http://schemas.microsoft.com/office/drawing/2014/main" id="{5E30F364-1068-423B-91FC-7353CE514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0" name="Rectangle 5">
            <a:extLst>
              <a:ext uri="{FF2B5EF4-FFF2-40B4-BE49-F238E27FC236}">
                <a16:creationId xmlns:a16="http://schemas.microsoft.com/office/drawing/2014/main" id="{95EC615F-ADB8-48A0-89B4-52B69DE8C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1" name="Rectangle 6">
            <a:extLst>
              <a:ext uri="{FF2B5EF4-FFF2-40B4-BE49-F238E27FC236}">
                <a16:creationId xmlns:a16="http://schemas.microsoft.com/office/drawing/2014/main" id="{655901BA-1138-4129-9B16-011AA4EB6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2" name="Rectangle 7">
            <a:extLst>
              <a:ext uri="{FF2B5EF4-FFF2-40B4-BE49-F238E27FC236}">
                <a16:creationId xmlns:a16="http://schemas.microsoft.com/office/drawing/2014/main" id="{6A7C0E9F-4E75-45F2-AAEB-9D0794A78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3" name="Rectangle 8">
            <a:extLst>
              <a:ext uri="{FF2B5EF4-FFF2-40B4-BE49-F238E27FC236}">
                <a16:creationId xmlns:a16="http://schemas.microsoft.com/office/drawing/2014/main" id="{EC5927B7-BE7A-4C2E-96D6-CE23F5C8F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4" name="Rectangle 9">
            <a:extLst>
              <a:ext uri="{FF2B5EF4-FFF2-40B4-BE49-F238E27FC236}">
                <a16:creationId xmlns:a16="http://schemas.microsoft.com/office/drawing/2014/main" id="{85646306-C60D-44CA-B53A-B83E8ABAA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5" name="Rectangle 10">
            <a:extLst>
              <a:ext uri="{FF2B5EF4-FFF2-40B4-BE49-F238E27FC236}">
                <a16:creationId xmlns:a16="http://schemas.microsoft.com/office/drawing/2014/main" id="{AC0B2D51-CB0C-464A-9B49-0D362A360D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6" name="Rectangle 11">
            <a:extLst>
              <a:ext uri="{FF2B5EF4-FFF2-40B4-BE49-F238E27FC236}">
                <a16:creationId xmlns:a16="http://schemas.microsoft.com/office/drawing/2014/main" id="{78547A31-93A3-4AF8-AD50-07FDEA624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7" name="Rectangle 12">
            <a:extLst>
              <a:ext uri="{FF2B5EF4-FFF2-40B4-BE49-F238E27FC236}">
                <a16:creationId xmlns:a16="http://schemas.microsoft.com/office/drawing/2014/main" id="{D55D667E-0C0D-4D71-BA4F-E1F074350A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                    10100000</a:t>
            </a:r>
          </a:p>
        </p:txBody>
      </p:sp>
      <p:sp>
        <p:nvSpPr>
          <p:cNvPr id="31758" name="Line 13">
            <a:extLst>
              <a:ext uri="{FF2B5EF4-FFF2-40B4-BE49-F238E27FC236}">
                <a16:creationId xmlns:a16="http://schemas.microsoft.com/office/drawing/2014/main" id="{A641469D-2160-45AA-8484-BF59DE8CA75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9" name="Line 14">
            <a:extLst>
              <a:ext uri="{FF2B5EF4-FFF2-40B4-BE49-F238E27FC236}">
                <a16:creationId xmlns:a16="http://schemas.microsoft.com/office/drawing/2014/main" id="{85207FF0-679B-46C4-83DB-24F6F4CCD2C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0" name="Text Box 15">
            <a:extLst>
              <a:ext uri="{FF2B5EF4-FFF2-40B4-BE49-F238E27FC236}">
                <a16:creationId xmlns:a16="http://schemas.microsoft.com/office/drawing/2014/main" id="{10400345-1A50-47C0-BA97-182A7B355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7483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31761" name="Line 16">
            <a:extLst>
              <a:ext uri="{FF2B5EF4-FFF2-40B4-BE49-F238E27FC236}">
                <a16:creationId xmlns:a16="http://schemas.microsoft.com/office/drawing/2014/main" id="{3850B052-A3E1-4A42-A5A0-512216CDE6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2" name="Line 17">
            <a:extLst>
              <a:ext uri="{FF2B5EF4-FFF2-40B4-BE49-F238E27FC236}">
                <a16:creationId xmlns:a16="http://schemas.microsoft.com/office/drawing/2014/main" id="{ACC71ED0-8015-4F59-AD47-BA49567D4A6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3" name="Rectangle 18">
            <a:extLst>
              <a:ext uri="{FF2B5EF4-FFF2-40B4-BE49-F238E27FC236}">
                <a16:creationId xmlns:a16="http://schemas.microsoft.com/office/drawing/2014/main" id="{20B8196F-D319-4130-972C-A3BE37CD0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4" name="Rectangle 19">
            <a:extLst>
              <a:ext uri="{FF2B5EF4-FFF2-40B4-BE49-F238E27FC236}">
                <a16:creationId xmlns:a16="http://schemas.microsoft.com/office/drawing/2014/main" id="{7205296D-37DB-456F-BA86-F2910BA7B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5" name="Rectangle 20">
            <a:extLst>
              <a:ext uri="{FF2B5EF4-FFF2-40B4-BE49-F238E27FC236}">
                <a16:creationId xmlns:a16="http://schemas.microsoft.com/office/drawing/2014/main" id="{CA2D66C5-8051-482D-A291-C42F204BBC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6" name="Rectangle 21">
            <a:extLst>
              <a:ext uri="{FF2B5EF4-FFF2-40B4-BE49-F238E27FC236}">
                <a16:creationId xmlns:a16="http://schemas.microsoft.com/office/drawing/2014/main" id="{2042ABAC-B169-401C-998A-4C6FD7CFB2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7" name="Rectangle 22">
            <a:extLst>
              <a:ext uri="{FF2B5EF4-FFF2-40B4-BE49-F238E27FC236}">
                <a16:creationId xmlns:a16="http://schemas.microsoft.com/office/drawing/2014/main" id="{510377A3-276F-4181-925B-A4D2852BE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8" name="Rectangle 23">
            <a:extLst>
              <a:ext uri="{FF2B5EF4-FFF2-40B4-BE49-F238E27FC236}">
                <a16:creationId xmlns:a16="http://schemas.microsoft.com/office/drawing/2014/main" id="{FAD2B1D8-33E5-4E02-805A-BD76CF25C4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9" name="Rectangle 24">
            <a:extLst>
              <a:ext uri="{FF2B5EF4-FFF2-40B4-BE49-F238E27FC236}">
                <a16:creationId xmlns:a16="http://schemas.microsoft.com/office/drawing/2014/main" id="{60A39F36-F13A-4202-94E7-90404D6B1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0" name="Rectangle 25">
            <a:extLst>
              <a:ext uri="{FF2B5EF4-FFF2-40B4-BE49-F238E27FC236}">
                <a16:creationId xmlns:a16="http://schemas.microsoft.com/office/drawing/2014/main" id="{27C7A8B0-8260-4C14-AA8B-7DD5C0542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1" name="Text Box 26">
            <a:extLst>
              <a:ext uri="{FF2B5EF4-FFF2-40B4-BE49-F238E27FC236}">
                <a16:creationId xmlns:a16="http://schemas.microsoft.com/office/drawing/2014/main" id="{6F3C711D-37FB-457D-8E05-2FDE0555AE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31772" name="Line 27">
            <a:extLst>
              <a:ext uri="{FF2B5EF4-FFF2-40B4-BE49-F238E27FC236}">
                <a16:creationId xmlns:a16="http://schemas.microsoft.com/office/drawing/2014/main" id="{9DEBA3DA-E7A1-4ABB-B13C-8122EFB347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3" name="Line 28">
            <a:extLst>
              <a:ext uri="{FF2B5EF4-FFF2-40B4-BE49-F238E27FC236}">
                <a16:creationId xmlns:a16="http://schemas.microsoft.com/office/drawing/2014/main" id="{E76EDD17-333F-4186-A636-9787280A20E6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4" name="Text Box 29">
            <a:extLst>
              <a:ext uri="{FF2B5EF4-FFF2-40B4-BE49-F238E27FC236}">
                <a16:creationId xmlns:a16="http://schemas.microsoft.com/office/drawing/2014/main" id="{823FB2CF-8868-447E-93DB-AF23D1B6C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31775" name="Text Box 30">
            <a:extLst>
              <a:ext uri="{FF2B5EF4-FFF2-40B4-BE49-F238E27FC236}">
                <a16:creationId xmlns:a16="http://schemas.microsoft.com/office/drawing/2014/main" id="{45DF8FF7-6852-42C5-992D-9F9CFB047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31776" name="Text Box 31">
            <a:extLst>
              <a:ext uri="{FF2B5EF4-FFF2-40B4-BE49-F238E27FC236}">
                <a16:creationId xmlns:a16="http://schemas.microsoft.com/office/drawing/2014/main" id="{5ABFE6B9-8E6E-4B2A-A362-7ACCBAC62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7128" y="1371600"/>
            <a:ext cx="4816831" cy="646331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Set associativity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fewer conflicts; wasted power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because multiple data and tags are read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7" name="Rectangle 32">
            <a:extLst>
              <a:ext uri="{FF2B5EF4-FFF2-40B4-BE49-F238E27FC236}">
                <a16:creationId xmlns:a16="http://schemas.microsoft.com/office/drawing/2014/main" id="{C0C8F83F-A752-4F98-A887-834386DFC0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971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8" name="Rectangle 33">
            <a:extLst>
              <a:ext uri="{FF2B5EF4-FFF2-40B4-BE49-F238E27FC236}">
                <a16:creationId xmlns:a16="http://schemas.microsoft.com/office/drawing/2014/main" id="{48E49A3B-D893-4B61-9270-E10CB82C4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352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9" name="Rectangle 34">
            <a:extLst>
              <a:ext uri="{FF2B5EF4-FFF2-40B4-BE49-F238E27FC236}">
                <a16:creationId xmlns:a16="http://schemas.microsoft.com/office/drawing/2014/main" id="{2B27E781-F460-4289-A85F-3B42EC2C25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733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0" name="Rectangle 35">
            <a:extLst>
              <a:ext uri="{FF2B5EF4-FFF2-40B4-BE49-F238E27FC236}">
                <a16:creationId xmlns:a16="http://schemas.microsoft.com/office/drawing/2014/main" id="{EAFD7DDA-E1CD-457B-81A6-9A896CFD3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114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1" name="Rectangle 36">
            <a:extLst>
              <a:ext uri="{FF2B5EF4-FFF2-40B4-BE49-F238E27FC236}">
                <a16:creationId xmlns:a16="http://schemas.microsoft.com/office/drawing/2014/main" id="{BF203856-A4AA-4ECB-9141-B89098EB5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495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2" name="Rectangle 37">
            <a:extLst>
              <a:ext uri="{FF2B5EF4-FFF2-40B4-BE49-F238E27FC236}">
                <a16:creationId xmlns:a16="http://schemas.microsoft.com/office/drawing/2014/main" id="{97F0647F-53D7-499B-A184-B465AEB3F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876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3" name="Rectangle 38">
            <a:extLst>
              <a:ext uri="{FF2B5EF4-FFF2-40B4-BE49-F238E27FC236}">
                <a16:creationId xmlns:a16="http://schemas.microsoft.com/office/drawing/2014/main" id="{84D727DC-49E8-4A52-92B4-174AA3AC27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257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4" name="Rectangle 39">
            <a:extLst>
              <a:ext uri="{FF2B5EF4-FFF2-40B4-BE49-F238E27FC236}">
                <a16:creationId xmlns:a16="http://schemas.microsoft.com/office/drawing/2014/main" id="{D13B2250-B670-4D3D-BC58-979CEA3D0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638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5" name="Text Box 40">
            <a:extLst>
              <a:ext uri="{FF2B5EF4-FFF2-40B4-BE49-F238E27FC236}">
                <a16:creationId xmlns:a16="http://schemas.microsoft.com/office/drawing/2014/main" id="{18FCA0DE-BA76-4E18-8065-AFBDCD577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5908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Way-1</a:t>
            </a:r>
          </a:p>
        </p:txBody>
      </p:sp>
      <p:sp>
        <p:nvSpPr>
          <p:cNvPr id="31786" name="Text Box 41">
            <a:extLst>
              <a:ext uri="{FF2B5EF4-FFF2-40B4-BE49-F238E27FC236}">
                <a16:creationId xmlns:a16="http://schemas.microsoft.com/office/drawing/2014/main" id="{AC081505-01FE-4375-913F-3696F27848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25908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Way-2</a:t>
            </a:r>
          </a:p>
        </p:txBody>
      </p:sp>
      <p:sp>
        <p:nvSpPr>
          <p:cNvPr id="31787" name="Rectangle 42">
            <a:extLst>
              <a:ext uri="{FF2B5EF4-FFF2-40B4-BE49-F238E27FC236}">
                <a16:creationId xmlns:a16="http://schemas.microsoft.com/office/drawing/2014/main" id="{2C4944CF-3F8B-4486-99F2-29A5D529D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8" name="Rectangle 43">
            <a:extLst>
              <a:ext uri="{FF2B5EF4-FFF2-40B4-BE49-F238E27FC236}">
                <a16:creationId xmlns:a16="http://schemas.microsoft.com/office/drawing/2014/main" id="{B0341FAA-6C8E-482A-B823-6A4032232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9" name="Rectangle 44">
            <a:extLst>
              <a:ext uri="{FF2B5EF4-FFF2-40B4-BE49-F238E27FC236}">
                <a16:creationId xmlns:a16="http://schemas.microsoft.com/office/drawing/2014/main" id="{39E5335C-1766-4B57-8540-F20AEE69DC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0" name="Rectangle 45">
            <a:extLst>
              <a:ext uri="{FF2B5EF4-FFF2-40B4-BE49-F238E27FC236}">
                <a16:creationId xmlns:a16="http://schemas.microsoft.com/office/drawing/2014/main" id="{E08FB00A-1DAB-4288-BC5E-76B1ED36C1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1" name="Rectangle 46">
            <a:extLst>
              <a:ext uri="{FF2B5EF4-FFF2-40B4-BE49-F238E27FC236}">
                <a16:creationId xmlns:a16="http://schemas.microsoft.com/office/drawing/2014/main" id="{C0C7F6BA-46E0-4E85-ADD7-863903E7A5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2" name="Rectangle 47">
            <a:extLst>
              <a:ext uri="{FF2B5EF4-FFF2-40B4-BE49-F238E27FC236}">
                <a16:creationId xmlns:a16="http://schemas.microsoft.com/office/drawing/2014/main" id="{C1AB3F19-365B-41D8-918A-507284EA2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3" name="Rectangle 48">
            <a:extLst>
              <a:ext uri="{FF2B5EF4-FFF2-40B4-BE49-F238E27FC236}">
                <a16:creationId xmlns:a16="http://schemas.microsoft.com/office/drawing/2014/main" id="{9FF9B275-75F5-4B0A-981A-5565E73D1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4" name="Rectangle 49">
            <a:extLst>
              <a:ext uri="{FF2B5EF4-FFF2-40B4-BE49-F238E27FC236}">
                <a16:creationId xmlns:a16="http://schemas.microsoft.com/office/drawing/2014/main" id="{D4F00AA6-1501-407D-8BE3-DA3CA9234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5" name="Line 50">
            <a:extLst>
              <a:ext uri="{FF2B5EF4-FFF2-40B4-BE49-F238E27FC236}">
                <a16:creationId xmlns:a16="http://schemas.microsoft.com/office/drawing/2014/main" id="{94CE1DF3-AB58-4C64-881B-7D2E1E650C3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029200"/>
            <a:ext cx="12954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6" name="Line 51">
            <a:extLst>
              <a:ext uri="{FF2B5EF4-FFF2-40B4-BE49-F238E27FC236}">
                <a16:creationId xmlns:a16="http://schemas.microsoft.com/office/drawing/2014/main" id="{BA039E8D-9929-4CD4-846D-2E6DD40DFEC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029200"/>
            <a:ext cx="4572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7" name="Line 52">
            <a:extLst>
              <a:ext uri="{FF2B5EF4-FFF2-40B4-BE49-F238E27FC236}">
                <a16:creationId xmlns:a16="http://schemas.microsoft.com/office/drawing/2014/main" id="{93CAC805-2626-491B-BB9A-AA938DF6E841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2819400"/>
            <a:ext cx="762000" cy="3352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8" name="Text Box 53">
            <a:extLst>
              <a:ext uri="{FF2B5EF4-FFF2-40B4-BE49-F238E27FC236}">
                <a16:creationId xmlns:a16="http://schemas.microsoft.com/office/drawing/2014/main" id="{52C24C1A-4985-4FF7-90AB-C6F3809B45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6172200"/>
            <a:ext cx="10392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2567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Associativity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1" name="Rectangle 8">
            <a:extLst>
              <a:ext uri="{FF2B5EF4-FFF2-40B4-BE49-F238E27FC236}">
                <a16:creationId xmlns:a16="http://schemas.microsoft.com/office/drawing/2014/main" id="{CF6CB980-FEAA-4355-83CA-803D7D237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2" name="Rectangle 9">
            <a:extLst>
              <a:ext uri="{FF2B5EF4-FFF2-40B4-BE49-F238E27FC236}">
                <a16:creationId xmlns:a16="http://schemas.microsoft.com/office/drawing/2014/main" id="{6EACABE5-17AA-479C-BC44-798874A421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3" name="Rectangle 10">
            <a:extLst>
              <a:ext uri="{FF2B5EF4-FFF2-40B4-BE49-F238E27FC236}">
                <a16:creationId xmlns:a16="http://schemas.microsoft.com/office/drawing/2014/main" id="{1F950B98-0476-4DA6-BEC3-53A2E27A8B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4" name="Rectangle 11">
            <a:extLst>
              <a:ext uri="{FF2B5EF4-FFF2-40B4-BE49-F238E27FC236}">
                <a16:creationId xmlns:a16="http://schemas.microsoft.com/office/drawing/2014/main" id="{60333898-E764-4E0D-B478-E6866F0E87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5" name="Rectangle 12">
            <a:extLst>
              <a:ext uri="{FF2B5EF4-FFF2-40B4-BE49-F238E27FC236}">
                <a16:creationId xmlns:a16="http://schemas.microsoft.com/office/drawing/2014/main" id="{7155E8CB-083C-41DB-8625-36F6D315F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                    10100000</a:t>
            </a:r>
          </a:p>
        </p:txBody>
      </p:sp>
      <p:sp>
        <p:nvSpPr>
          <p:cNvPr id="33806" name="Line 13">
            <a:extLst>
              <a:ext uri="{FF2B5EF4-FFF2-40B4-BE49-F238E27FC236}">
                <a16:creationId xmlns:a16="http://schemas.microsoft.com/office/drawing/2014/main" id="{B98C01DE-0A83-4A32-868C-71FFF45C0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7" name="Line 14">
            <a:extLst>
              <a:ext uri="{FF2B5EF4-FFF2-40B4-BE49-F238E27FC236}">
                <a16:creationId xmlns:a16="http://schemas.microsoft.com/office/drawing/2014/main" id="{100DAE86-D671-4D36-9CED-0B9C149C1ADB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8" name="Text Box 15">
            <a:extLst>
              <a:ext uri="{FF2B5EF4-FFF2-40B4-BE49-F238E27FC236}">
                <a16:creationId xmlns:a16="http://schemas.microsoft.com/office/drawing/2014/main" id="{ABB904B0-794A-44D2-86F5-C974BF8D0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7483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33809" name="Line 16">
            <a:extLst>
              <a:ext uri="{FF2B5EF4-FFF2-40B4-BE49-F238E27FC236}">
                <a16:creationId xmlns:a16="http://schemas.microsoft.com/office/drawing/2014/main" id="{C47A3973-5A77-4AFB-ACDA-29A143754C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0" name="Line 17">
            <a:extLst>
              <a:ext uri="{FF2B5EF4-FFF2-40B4-BE49-F238E27FC236}">
                <a16:creationId xmlns:a16="http://schemas.microsoft.com/office/drawing/2014/main" id="{4F6CF613-D953-4CC6-8D15-CCB9EA34A4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1" name="Rectangle 18">
            <a:extLst>
              <a:ext uri="{FF2B5EF4-FFF2-40B4-BE49-F238E27FC236}">
                <a16:creationId xmlns:a16="http://schemas.microsoft.com/office/drawing/2014/main" id="{8CC51FE0-F5F1-432E-BCF1-F8F3FF29E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2" name="Rectangle 19">
            <a:extLst>
              <a:ext uri="{FF2B5EF4-FFF2-40B4-BE49-F238E27FC236}">
                <a16:creationId xmlns:a16="http://schemas.microsoft.com/office/drawing/2014/main" id="{838C6512-1BAA-4E00-8569-B184E892E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3" name="Rectangle 20">
            <a:extLst>
              <a:ext uri="{FF2B5EF4-FFF2-40B4-BE49-F238E27FC236}">
                <a16:creationId xmlns:a16="http://schemas.microsoft.com/office/drawing/2014/main" id="{09ACB86F-E313-4A97-B260-B44439B11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4" name="Rectangle 21">
            <a:extLst>
              <a:ext uri="{FF2B5EF4-FFF2-40B4-BE49-F238E27FC236}">
                <a16:creationId xmlns:a16="http://schemas.microsoft.com/office/drawing/2014/main" id="{4ACF1A08-B493-4801-8B88-4A85CE0AB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5" name="Rectangle 22">
            <a:extLst>
              <a:ext uri="{FF2B5EF4-FFF2-40B4-BE49-F238E27FC236}">
                <a16:creationId xmlns:a16="http://schemas.microsoft.com/office/drawing/2014/main" id="{AAC731EF-0556-4162-8F4F-12A6D7190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6" name="Rectangle 23">
            <a:extLst>
              <a:ext uri="{FF2B5EF4-FFF2-40B4-BE49-F238E27FC236}">
                <a16:creationId xmlns:a16="http://schemas.microsoft.com/office/drawing/2014/main" id="{D6064C35-4A2B-4CE8-9482-5502D1CE49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7" name="Rectangle 24">
            <a:extLst>
              <a:ext uri="{FF2B5EF4-FFF2-40B4-BE49-F238E27FC236}">
                <a16:creationId xmlns:a16="http://schemas.microsoft.com/office/drawing/2014/main" id="{47A83CB5-289A-42A7-B930-83BD2EC3C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8" name="Rectangle 25">
            <a:extLst>
              <a:ext uri="{FF2B5EF4-FFF2-40B4-BE49-F238E27FC236}">
                <a16:creationId xmlns:a16="http://schemas.microsoft.com/office/drawing/2014/main" id="{97110B52-29DE-4800-B342-A9D5CDCF3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9" name="Text Box 26">
            <a:extLst>
              <a:ext uri="{FF2B5EF4-FFF2-40B4-BE49-F238E27FC236}">
                <a16:creationId xmlns:a16="http://schemas.microsoft.com/office/drawing/2014/main" id="{84AB4D6B-0691-4D1B-8515-AAE16B478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33820" name="Line 27">
            <a:extLst>
              <a:ext uri="{FF2B5EF4-FFF2-40B4-BE49-F238E27FC236}">
                <a16:creationId xmlns:a16="http://schemas.microsoft.com/office/drawing/2014/main" id="{2C161CA8-F634-4C79-BC9B-C608211378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1" name="Line 28">
            <a:extLst>
              <a:ext uri="{FF2B5EF4-FFF2-40B4-BE49-F238E27FC236}">
                <a16:creationId xmlns:a16="http://schemas.microsoft.com/office/drawing/2014/main" id="{2492A120-251B-48A9-9B84-FD5010AE6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33823" name="Text Box 30">
            <a:extLst>
              <a:ext uri="{FF2B5EF4-FFF2-40B4-BE49-F238E27FC236}">
                <a16:creationId xmlns:a16="http://schemas.microsoft.com/office/drawing/2014/main" id="{39C6575B-BABA-4613-96A6-6457BAF04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33824" name="Text Box 31">
            <a:extLst>
              <a:ext uri="{FF2B5EF4-FFF2-40B4-BE49-F238E27FC236}">
                <a16:creationId xmlns:a16="http://schemas.microsoft.com/office/drawing/2014/main" id="{51F82BB6-29CF-44B3-8FBA-D35B7FBFA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028" y="1219200"/>
            <a:ext cx="4664418" cy="1200329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How many offset/index/tag bits if the cache has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64 sets,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set has 64 bytes,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4 ways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971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352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733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114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9" name="Rectangle 36">
            <a:extLst>
              <a:ext uri="{FF2B5EF4-FFF2-40B4-BE49-F238E27FC236}">
                <a16:creationId xmlns:a16="http://schemas.microsoft.com/office/drawing/2014/main" id="{0322971A-92D8-4AA5-B147-81C477D4D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495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0" name="Rectangle 37">
            <a:extLst>
              <a:ext uri="{FF2B5EF4-FFF2-40B4-BE49-F238E27FC236}">
                <a16:creationId xmlns:a16="http://schemas.microsoft.com/office/drawing/2014/main" id="{79D0F29D-ACD6-447C-B564-21B0CA9F6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876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1" name="Rectangle 38">
            <a:extLst>
              <a:ext uri="{FF2B5EF4-FFF2-40B4-BE49-F238E27FC236}">
                <a16:creationId xmlns:a16="http://schemas.microsoft.com/office/drawing/2014/main" id="{F19AB673-9E39-45F9-BCDD-6E645D3971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257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2" name="Rectangle 39">
            <a:extLst>
              <a:ext uri="{FF2B5EF4-FFF2-40B4-BE49-F238E27FC236}">
                <a16:creationId xmlns:a16="http://schemas.microsoft.com/office/drawing/2014/main" id="{E8E1819A-9524-4297-9BEA-486EA1990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638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3" name="Text Box 40">
            <a:extLst>
              <a:ext uri="{FF2B5EF4-FFF2-40B4-BE49-F238E27FC236}">
                <a16:creationId xmlns:a16="http://schemas.microsoft.com/office/drawing/2014/main" id="{0C3355AC-82D4-4BD3-AD0B-0265C8510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5908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Way-1</a:t>
            </a:r>
          </a:p>
        </p:txBody>
      </p:sp>
      <p:sp>
        <p:nvSpPr>
          <p:cNvPr id="33834" name="Text Box 41">
            <a:extLst>
              <a:ext uri="{FF2B5EF4-FFF2-40B4-BE49-F238E27FC236}">
                <a16:creationId xmlns:a16="http://schemas.microsoft.com/office/drawing/2014/main" id="{DD59BFFD-A598-4A6E-8FA8-9634F7E3C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25908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Way-2</a:t>
            </a:r>
          </a:p>
        </p:txBody>
      </p:sp>
      <p:sp>
        <p:nvSpPr>
          <p:cNvPr id="33835" name="Rectangle 42">
            <a:extLst>
              <a:ext uri="{FF2B5EF4-FFF2-40B4-BE49-F238E27FC236}">
                <a16:creationId xmlns:a16="http://schemas.microsoft.com/office/drawing/2014/main" id="{B07177E7-A69A-4092-985C-6C7242F0A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6" name="Rectangle 43">
            <a:extLst>
              <a:ext uri="{FF2B5EF4-FFF2-40B4-BE49-F238E27FC236}">
                <a16:creationId xmlns:a16="http://schemas.microsoft.com/office/drawing/2014/main" id="{18AD9516-3A14-4327-A244-84592E054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7" name="Rectangle 44">
            <a:extLst>
              <a:ext uri="{FF2B5EF4-FFF2-40B4-BE49-F238E27FC236}">
                <a16:creationId xmlns:a16="http://schemas.microsoft.com/office/drawing/2014/main" id="{32003000-2AA7-4462-925A-4CABA9BF2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8" name="Rectangle 45">
            <a:extLst>
              <a:ext uri="{FF2B5EF4-FFF2-40B4-BE49-F238E27FC236}">
                <a16:creationId xmlns:a16="http://schemas.microsoft.com/office/drawing/2014/main" id="{9640C025-3230-478A-8BEB-831BD18C1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9" name="Rectangle 46">
            <a:extLst>
              <a:ext uri="{FF2B5EF4-FFF2-40B4-BE49-F238E27FC236}">
                <a16:creationId xmlns:a16="http://schemas.microsoft.com/office/drawing/2014/main" id="{432080EF-D2CE-41CD-B3E4-EB37A47C2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0" name="Rectangle 47">
            <a:extLst>
              <a:ext uri="{FF2B5EF4-FFF2-40B4-BE49-F238E27FC236}">
                <a16:creationId xmlns:a16="http://schemas.microsoft.com/office/drawing/2014/main" id="{73EF2EAE-F0BA-4EA2-B428-DB294DDDE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1" name="Rectangle 48">
            <a:extLst>
              <a:ext uri="{FF2B5EF4-FFF2-40B4-BE49-F238E27FC236}">
                <a16:creationId xmlns:a16="http://schemas.microsoft.com/office/drawing/2014/main" id="{8D4708B4-BE5E-4F18-B34E-22A3882C2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2" name="Rectangle 49">
            <a:extLst>
              <a:ext uri="{FF2B5EF4-FFF2-40B4-BE49-F238E27FC236}">
                <a16:creationId xmlns:a16="http://schemas.microsoft.com/office/drawing/2014/main" id="{A07240C4-236E-4181-A0D8-A5DBDA8C4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3" name="Line 50">
            <a:extLst>
              <a:ext uri="{FF2B5EF4-FFF2-40B4-BE49-F238E27FC236}">
                <a16:creationId xmlns:a16="http://schemas.microsoft.com/office/drawing/2014/main" id="{38B57024-10B9-46D9-ACF0-146DDA311D6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029200"/>
            <a:ext cx="12954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4" name="Line 51">
            <a:extLst>
              <a:ext uri="{FF2B5EF4-FFF2-40B4-BE49-F238E27FC236}">
                <a16:creationId xmlns:a16="http://schemas.microsoft.com/office/drawing/2014/main" id="{6AD1A455-51A1-4683-ABC7-33B34011441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029200"/>
            <a:ext cx="4572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5" name="Line 52">
            <a:extLst>
              <a:ext uri="{FF2B5EF4-FFF2-40B4-BE49-F238E27FC236}">
                <a16:creationId xmlns:a16="http://schemas.microsoft.com/office/drawing/2014/main" id="{81FECE97-7A1E-40B4-BE34-CD0E7C6ED3F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2819400"/>
            <a:ext cx="762000" cy="3352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6" name="Text Box 53">
            <a:extLst>
              <a:ext uri="{FF2B5EF4-FFF2-40B4-BE49-F238E27FC236}">
                <a16:creationId xmlns:a16="http://schemas.microsoft.com/office/drawing/2014/main" id="{39DEC570-4E4D-4C75-9909-12CE45F38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6172200"/>
            <a:ext cx="10392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E093FB9-56D1-47F7-890D-2ACD3045E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4C0BBE-2708-418F-99B3-A93C1FBD24F5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5843" name="Text Box 2">
            <a:extLst>
              <a:ext uri="{FF2B5EF4-FFF2-40B4-BE49-F238E27FC236}">
                <a16:creationId xmlns:a16="http://schemas.microsoft.com/office/drawing/2014/main" id="{20968CA0-D520-40D7-8331-CC8C9CAE8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</a:t>
            </a:r>
          </a:p>
        </p:txBody>
      </p:sp>
      <p:sp>
        <p:nvSpPr>
          <p:cNvPr id="35844" name="Line 3">
            <a:extLst>
              <a:ext uri="{FF2B5EF4-FFF2-40B4-BE49-F238E27FC236}">
                <a16:creationId xmlns:a16="http://schemas.microsoft.com/office/drawing/2014/main" id="{FA352624-92B2-4E27-AB57-7CEF63505ED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845" name="Text Box 4">
            <a:extLst>
              <a:ext uri="{FF2B5EF4-FFF2-40B4-BE49-F238E27FC236}">
                <a16:creationId xmlns:a16="http://schemas.microsoft.com/office/drawing/2014/main" id="{BD2D5E33-91A6-4CFF-AAF4-E75D14AF9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948249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32 KB 4-way set-associative data cache array with 32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byte line sizes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many sets?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many index bits, offset bits, tag bits?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large is the tag array?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398682-BBDE-4361-9049-80966A2F699B}"/>
              </a:ext>
            </a:extLst>
          </p:cNvPr>
          <p:cNvSpPr txBox="1"/>
          <p:nvPr/>
        </p:nvSpPr>
        <p:spPr>
          <a:xfrm>
            <a:off x="2992647" y="4696431"/>
            <a:ext cx="4460837" cy="144655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Cache size = #sets x #ways x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blocksize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Index bits = log</a:t>
            </a:r>
            <a:r>
              <a:rPr lang="en-US" sz="22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(sets)</a:t>
            </a:r>
          </a:p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Offset bits = log</a:t>
            </a:r>
            <a:r>
              <a:rPr lang="en-US" sz="22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blocksize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Addr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width = tag + index + offset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36952</TotalTime>
  <Words>1169</Words>
  <Application>Microsoft Office PowerPoint</Application>
  <PresentationFormat>On-screen Show (4:3)</PresentationFormat>
  <Paragraphs>249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213</cp:revision>
  <dcterms:created xsi:type="dcterms:W3CDTF">2002-09-20T18:19:18Z</dcterms:created>
  <dcterms:modified xsi:type="dcterms:W3CDTF">2024-04-04T10:59:03Z</dcterms:modified>
</cp:coreProperties>
</file>