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402" r:id="rId2"/>
    <p:sldId id="424" r:id="rId3"/>
    <p:sldId id="437" r:id="rId4"/>
    <p:sldId id="380" r:id="rId5"/>
    <p:sldId id="383" r:id="rId6"/>
    <p:sldId id="382" r:id="rId7"/>
    <p:sldId id="384" r:id="rId8"/>
    <p:sldId id="429" r:id="rId9"/>
    <p:sldId id="430" r:id="rId10"/>
    <p:sldId id="431" r:id="rId11"/>
    <p:sldId id="432" r:id="rId12"/>
    <p:sldId id="433" r:id="rId13"/>
    <p:sldId id="434" r:id="rId14"/>
    <p:sldId id="435" r:id="rId15"/>
    <p:sldId id="436" r:id="rId16"/>
    <p:sldId id="406" r:id="rId1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800000"/>
    <a:srgbClr val="990000"/>
    <a:srgbClr val="FF99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74" d="100"/>
          <a:sy n="74" d="100"/>
        </p:scale>
        <p:origin x="10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401F3F0E-4081-4183-B7E8-AB9B846278E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04951D9F-9E8B-4A73-A519-02C2C1AEE4A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C4029CA-888C-4C3F-A133-CDEC50D038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8B29974-A36E-4EDD-BE85-6426E87F9C7C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6E556FD2-7269-499D-81C6-8BCDF41C33E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A446CAC5-6C0F-4964-B3ED-AF75D0D335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B9B8750-7EAD-4E4E-9C58-1899C674D9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1DB28EA5-FE00-493C-987D-201461763D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CCF778-B3E8-45B6-BFCE-FC96B43AAEFB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A80B68A-220E-4B6A-ABB4-989BF1FFE2C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E1C33E-0EAE-4D20-BD10-55230F5A6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D4E1F5A9-896A-4DF1-BD99-E53EAB7A95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4B47116-2B42-4D22-8D7D-4E590967A1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88AF1D81-98E3-4115-82D6-A5CFFB4B10D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FA6A8E4A-4348-49A9-B043-14D9690BEC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3EAB8CB7-FCA9-4DAF-B26D-A60DE42044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92C1C7-D290-4459-A840-26721F69D42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74375B12-8F45-4863-B8EA-62380277C3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AEEDC9BD-5542-4BFE-961C-F93BE23908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D953EB3B-2DB2-43C0-ACFC-2E8A48366EC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B90270-9BA9-4145-B78B-214D4C45D00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DB59AFBA-A60B-4ED5-8682-D6C111E0FA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A38D64FA-2881-4A18-9769-1CEBF0A8B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7DB00B3A-67BF-4F91-8E48-E445BDA8D5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FA974-04EC-40BA-896E-9A80F44A5495}" type="slidenum">
              <a:rPr lang="en-US" altLang="en-US" sz="1200"/>
              <a:pPr/>
              <a:t>13</a:t>
            </a:fld>
            <a:endParaRPr lang="en-US" altLang="en-US" sz="12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403FAF66-8996-42DA-9A68-72E616BDDC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8DAE5B7-903F-4FE9-BE7E-2358CB84A4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24759641-B3F3-4207-B619-ECB8BD7789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1457716-726F-41BD-A8DF-15412165ACFA}" type="slidenum">
              <a:rPr lang="en-US" altLang="en-US" sz="1200"/>
              <a:pPr/>
              <a:t>14</a:t>
            </a:fld>
            <a:endParaRPr lang="en-US" altLang="en-US" sz="12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FDC6874C-F9E1-471F-A243-3FB57B0419C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9DA1B78F-5898-4F4F-AB72-D6C64ED5E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3F729294-F169-4414-B33B-DC7E5935BC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6A9FCE-FB7B-48C5-8C8B-64B41B1D66BD}" type="slidenum">
              <a:rPr lang="en-US" altLang="en-US" sz="1200"/>
              <a:pPr/>
              <a:t>15</a:t>
            </a:fld>
            <a:endParaRPr lang="en-US" altLang="en-US" sz="12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6505B636-4D15-472F-AFAB-5B021FF0662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4D888183-ACDA-440C-B5D0-232F63087D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17AF28C3-1283-4CB0-937D-86A67F5EF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5DAF710-A4B0-48EA-8A44-6CEE117FA165}" type="slidenum">
              <a:rPr lang="en-US" altLang="en-US" sz="1200"/>
              <a:pPr/>
              <a:t>16</a:t>
            </a:fld>
            <a:endParaRPr lang="en-US" altLang="en-US" sz="12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478F6A8-86C3-4522-9F1F-EB2AD149C65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C3C04F48-617D-4136-A618-EE7AF04FC8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F2483482-4E4F-4E42-9E52-E4192EFF4A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3A957AF-D001-411F-9891-B5DCD1C62D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5F325B9-A2D0-49D6-8A10-71D4CA9497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F77A5A13-4D5F-4444-861D-1DF40ECC8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4628585-31C5-4A06-BB63-5358B06E9B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F0EAB50-A7DA-4C73-8C01-0CE8948372B6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40C12F84-FE93-4B31-ABD7-F7E70C84C3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506F65-1AE3-44ED-8744-66C9888282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514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8E86C482-9D30-42FC-A2B0-F0DF3702ECD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E9BE97A-D3DF-48D8-BFE3-5046F72C6616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86BDCC4A-12E4-48C1-83A4-93FD05CF9E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167D2AB-5FF6-46AE-9277-09C5026E90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5059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9F102EC-1492-4891-A385-7E8EECA86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E12CAC3-D52C-440E-8414-F4C7AB18F98E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0B73755F-7FBC-47FF-AAC8-DF5937D254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FC16688F-BC73-4E2D-942B-D93C9FE5B8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F4906D63-6177-4B91-9836-57E3A9059A6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25899FA-7111-4AFD-9CC3-1E0208B80C03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12B5EEB-7AEA-41F8-B9A8-393CAB2F03B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0511D8ED-91A6-4FB7-8D9F-C9467EA4F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AD6C3FB6-144A-4FB5-8195-1646DA025E7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ABEA803-A414-4440-B459-AC2E721F822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678315E0-4B96-4576-8A11-B5B4188E2CE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4624C974-EBFE-403E-9B86-83984DF574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B0B9DDF5-E4C9-4BFA-9178-6EF18373EAF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1E9CA4A-90B9-4BFE-B68C-BA6DCAD8B426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322FEE7A-2687-4742-AB6E-447CC03450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0CA2ED83-8248-4DAF-ACB6-960A876D1B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ACB5FE9F-DBA9-4ECD-9C96-E7592F0D09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D284D5F-6BC9-4EF2-B726-BE63B893E9B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73169A55-A2A6-4CDE-BB91-5A58EFB08BC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1AB30143-6FF9-4FB2-B224-422A6C3FFE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CA2D1FE-A13A-42CB-ACAA-3CBBE2891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25D4B7C-B0B7-49F7-AEE6-3F96F24DCD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F2A087-F3D7-47F6-95D1-2CA79E38E7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452753-379A-4889-B34E-6F35D8F77F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8841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855515-6E28-4E97-BE37-7F4DDCDCE2A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437968-FB90-4B63-9143-B303A53249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33A3D8-DE2B-4198-B045-722A1B41E8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7111B7-8C76-42C3-B071-1DD21F5B3F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5152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24E721D-95FB-4600-92AE-F1EBC222B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AA7D61-8174-4602-831A-AA82EA1D5A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DD9AE6E-3F8F-43E3-8139-35A8AADEB2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CE2603-179A-480C-93C2-C80138BE66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86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1103B4-028C-42D7-BB14-55C9FE8ED5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78CBEF-8A78-4D6B-B475-0F2FCFB161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B7F71D5-7236-4375-A358-996DA752BC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FAC482-CC73-466A-AFFF-12BC1AB4BC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355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61D5AEF-DFE7-48AD-BC60-4543BEFFAC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09C1CDF-FA4F-49C7-AA05-56337B41D1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4B11BC0-30CD-4C12-9BF0-450B121C29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54D9B0-6827-400C-BB70-3001960B35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67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278ABF3-6C32-45DE-89CA-DABCF1CAF0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C10A92-59A1-4C3B-A3D7-05D215E167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600BCF8-D087-41E6-B167-23C39ADA26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77A05F-9A10-4DB5-9F49-C79D9B7D01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560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F88DD2-2F03-461A-AB5F-BA89ACA67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EA75D4A-7F7A-4760-B26C-999B39130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5DB368F-C6FD-422A-BA1B-D71EC7A3CC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A57D65-D2B3-42FE-901D-40CCDE6E8C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5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688BDD8-C904-40CB-943B-A2E916837F3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DD6E443-02E9-4467-8A67-8E0D030F8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775AE3-841A-4055-A839-967FBA7F76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AC8430-90F2-4800-823C-77BA5D63A6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917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385A29-2058-4159-AFF2-75BA9CA7A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3F60BF5-1FB2-4EDD-9172-E0E04269CB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D211C1F-0ECF-4C32-BF9C-4C22C7555A5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5FE651-FD2A-4A64-B610-90180D0E03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4130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7FCBA4-EA78-4472-A169-324E05FA62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904BCB-20B1-42F2-985F-4C8282452E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E7D5878-BE8B-4D2A-B725-F6A68665B0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79362-9FE5-4158-8C51-E534CD88FA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70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065631-F1BE-4C1C-8083-B0F4DBF3C0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DADF50C-46CC-4B15-9709-617D3ED893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CA9484-FC3D-4730-B5E3-2C71F582AB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042F0B-33B9-44A7-A439-D09AAC0C81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645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DE7D5C1-A6C6-4B7A-B44B-5E50DEFAFE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22B8A87-6572-430A-9ECD-E247D9F2B8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CB51597-89F9-4395-81A7-046364B286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E5DC8CB-918A-43B6-9C35-0608D7211E4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951CBF-FBAF-4B11-BB65-B8DD418E7B8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3903D522-452E-4CBE-9CA9-AF92963477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6298D9F-4048-49CB-A101-FA438F684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001ECC-BC03-4ED2-BA9D-DF4C3FDD1108}" type="slidenum">
              <a:rPr lang="en-US" altLang="en-US" sz="1400">
                <a:latin typeface="Times New Roman" panose="02020603050405020304" pitchFamily="18" charset="0"/>
              </a:rPr>
              <a:pPr/>
              <a:t>1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FBE438F7-283A-4842-B2B1-C75043F84B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77962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18: Pipelining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277BD7E3-A92D-41B3-BE1A-B1D32440FD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812704C0-AB8B-498B-8994-CC33A8DADA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128473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topics: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5-stage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Hazards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handling with bypassing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dependence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3CEC8281-C738-4069-A70E-7E6029E21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127FD7E-48B6-4963-852C-73F9C80E524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58A96D2E-5DBF-40A0-A8D2-14F9AD39C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1184D017-EE9B-4025-9912-0014DBC281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896C1A-8848-4CDA-8905-5E3F5723B141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6A8170D-63E4-4DAD-B6E0-D7B1D5FFD54A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E51781C-EC7C-476A-9A06-AE001A1A0725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50F792-F540-4E09-8B11-F24B3526B6E2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7C9E05-C3B2-42EA-927E-F12BB373F316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3562" name="TextBox 16">
            <a:extLst>
              <a:ext uri="{FF2B5EF4-FFF2-40B4-BE49-F238E27FC236}">
                <a16:creationId xmlns:a16="http://schemas.microsoft.com/office/drawing/2014/main" id="{3B12B014-F0FC-4D41-A81D-A5618B0ED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C2B410-62C7-4A92-A3A1-0482D5EC810D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E65A6EC-6C76-4380-BE59-11C5C2A67432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F522E72-E77D-446B-A9EC-803FB70C69AD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DF6C3E-DB74-4803-AD02-0C2CC11A455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05D5197-E9DA-458D-84A2-E4CB7C417081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3568" name="TextBox 22">
            <a:extLst>
              <a:ext uri="{FF2B5EF4-FFF2-40B4-BE49-F238E27FC236}">
                <a16:creationId xmlns:a16="http://schemas.microsoft.com/office/drawing/2014/main" id="{43AE86A3-FA8F-412B-80A8-70BE6EB08C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68979A5-E13D-4D29-A036-071ED6F6C3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056068-1AFB-4255-88F3-C9819E404B55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9E74102-F1DB-4B12-B88F-087117A74E1A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16F0F21-D581-494D-B9AF-B890C2965A06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6A75A37-6C8C-4B82-8241-322F9CDA548C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74" name="TextBox 28">
            <a:extLst>
              <a:ext uri="{FF2B5EF4-FFF2-40B4-BE49-F238E27FC236}">
                <a16:creationId xmlns:a16="http://schemas.microsoft.com/office/drawing/2014/main" id="{5F8681E9-F2FA-4E99-8B0F-17B0966A18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80A059CE-442C-4FD1-94DF-22F0B6A1023F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C124EE54-E64F-4BF8-9065-673A57AEC8B0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4A73E73-4B1B-45F8-B9CE-9B5B20C4F6EB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03F15F2-FA63-435F-9C70-E27FADE74A6B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EE2A60C-FC5A-4F7D-A672-5D5743834AE2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0" name="TextBox 34">
            <a:extLst>
              <a:ext uri="{FF2B5EF4-FFF2-40B4-BE49-F238E27FC236}">
                <a16:creationId xmlns:a16="http://schemas.microsoft.com/office/drawing/2014/main" id="{4A8AB57C-1BCF-41A9-AB7B-5B7CFAA83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521E759-7FE7-4D7B-AC1A-1446E9A533BA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CA800D-4BB6-4CAA-8769-7D467FFB5E8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1AF8036-9BAD-444A-AA17-C08195B50B11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1D73FB0B-A1A0-4A2F-A64D-E14F5E8916E9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DE7CF6FF-D1C4-4377-A99D-F1F823691EA0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3586" name="TextBox 40">
            <a:extLst>
              <a:ext uri="{FF2B5EF4-FFF2-40B4-BE49-F238E27FC236}">
                <a16:creationId xmlns:a16="http://schemas.microsoft.com/office/drawing/2014/main" id="{9DAC4838-0235-4E5C-8FD9-ACF714D08D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9BFA7191-5DD7-46D7-938F-79CBEB3709F3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F84E7EAE-F778-4181-9FD6-286DE2D393C7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B6107A1-A864-4D29-8DCD-7D52720E2CF2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CBB5378-4BBD-47E9-8D91-95437BCE8F7C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911E260C-65E3-4C33-B80E-FD869B0D1E8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3592" name="TextBox 46">
            <a:extLst>
              <a:ext uri="{FF2B5EF4-FFF2-40B4-BE49-F238E27FC236}">
                <a16:creationId xmlns:a16="http://schemas.microsoft.com/office/drawing/2014/main" id="{E6E1157E-7759-47DD-B51A-76DB19C48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46ACA4CB-0BBE-40A1-BBD4-B5340C85CE32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0414B4-A56F-4FC4-8364-DA56C5812332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7CD9863-18A9-4168-82D7-825984A8405D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562D981-03E1-4D8D-9048-1156E2B0D015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055CA824-3C39-4193-BEF8-2FC68B65A6D2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3598" name="TextBox 52">
            <a:extLst>
              <a:ext uri="{FF2B5EF4-FFF2-40B4-BE49-F238E27FC236}">
                <a16:creationId xmlns:a16="http://schemas.microsoft.com/office/drawing/2014/main" id="{F4F56CEC-FC44-417B-8080-5FC046043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1F8C338-F986-4EF1-9466-9B8F826BBCC3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93671C8-246B-457E-B8AE-36EFC2DFF6AA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BCC22B0F-0B83-4528-A2A1-8062EADE664D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F0B7AC02-BBCB-4921-9EF5-2D654114D12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836C536-8740-44DD-9FB0-42B68597FC65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604" name="TextBox 58">
            <a:extLst>
              <a:ext uri="{FF2B5EF4-FFF2-40B4-BE49-F238E27FC236}">
                <a16:creationId xmlns:a16="http://schemas.microsoft.com/office/drawing/2014/main" id="{516E41E1-D8D1-4E4C-A198-75EAD3AB7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3605" name="Text Box 4">
            <a:extLst>
              <a:ext uri="{FF2B5EF4-FFF2-40B4-BE49-F238E27FC236}">
                <a16:creationId xmlns:a16="http://schemas.microsoft.com/office/drawing/2014/main" id="{3C38EA25-886A-4B41-BF2B-285AB39C7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DA8834D3-C045-4C1A-A495-BE9824FEA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5029104-DA97-4A4E-931C-8E5FA866831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6D861380-590B-4449-BF4E-72F6A13F88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F79E0DF9-F831-4FCB-AB13-ED72687F001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7942ED-7CBC-4B4D-9EC0-908AECC1BF52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F0E4B65-8831-4FC9-919B-161773E1C665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5EF7B72-3956-4BF8-ABEA-C4B78D0C498B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CDD877-03DC-4DBB-8165-87173176260C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093EF89-4324-4CD4-B177-590808DCD7D1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0" name="TextBox 16">
            <a:extLst>
              <a:ext uri="{FF2B5EF4-FFF2-40B4-BE49-F238E27FC236}">
                <a16:creationId xmlns:a16="http://schemas.microsoft.com/office/drawing/2014/main" id="{2638E87E-C423-43A4-BD76-72491EC40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1E923AF-0E8C-4D83-999F-EBF24053FB08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1886F41-D1CA-46BB-8C29-CA78E7DCE520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B39422-D5E9-42FF-A741-EA3941FF9302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4C531CA-8B94-4043-B36B-749ABDF829FE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26A9B95-BF78-4A24-9E47-F87DBCE8AEC9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16" name="TextBox 22">
            <a:extLst>
              <a:ext uri="{FF2B5EF4-FFF2-40B4-BE49-F238E27FC236}">
                <a16:creationId xmlns:a16="http://schemas.microsoft.com/office/drawing/2014/main" id="{A4919E8F-8456-4D51-A624-71DC66204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38633C0-E265-453B-8A1E-8A7C12767163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CB1800B-54A7-43DF-AC76-129970FD1C37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37928B0-B334-4422-A4F4-2A4FA5D28661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6072A24-43A4-44A8-8F94-572589F9E9F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FE7758C-CBFE-42B9-8840-0D7FB93C84E2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2" name="TextBox 28">
            <a:extLst>
              <a:ext uri="{FF2B5EF4-FFF2-40B4-BE49-F238E27FC236}">
                <a16:creationId xmlns:a16="http://schemas.microsoft.com/office/drawing/2014/main" id="{8D1F48F9-64C7-4882-8AED-158E29BA3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9841D5F-FD44-400A-9EA5-A3978D4870A5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418A6D-E3AB-4EF9-8CD7-2C7411DC0079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A79D2AB5-B88C-401E-B1BA-AD52124632BD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4D04796-C923-4B98-92E2-7353CBB7910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62831D2-E40D-4DF5-B6B7-575594004631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28" name="TextBox 34">
            <a:extLst>
              <a:ext uri="{FF2B5EF4-FFF2-40B4-BE49-F238E27FC236}">
                <a16:creationId xmlns:a16="http://schemas.microsoft.com/office/drawing/2014/main" id="{AC680D4C-4A51-4679-BA7F-BE96CCBE0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E5ED67F-4B47-4870-B926-B10C7292DB6E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DE6BFD72-DA91-4D91-BF05-716292F698FF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EAA8F27-A0CF-4F4E-8E62-47012E552D40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8627C6-E7AD-4497-B708-DDF68730BE71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3C2BB02-8C03-4807-9506-C7E9DE05428C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34" name="TextBox 40">
            <a:extLst>
              <a:ext uri="{FF2B5EF4-FFF2-40B4-BE49-F238E27FC236}">
                <a16:creationId xmlns:a16="http://schemas.microsoft.com/office/drawing/2014/main" id="{D974F4C6-AE34-4208-9016-250EB4529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4BF0DDE-1363-43CA-BB6C-15CAEB137D7A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843935B-4202-43B2-A173-FF0F9090BC2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8CE7342-7C59-41D2-82E0-3C127BAA714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35CAB7D8-4A61-41DA-95A4-2367880A4EDB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EA61CA33-FC52-40CA-84B4-654B247030C3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0" name="TextBox 46">
            <a:extLst>
              <a:ext uri="{FF2B5EF4-FFF2-40B4-BE49-F238E27FC236}">
                <a16:creationId xmlns:a16="http://schemas.microsoft.com/office/drawing/2014/main" id="{96702822-47BB-4680-9631-5C8166E7B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F052193-E6D1-4BB4-92CF-D6FE5E0D1098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989DD811-8BCA-4C2F-9FA0-1AE20947EDA8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30844A5-C9EA-444E-ACA5-983965A29A10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6AE1E23-DCFF-4CFB-80D9-E8C43D93CE7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A124635F-F070-4BA3-8D09-71CC58BD8490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46" name="TextBox 52">
            <a:extLst>
              <a:ext uri="{FF2B5EF4-FFF2-40B4-BE49-F238E27FC236}">
                <a16:creationId xmlns:a16="http://schemas.microsoft.com/office/drawing/2014/main" id="{994328F5-EB29-45E4-8973-DACF588A6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E6A3C-8F97-4068-A076-315AF393D5A9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BBD525B-B3B6-4F1B-A074-F139BAEBC2C8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1B0B831-E843-4F68-A111-EAD98C3876C6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16099E05-00E7-476C-AC67-D80148E6873C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CA82962-D0D7-4266-AAF8-E51554FDC61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652" name="TextBox 58">
            <a:extLst>
              <a:ext uri="{FF2B5EF4-FFF2-40B4-BE49-F238E27FC236}">
                <a16:creationId xmlns:a16="http://schemas.microsoft.com/office/drawing/2014/main" id="{1D6E021B-267B-4C03-9877-1FB6A4C557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5653" name="Text Box 4">
            <a:extLst>
              <a:ext uri="{FF2B5EF4-FFF2-40B4-BE49-F238E27FC236}">
                <a16:creationId xmlns:a16="http://schemas.microsoft.com/office/drawing/2014/main" id="{17B28214-C330-4A7B-A16D-78D427A65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>
            <a:extLst>
              <a:ext uri="{FF2B5EF4-FFF2-40B4-BE49-F238E27FC236}">
                <a16:creationId xmlns:a16="http://schemas.microsoft.com/office/drawing/2014/main" id="{110B26F6-D77D-42CD-9BE3-F7CDB09E4A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168275"/>
            <a:ext cx="393223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2 – Bypassing</a:t>
            </a:r>
          </a:p>
        </p:txBody>
      </p:sp>
      <p:sp>
        <p:nvSpPr>
          <p:cNvPr id="27651" name="Line 3">
            <a:extLst>
              <a:ext uri="{FF2B5EF4-FFF2-40B4-BE49-F238E27FC236}">
                <a16:creationId xmlns:a16="http://schemas.microsoft.com/office/drawing/2014/main" id="{B2732B96-8E62-4021-9D48-0F2FDA242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762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7652" name="Text Box 4">
            <a:extLst>
              <a:ext uri="{FF2B5EF4-FFF2-40B4-BE49-F238E27FC236}">
                <a16:creationId xmlns:a16="http://schemas.microsoft.com/office/drawing/2014/main" id="{5E5A4F13-C706-452E-A7A3-EE0E100A7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3550" y="838200"/>
            <a:ext cx="794134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(with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R3+R8R9.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Identify the input latch for each input operand.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CCBC939C-4B1E-4BCB-B67C-E5560C8AB95A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D8B6802D-6A22-4BC7-9AC6-B6A225933CF7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CF3F93B0-9DCE-4ADD-862E-5BA562C1C951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3E5DFFE6-6494-4C5D-88EC-264EDC40C630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DF73D1-D257-40F8-8B42-B087E8B5ABA3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27658" name="TextBox 65">
            <a:extLst>
              <a:ext uri="{FF2B5EF4-FFF2-40B4-BE49-F238E27FC236}">
                <a16:creationId xmlns:a16="http://schemas.microsoft.com/office/drawing/2014/main" id="{FD9E96F0-262C-41F4-8905-AD1C62B13C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1EFBEB4C-A302-4F21-A27C-6B39A138E121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4EF027AD-0847-45B8-A922-69FF3D71D9D3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29D90B0-4168-4879-8E02-EE1B20404888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99D544F0-0C23-4DC6-ACB4-C827C4F365AF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D9814D5-1752-4497-8F05-286969A06CE6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27664" name="TextBox 71">
            <a:extLst>
              <a:ext uri="{FF2B5EF4-FFF2-40B4-BE49-F238E27FC236}">
                <a16:creationId xmlns:a16="http://schemas.microsoft.com/office/drawing/2014/main" id="{18CAEA0F-D981-47DD-9B54-64248D3B32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BD4EED3-7349-4668-8160-F92CF26B85FD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760C85B3-1037-4117-BF15-A4F2CC910AC3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3A7FB46-89C7-4CD4-9DDF-0D0BD55A2632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63499C51-57F8-4D16-B9FE-3BFE84A28B17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50EFCACB-84D3-44A9-8BF1-EEA74944C7F4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27670" name="TextBox 77">
            <a:extLst>
              <a:ext uri="{FF2B5EF4-FFF2-40B4-BE49-F238E27FC236}">
                <a16:creationId xmlns:a16="http://schemas.microsoft.com/office/drawing/2014/main" id="{AC2CE5D5-E5CD-4890-B449-4D2151F71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C103CA1B-C194-4AB6-8C06-9467DD408ADE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4DABEEB8-7500-4F96-851F-7C32C8764788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246D702-A08C-4C64-AE0C-2329B5703E98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80197C5A-37A8-4222-987F-D138A0684B36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0E1ECC82-F0E9-4547-892D-FC9FF1248178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27676" name="TextBox 83">
            <a:extLst>
              <a:ext uri="{FF2B5EF4-FFF2-40B4-BE49-F238E27FC236}">
                <a16:creationId xmlns:a16="http://schemas.microsoft.com/office/drawing/2014/main" id="{AEBBA79B-FD67-4281-ABBF-9BE076FC71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4324D9CD-7027-4227-B409-A31F7527FFB6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I4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E89F4B3-DFE6-49CA-BE9D-502CA5C3352C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2745F41F-8522-42DF-9926-3CAE7F72C6DB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68248890-A28C-4FFC-8298-5638CECAD80C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I1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BA65AC-2E66-4981-B1DD-206CF1A8C616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I5</a:t>
            </a:r>
          </a:p>
        </p:txBody>
      </p:sp>
      <p:sp>
        <p:nvSpPr>
          <p:cNvPr id="27682" name="TextBox 89">
            <a:extLst>
              <a:ext uri="{FF2B5EF4-FFF2-40B4-BE49-F238E27FC236}">
                <a16:creationId xmlns:a16="http://schemas.microsoft.com/office/drawing/2014/main" id="{62C7A0C5-2C47-4623-83A6-8E8F4811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F9F6C9BB-2122-4638-83AB-2C2A4A43EE94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7F87E613-D248-43E7-AEDF-956E0F39E5C3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9BC8B034-DCCF-4420-8C44-55677345B7FF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F1AAF952-21F5-4E10-B5E7-8D8CCAF61B70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I2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E812B08D-C1DE-49E5-8F04-FB1CE1DA7B06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88" name="TextBox 95">
            <a:extLst>
              <a:ext uri="{FF2B5EF4-FFF2-40B4-BE49-F238E27FC236}">
                <a16:creationId xmlns:a16="http://schemas.microsoft.com/office/drawing/2014/main" id="{E37C89A3-8611-4BC2-A2A5-91707C9AC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01A63C-1470-4257-BF2F-5DC87FC414B0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20FE7C8D-45A4-4B61-94AE-990BB6717147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72AE3DFB-6054-441E-970A-6D569250C814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066719B5-2C7E-4FF6-B668-71D3B642E31A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r>
              <a:rPr lang="en-US" sz="2400" dirty="0">
                <a:solidFill>
                  <a:srgbClr val="0000FF"/>
                </a:solidFill>
                <a:latin typeface="Calibri" pitchFamily="34" charset="0"/>
                <a:cs typeface="Calibri" pitchFamily="34" charset="0"/>
              </a:rPr>
              <a:t>I3</a:t>
            </a:r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5011D18-185D-4C18-8793-86A85DBB22E5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694" name="TextBox 101">
            <a:extLst>
              <a:ext uri="{FF2B5EF4-FFF2-40B4-BE49-F238E27FC236}">
                <a16:creationId xmlns:a16="http://schemas.microsoft.com/office/drawing/2014/main" id="{C9AC23DE-DF49-43B3-998A-853381D31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517F176B-C61B-43EA-9BA0-6A7169443898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F9F1FD76-4437-4829-B60B-6DC61EEFC9DB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937F3950-45FC-4B73-BED3-0B33148EA66C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4B2D224C-C1A9-48F9-86DB-20B17A03D922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1A7737CB-F596-46FD-8562-3C58F57D0D02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700" name="TextBox 107">
            <a:extLst>
              <a:ext uri="{FF2B5EF4-FFF2-40B4-BE49-F238E27FC236}">
                <a16:creationId xmlns:a16="http://schemas.microsoft.com/office/drawing/2014/main" id="{A7A9522E-AB3C-4620-A77E-91FCC6F6BC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7701" name="TextBox 108">
            <a:extLst>
              <a:ext uri="{FF2B5EF4-FFF2-40B4-BE49-F238E27FC236}">
                <a16:creationId xmlns:a16="http://schemas.microsoft.com/office/drawing/2014/main" id="{C03CE472-387E-4760-A1E5-746CBA39F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1181" y="3937457"/>
            <a:ext cx="2778325" cy="430887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  </a:t>
            </a:r>
            <a:r>
              <a:rPr lang="en-US" altLang="en-US" sz="2200" b="1" dirty="0" err="1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L3</a:t>
            </a:r>
            <a:r>
              <a:rPr lang="en-US" altLang="en-US" sz="2200" b="1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L4  L3     L5  L3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64452C3F-FAB6-4852-8E4B-98E2877A19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7FB75-38C7-4BA0-937E-2BFE7408BBA9}" type="slidenum">
              <a:rPr lang="en-US" altLang="en-US" sz="1400">
                <a:latin typeface="Times New Roman" panose="02020603050405020304" pitchFamily="18" charset="0"/>
              </a:rPr>
              <a:pPr/>
              <a:t>13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CE3DB408-FE51-40FC-8293-91F2C6D730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1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58EAB2A1-B042-49C7-A984-AA144208665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EDED35A4-1227-4E36-9C8D-D09B0BDB1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012" y="2864703"/>
            <a:ext cx="20874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add   $1, $2, $3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$4, 8($1)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3CADBF-18B4-4AF7-BEB8-EA7F7BA7D140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8CFDC27-631A-4E2C-95A6-FB512E6F2466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25C6A-C5F2-40DD-8F05-3C11AD23F758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04D0888-F339-40C5-98A4-CD5F3BFB0520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D9E53AA-8C42-4405-8352-95D8BCFD73E7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43FD119-04FE-4D00-B34A-875D95D46BC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AEED1-719A-41F2-A053-28D50C9AAD39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22DF4FA-6457-4F0A-98B4-B6E76E7697A4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74C4CBD-FB6C-4DD0-B668-5CD4ACB97D49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18035F6-A1EB-4173-9D74-75F80DE93FE7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607B9D0-446E-4C48-B37C-DFB20C97A459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A409F6A-1823-4745-853B-A7C4AB4D4733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636AAB9-AC4E-42A1-B6DA-F608C2BDBEAD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ED8C057-9CD9-4901-9FAC-4C159C914687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C0AE6E6-6943-4154-9263-67A197161F3C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56B9D3E-6099-4DB8-92FA-EDB4781DAE9A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23649D0-03D2-4701-B495-0F9C1B7A5D6F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1000CF7-5DB6-4BDF-95C1-AE326629660C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F7DDFB20-1CA0-492C-9CCF-1BCDC95FE9A9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55EDD5ED-EE1E-4C78-A694-0D749EB37823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E33C675E-6892-4BB6-9D11-08711C09E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CE08FA-0464-4EE0-A462-684B605EC0A3}" type="slidenum">
              <a:rPr lang="en-US" altLang="en-US" sz="1400">
                <a:latin typeface="Times New Roman" panose="02020603050405020304" pitchFamily="18" charset="0"/>
              </a:rPr>
              <a:pPr/>
              <a:t>14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1ED9C1BA-B7D2-4383-8438-197DFC46F8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BE7BE512-C497-44F3-B9D2-4DE098EEFC5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9E5337-7B05-4B9D-AA5A-12DC430665DC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DA9DC4C-468A-4B40-BB2F-8A822351ED77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7429BAF-09FD-4001-B57B-6266FAABE4EF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91BDFB-0F86-4FE5-A63C-EF962F7AAD38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BF34549-A6E4-4A88-9ADB-55A0C7D9E3F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B08232-71EF-4A5E-96B6-D962C9D5CC82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51C935E-F8A7-41DE-9D19-6350297C3785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EDFB8C-30C5-4274-837B-BD4D47EDAE2B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9B1FD7-B543-445F-B69A-4CF424C15885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8464F9-123C-43EA-B277-E2E9958ED264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F72C816-9C6D-4DD2-B703-8068DA7CB9F6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C5EA2A7-B644-45A0-845D-A1ED94EC74CE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C00794F-6A95-40EB-9F36-915C730FEE9C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F9ED8E5-C88F-4131-8FD9-E236794AC74A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2078E12-B15F-4F0D-A5EC-62282B52FF3B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B68CD8A9-376F-4DD1-B2F3-4026B868E613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43BE150-F1E0-49AB-B3E3-7A4D9DFC35B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8E2DF02-B1CE-4CB8-8348-CE4B4C8D8163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7735892A-9599-46B0-8B55-7F582A0D0C2C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E0298C3-D0F1-4D03-B1B0-952AB7E8EC55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769" name="Text Box 4">
            <a:extLst>
              <a:ext uri="{FF2B5EF4-FFF2-40B4-BE49-F238E27FC236}">
                <a16:creationId xmlns:a16="http://schemas.microsoft.com/office/drawing/2014/main" id="{14ACDAE2-07F6-40FF-94DE-CE50E83E8A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$4, 8($1)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C6F4305C-598A-45CC-8BCF-C45524A83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DEAFC17-F944-4B1A-9B2E-504999EDAA8A}" type="slidenum">
              <a:rPr lang="en-US" altLang="en-US" sz="1400">
                <a:latin typeface="Times New Roman" panose="02020603050405020304" pitchFamily="18" charset="0"/>
              </a:rPr>
              <a:pPr/>
              <a:t>15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96804CE5-7C71-4410-BD2B-77BF441675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321CD93B-6CA6-485E-9FA9-BD3720918E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A0E6706-B6BF-4F39-B89F-C8820C6F4977}"/>
              </a:ext>
            </a:extLst>
          </p:cNvPr>
          <p:cNvSpPr/>
          <p:nvPr/>
        </p:nvSpPr>
        <p:spPr>
          <a:xfrm>
            <a:off x="21923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B8D25A7-19C4-4811-9E88-7363B33D699D}"/>
              </a:ext>
            </a:extLst>
          </p:cNvPr>
          <p:cNvSpPr/>
          <p:nvPr/>
        </p:nvSpPr>
        <p:spPr>
          <a:xfrm>
            <a:off x="3030538" y="17653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BAF922-0ADA-42EF-BD9E-AC7EE423AF71}"/>
              </a:ext>
            </a:extLst>
          </p:cNvPr>
          <p:cNvSpPr/>
          <p:nvPr/>
        </p:nvSpPr>
        <p:spPr>
          <a:xfrm>
            <a:off x="3886200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5973C0-B072-485D-8CBD-C794EBAFCA62}"/>
              </a:ext>
            </a:extLst>
          </p:cNvPr>
          <p:cNvSpPr/>
          <p:nvPr/>
        </p:nvSpPr>
        <p:spPr>
          <a:xfrm>
            <a:off x="4741863" y="17748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4B5169B-959A-4856-9845-431E350CC444}"/>
              </a:ext>
            </a:extLst>
          </p:cNvPr>
          <p:cNvSpPr/>
          <p:nvPr/>
        </p:nvSpPr>
        <p:spPr>
          <a:xfrm>
            <a:off x="5580063" y="17716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25720F-D227-4AF2-8814-ED31413418D7}"/>
              </a:ext>
            </a:extLst>
          </p:cNvPr>
          <p:cNvSpPr/>
          <p:nvPr/>
        </p:nvSpPr>
        <p:spPr>
          <a:xfrm>
            <a:off x="30178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A39826D-8959-401B-961D-F4A0B7B30586}"/>
              </a:ext>
            </a:extLst>
          </p:cNvPr>
          <p:cNvSpPr/>
          <p:nvPr/>
        </p:nvSpPr>
        <p:spPr>
          <a:xfrm>
            <a:off x="3856038" y="274955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64BE8F-A739-4CD5-B3FC-1F82ADC8EBA3}"/>
              </a:ext>
            </a:extLst>
          </p:cNvPr>
          <p:cNvSpPr/>
          <p:nvPr/>
        </p:nvSpPr>
        <p:spPr>
          <a:xfrm>
            <a:off x="4711700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5FDE62D4-4958-40ED-B63D-BFA2D116804A}"/>
              </a:ext>
            </a:extLst>
          </p:cNvPr>
          <p:cNvSpPr/>
          <p:nvPr/>
        </p:nvSpPr>
        <p:spPr>
          <a:xfrm>
            <a:off x="5567363" y="27574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A28472A-15C6-4EFF-9D42-91D1A27BCCBD}"/>
              </a:ext>
            </a:extLst>
          </p:cNvPr>
          <p:cNvSpPr/>
          <p:nvPr/>
        </p:nvSpPr>
        <p:spPr>
          <a:xfrm>
            <a:off x="6405563" y="27559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E0749C2-7512-44BD-8C6B-3F8DD33E0D91}"/>
              </a:ext>
            </a:extLst>
          </p:cNvPr>
          <p:cNvSpPr/>
          <p:nvPr/>
        </p:nvSpPr>
        <p:spPr>
          <a:xfrm>
            <a:off x="38512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3D719B9-1632-4683-BF81-08B420EF3B69}"/>
              </a:ext>
            </a:extLst>
          </p:cNvPr>
          <p:cNvSpPr/>
          <p:nvPr/>
        </p:nvSpPr>
        <p:spPr>
          <a:xfrm>
            <a:off x="4689475" y="373697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A28AD5C-6CB0-4903-BD76-4F994A9C8992}"/>
              </a:ext>
            </a:extLst>
          </p:cNvPr>
          <p:cNvSpPr/>
          <p:nvPr/>
        </p:nvSpPr>
        <p:spPr>
          <a:xfrm>
            <a:off x="5545138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DD9C661-BC35-41C0-B362-C634E8783AC6}"/>
              </a:ext>
            </a:extLst>
          </p:cNvPr>
          <p:cNvSpPr/>
          <p:nvPr/>
        </p:nvSpPr>
        <p:spPr>
          <a:xfrm>
            <a:off x="6400800" y="374491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CAEDF7B-5AC5-4DB2-9D88-DF3F7DD83AA1}"/>
              </a:ext>
            </a:extLst>
          </p:cNvPr>
          <p:cNvSpPr/>
          <p:nvPr/>
        </p:nvSpPr>
        <p:spPr>
          <a:xfrm>
            <a:off x="7239000" y="3743325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44CE4A-00D0-4A37-8865-C50AE7790EC4}"/>
              </a:ext>
            </a:extLst>
          </p:cNvPr>
          <p:cNvSpPr/>
          <p:nvPr/>
        </p:nvSpPr>
        <p:spPr>
          <a:xfrm>
            <a:off x="46894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82026EA-6F2C-4BC2-988C-35E748AC0D0C}"/>
              </a:ext>
            </a:extLst>
          </p:cNvPr>
          <p:cNvSpPr/>
          <p:nvPr/>
        </p:nvSpPr>
        <p:spPr>
          <a:xfrm>
            <a:off x="5527675" y="473233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68C90BB-F817-467C-AC97-6629350DF530}"/>
              </a:ext>
            </a:extLst>
          </p:cNvPr>
          <p:cNvSpPr/>
          <p:nvPr/>
        </p:nvSpPr>
        <p:spPr>
          <a:xfrm>
            <a:off x="6383338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686F95-A8E2-4811-9631-1526DF986B8F}"/>
              </a:ext>
            </a:extLst>
          </p:cNvPr>
          <p:cNvSpPr/>
          <p:nvPr/>
        </p:nvSpPr>
        <p:spPr>
          <a:xfrm>
            <a:off x="7239000" y="4741863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3E84BE6-03DA-4D20-A2C5-2FF7CD842EE2}"/>
              </a:ext>
            </a:extLst>
          </p:cNvPr>
          <p:cNvSpPr/>
          <p:nvPr/>
        </p:nvSpPr>
        <p:spPr>
          <a:xfrm>
            <a:off x="8077200" y="4738688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817" name="Text Box 4">
            <a:extLst>
              <a:ext uri="{FF2B5EF4-FFF2-40B4-BE49-F238E27FC236}">
                <a16:creationId xmlns:a16="http://schemas.microsoft.com/office/drawing/2014/main" id="{1A815FBE-8E20-49DD-8AE5-E09DE974F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737" y="2826603"/>
            <a:ext cx="19976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lw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8($2)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sw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$1, 8($3)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6A656EE8-F11C-4BD5-8A5C-34BE8C1C6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A03905-EF65-44D2-848B-7B2F9A7CC005}" type="slidenum">
              <a:rPr lang="en-US" altLang="en-US" sz="1400">
                <a:latin typeface="Times New Roman" panose="02020603050405020304" pitchFamily="18" charset="0"/>
              </a:rPr>
              <a:pPr/>
              <a:t>16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>
            <a:extLst>
              <a:ext uri="{FF2B5EF4-FFF2-40B4-BE49-F238E27FC236}">
                <a16:creationId xmlns:a16="http://schemas.microsoft.com/office/drawing/2014/main" id="{C4719058-323D-47B8-B3B5-90A19A564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909A005-5D7F-4C37-AEE0-734D08C6445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9219" name="Text Box 2">
            <a:extLst>
              <a:ext uri="{FF2B5EF4-FFF2-40B4-BE49-F238E27FC236}">
                <a16:creationId xmlns:a16="http://schemas.microsoft.com/office/drawing/2014/main" id="{C2BEC046-981F-4873-BBEB-D53B35995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8991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5-Stage Pipeline</a:t>
            </a:r>
          </a:p>
        </p:txBody>
      </p:sp>
      <p:sp>
        <p:nvSpPr>
          <p:cNvPr id="9220" name="Line 3">
            <a:extLst>
              <a:ext uri="{FF2B5EF4-FFF2-40B4-BE49-F238E27FC236}">
                <a16:creationId xmlns:a16="http://schemas.microsoft.com/office/drawing/2014/main" id="{799804EC-A395-4696-8D2C-795C1155295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9221" name="Picture 4" descr="appc-03-9780123838728">
            <a:extLst>
              <a:ext uri="{FF2B5EF4-FFF2-40B4-BE49-F238E27FC236}">
                <a16:creationId xmlns:a16="http://schemas.microsoft.com/office/drawing/2014/main" id="{CCF84E99-C15A-4E0A-A231-5FFDEA2A8B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60538"/>
            <a:ext cx="71628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Box 7">
            <a:extLst>
              <a:ext uri="{FF2B5EF4-FFF2-40B4-BE49-F238E27FC236}">
                <a16:creationId xmlns:a16="http://schemas.microsoft.com/office/drawing/2014/main" id="{45395EB6-5E72-47EF-85B4-529261BCF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6567488"/>
            <a:ext cx="169386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Source: H&amp;P textbook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A49CBE1-3AB3-4C6E-BB23-8F6BD2FAA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B1841E3-7B31-410A-AECB-E54B255AC3C0}" type="slidenum">
              <a:rPr lang="en-US" altLang="en-US" sz="1400">
                <a:latin typeface="Times New Roman" panose="02020603050405020304" pitchFamily="18" charset="0"/>
              </a:rPr>
              <a:pPr/>
              <a:t>3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5123" name="Text Box 2">
            <a:extLst>
              <a:ext uri="{FF2B5EF4-FFF2-40B4-BE49-F238E27FC236}">
                <a16:creationId xmlns:a16="http://schemas.microsoft.com/office/drawing/2014/main" id="{4D7135EE-A784-4F2B-8E5A-05C5BB6A3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408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Improvements?</a:t>
            </a:r>
          </a:p>
        </p:txBody>
      </p:sp>
      <p:sp>
        <p:nvSpPr>
          <p:cNvPr id="5124" name="Line 3">
            <a:extLst>
              <a:ext uri="{FF2B5EF4-FFF2-40B4-BE49-F238E27FC236}">
                <a16:creationId xmlns:a16="http://schemas.microsoft.com/office/drawing/2014/main" id="{700A998B-63FB-4E83-8BFD-C29D6214C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4">
            <a:extLst>
              <a:ext uri="{FF2B5EF4-FFF2-40B4-BE49-F238E27FC236}">
                <a16:creationId xmlns:a16="http://schemas.microsoft.com/office/drawing/2014/main" id="{5CAB8147-6A90-4961-AA0E-066E2D0B3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65652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longer to finish each individual job?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Does it take shorter to finish a series of jobs?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assumptions were made while answering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questions?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dependences between instructions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Easy to partition circuits into uniform pipeline stages</a:t>
            </a:r>
          </a:p>
          <a:p>
            <a:pPr lvl="1"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No latch overhead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10-stage pipeline better than a 5-stage pipeline?</a:t>
            </a:r>
          </a:p>
        </p:txBody>
      </p:sp>
    </p:spTree>
    <p:extLst>
      <p:ext uri="{BB962C8B-B14F-4D97-AF65-F5344CB8AC3E}">
        <p14:creationId xmlns:p14="http://schemas.microsoft.com/office/powerpoint/2010/main" val="214444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0CE31BB-9BF3-4C60-BC9F-7AC4D7390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5EF294-6322-4D46-891A-9CE6EDFDAE07}" type="slidenum">
              <a:rPr lang="en-US" altLang="en-US" sz="1400">
                <a:latin typeface="Times New Roman" panose="02020603050405020304" pitchFamily="18" charset="0"/>
              </a:rPr>
              <a:pPr/>
              <a:t>4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74FE23E9-1976-45E0-8EA2-F1955545B3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5440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Quantitative Effects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06E508DC-21C4-4C48-9922-781371113E0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9C44A1F3-DA90-4411-B684-607A5644F9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371600"/>
            <a:ext cx="7727244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 a result of pipelining: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Time in ns per instruction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instruction takes more cycles to execute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But… average CPI remains roughly the same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speed goes 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execution time goes down, resulting in lower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average time per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Under ideal conditions, speedup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ratio of </a:t>
            </a: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elapsed times between successive instruction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completions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i="1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number of pipeline stages = increase in clock speed</a:t>
            </a:r>
            <a:endParaRPr lang="en-US" altLang="en-US" sz="2400" i="1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931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5B1A5804-8DD1-4058-B3D3-458726E3E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B8D7B6-B707-49F8-A4BD-23900388FD3B}" type="slidenum">
              <a:rPr lang="en-US" altLang="en-US" sz="1400">
                <a:latin typeface="Times New Roman" panose="02020603050405020304" pitchFamily="18" charset="0"/>
              </a:rPr>
              <a:pPr/>
              <a:t>5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5363" name="Text Box 2">
            <a:extLst>
              <a:ext uri="{FF2B5EF4-FFF2-40B4-BE49-F238E27FC236}">
                <a16:creationId xmlns:a16="http://schemas.microsoft.com/office/drawing/2014/main" id="{485BF405-666E-4AA8-8AE2-1AE0503F8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04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Hazards</a:t>
            </a:r>
          </a:p>
        </p:txBody>
      </p:sp>
      <p:sp>
        <p:nvSpPr>
          <p:cNvPr id="15364" name="Line 3">
            <a:extLst>
              <a:ext uri="{FF2B5EF4-FFF2-40B4-BE49-F238E27FC236}">
                <a16:creationId xmlns:a16="http://schemas.microsoft.com/office/drawing/2014/main" id="{AA025CB5-EF9E-4C8B-A172-06AA5ABC992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5" name="Text Box 4">
            <a:extLst>
              <a:ext uri="{FF2B5EF4-FFF2-40B4-BE49-F238E27FC236}">
                <a16:creationId xmlns:a16="http://schemas.microsoft.com/office/drawing/2014/main" id="{53E76217-4739-4545-913C-F806657FF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4746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hazards: different instructions in different stages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(or the same stage) conflicting for the same resource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Data hazards: an instruction cannot continue because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needs a value that has not yet been generated by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earlier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Control hazard: fetch cannot continue because it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know the outcome of an earlier branch – special case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a data hazard – separate category because they are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treated in different ways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E0297C1-FD30-4152-BAAA-97615E0D9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B584EDF-65C3-4377-A1A7-7AAF646BDA79}" type="slidenum">
              <a:rPr lang="en-US" altLang="en-US" sz="1400">
                <a:latin typeface="Times New Roman" panose="02020603050405020304" pitchFamily="18" charset="0"/>
              </a:rPr>
              <a:pPr/>
              <a:t>6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43F08203-4D7E-423F-BB2E-C877174965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4636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Conflicts/Problems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CC990301-B570-4F40-B721-2D7AB3505E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3016E2B0-4BA8-4839-9631-9EE3AE05E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6318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I-cache and D-cache are accessed in the same cycle – it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helps to implement them separately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Registers are read and written in the same cycle – easy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deal with if register read/write time equals cycle time/2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Instructions can’t skip the DM stage, else conflict for RW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Consuming instruction may have to wait for producer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Branch target changes only at the end of the second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-- what do you do in the meantime?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8D6BB0C-07EB-436B-9AFC-A1CF5271A4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B2ACCF1-F08E-4378-990E-6D505B21FF90}" type="slidenum">
              <a:rPr lang="en-US" altLang="en-US" sz="1400">
                <a:latin typeface="Times New Roman" panose="02020603050405020304" pitchFamily="18" charset="0"/>
              </a:rPr>
              <a:pPr/>
              <a:t>7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7411" name="Text Box 2">
            <a:extLst>
              <a:ext uri="{FF2B5EF4-FFF2-40B4-BE49-F238E27FC236}">
                <a16:creationId xmlns:a16="http://schemas.microsoft.com/office/drawing/2014/main" id="{A6EA5953-726C-4805-AF2D-42FC34D96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23678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Structural Hazards</a:t>
            </a:r>
          </a:p>
        </p:txBody>
      </p:sp>
      <p:sp>
        <p:nvSpPr>
          <p:cNvPr id="17412" name="Line 3">
            <a:extLst>
              <a:ext uri="{FF2B5EF4-FFF2-40B4-BE49-F238E27FC236}">
                <a16:creationId xmlns:a16="http://schemas.microsoft.com/office/drawing/2014/main" id="{1ACC39C9-B861-4A71-85AF-EEEB31F4041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3" name="Text Box 4">
            <a:extLst>
              <a:ext uri="{FF2B5EF4-FFF2-40B4-BE49-F238E27FC236}">
                <a16:creationId xmlns:a16="http://schemas.microsoft.com/office/drawing/2014/main" id="{F865B749-81DD-46B8-A8BB-6FAFDB9789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37677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unified instruction and data cache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 4 (MEM) and stage 1 (IF) can never coincide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later instruction and all its successors are delayed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until a cycle is found when the resource is free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these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are pipeline bubbles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Structural hazards are easy to eliminate – increase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number of resources (for example, implement a separate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and data cache, add more register ports)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F7ECEF6-A045-4A86-BD72-BA4A4B835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21AD9A3-3B06-47D3-A1CD-36AC69010353}" type="slidenum">
              <a:rPr lang="en-US" altLang="en-US" sz="1400">
                <a:latin typeface="Times New Roman" panose="02020603050405020304" pitchFamily="18" charset="0"/>
              </a:rPr>
              <a:pPr/>
              <a:t>8</a:t>
            </a:fld>
            <a:endParaRPr lang="en-US" altLang="en-US" sz="1400">
              <a:latin typeface="Times New Roman" panose="02020603050405020304" pitchFamily="18" charset="0"/>
            </a:endParaRPr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3D657C6E-315A-4AF3-90E4-C3E3D974C8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3739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Data Hazards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625EDFE1-C3D9-46B1-97C4-2B57A9476AE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CC196A08-6ABD-4A16-A313-2F22DAE9B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39491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produces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value in a given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subsequent instruction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consumes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that value in a pipeline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consumer may have to be delayed so that the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consumption is later than the time of production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B62CA6F9-1865-4901-BE6B-30D9B4FC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29400" y="6248400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4B13A81-5D54-4FD2-93D5-C6628638A34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55AF658A-2B28-4D93-BB65-0E73A483CA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061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1 – No Bypassing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9F2A9563-DA64-471E-B055-73C14DDB568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EA8BA4E-D7E4-4B1B-ADA9-66B639E4E530}"/>
              </a:ext>
            </a:extLst>
          </p:cNvPr>
          <p:cNvSpPr/>
          <p:nvPr/>
        </p:nvSpPr>
        <p:spPr>
          <a:xfrm>
            <a:off x="457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61435FE-A949-4426-9B9A-B63B608DAF09}"/>
              </a:ext>
            </a:extLst>
          </p:cNvPr>
          <p:cNvSpPr/>
          <p:nvPr/>
        </p:nvSpPr>
        <p:spPr>
          <a:xfrm>
            <a:off x="457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0F1F7A6-23C4-431B-A12B-EC8BA700C826}"/>
              </a:ext>
            </a:extLst>
          </p:cNvPr>
          <p:cNvSpPr/>
          <p:nvPr/>
        </p:nvSpPr>
        <p:spPr>
          <a:xfrm>
            <a:off x="457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046418B-A714-4AFB-9EE7-0B2C412DD264}"/>
              </a:ext>
            </a:extLst>
          </p:cNvPr>
          <p:cNvSpPr/>
          <p:nvPr/>
        </p:nvSpPr>
        <p:spPr>
          <a:xfrm>
            <a:off x="457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FC612A4-F32F-4C4A-8BF3-1D41CCD100BF}"/>
              </a:ext>
            </a:extLst>
          </p:cNvPr>
          <p:cNvSpPr/>
          <p:nvPr/>
        </p:nvSpPr>
        <p:spPr>
          <a:xfrm>
            <a:off x="457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14" name="TextBox 16">
            <a:extLst>
              <a:ext uri="{FF2B5EF4-FFF2-40B4-BE49-F238E27FC236}">
                <a16:creationId xmlns:a16="http://schemas.microsoft.com/office/drawing/2014/main" id="{E71B8A77-F711-46CB-9182-DEC8B41A9F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CYC-1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303E2-1E13-4021-831C-7BA30F18D286}"/>
              </a:ext>
            </a:extLst>
          </p:cNvPr>
          <p:cNvSpPr/>
          <p:nvPr/>
        </p:nvSpPr>
        <p:spPr>
          <a:xfrm>
            <a:off x="1447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F0E0154-9D93-41DC-9E17-105F82216947}"/>
              </a:ext>
            </a:extLst>
          </p:cNvPr>
          <p:cNvSpPr/>
          <p:nvPr/>
        </p:nvSpPr>
        <p:spPr>
          <a:xfrm>
            <a:off x="1447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1C102A-87F7-4DE0-A04A-F31335DEDFC0}"/>
              </a:ext>
            </a:extLst>
          </p:cNvPr>
          <p:cNvSpPr/>
          <p:nvPr/>
        </p:nvSpPr>
        <p:spPr>
          <a:xfrm>
            <a:off x="1447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FD0CE1F-251D-41CB-9FC3-B7D78A10A298}"/>
              </a:ext>
            </a:extLst>
          </p:cNvPr>
          <p:cNvSpPr/>
          <p:nvPr/>
        </p:nvSpPr>
        <p:spPr>
          <a:xfrm>
            <a:off x="1447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DF69FBA-766E-4FC8-AD90-3E8BF9321E18}"/>
              </a:ext>
            </a:extLst>
          </p:cNvPr>
          <p:cNvSpPr/>
          <p:nvPr/>
        </p:nvSpPr>
        <p:spPr>
          <a:xfrm>
            <a:off x="1447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0" name="TextBox 22">
            <a:extLst>
              <a:ext uri="{FF2B5EF4-FFF2-40B4-BE49-F238E27FC236}">
                <a16:creationId xmlns:a16="http://schemas.microsoft.com/office/drawing/2014/main" id="{27ADA0AE-7617-483B-A8CC-8B9210F9A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CD56EC5-545E-4DF6-95B7-AF3491D76C18}"/>
              </a:ext>
            </a:extLst>
          </p:cNvPr>
          <p:cNvSpPr/>
          <p:nvPr/>
        </p:nvSpPr>
        <p:spPr>
          <a:xfrm>
            <a:off x="2438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3803FE9-D817-4CBD-A751-131B9DB1FBED}"/>
              </a:ext>
            </a:extLst>
          </p:cNvPr>
          <p:cNvSpPr/>
          <p:nvPr/>
        </p:nvSpPr>
        <p:spPr>
          <a:xfrm>
            <a:off x="2438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B4129CA-41AC-452F-9CB6-78B14A5970EB}"/>
              </a:ext>
            </a:extLst>
          </p:cNvPr>
          <p:cNvSpPr/>
          <p:nvPr/>
        </p:nvSpPr>
        <p:spPr>
          <a:xfrm>
            <a:off x="2438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AE4323B7-6443-4455-864C-3246A8B2DABD}"/>
              </a:ext>
            </a:extLst>
          </p:cNvPr>
          <p:cNvSpPr/>
          <p:nvPr/>
        </p:nvSpPr>
        <p:spPr>
          <a:xfrm>
            <a:off x="2438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0955867-53D1-4E8D-912C-8FC792F9C5AA}"/>
              </a:ext>
            </a:extLst>
          </p:cNvPr>
          <p:cNvSpPr/>
          <p:nvPr/>
        </p:nvSpPr>
        <p:spPr>
          <a:xfrm>
            <a:off x="2438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26" name="TextBox 28">
            <a:extLst>
              <a:ext uri="{FF2B5EF4-FFF2-40B4-BE49-F238E27FC236}">
                <a16:creationId xmlns:a16="http://schemas.microsoft.com/office/drawing/2014/main" id="{BB978189-A43F-43EE-80F5-8037DD8D74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CYC-3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AF7E750-A864-48F9-BC75-AA0245F91534}"/>
              </a:ext>
            </a:extLst>
          </p:cNvPr>
          <p:cNvSpPr/>
          <p:nvPr/>
        </p:nvSpPr>
        <p:spPr>
          <a:xfrm>
            <a:off x="34290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5A418AC-453D-4123-969F-DF2E104D77D7}"/>
              </a:ext>
            </a:extLst>
          </p:cNvPr>
          <p:cNvSpPr/>
          <p:nvPr/>
        </p:nvSpPr>
        <p:spPr>
          <a:xfrm>
            <a:off x="34290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E97F872-20C9-4CFD-A6E8-89481497A8F0}"/>
              </a:ext>
            </a:extLst>
          </p:cNvPr>
          <p:cNvSpPr/>
          <p:nvPr/>
        </p:nvSpPr>
        <p:spPr>
          <a:xfrm>
            <a:off x="34290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6B8D836C-4DF6-4B41-8E5A-59AA578E0D43}"/>
              </a:ext>
            </a:extLst>
          </p:cNvPr>
          <p:cNvSpPr/>
          <p:nvPr/>
        </p:nvSpPr>
        <p:spPr>
          <a:xfrm>
            <a:off x="34290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F22D1F0-EEDB-4280-84CF-C1BB46355A9C}"/>
              </a:ext>
            </a:extLst>
          </p:cNvPr>
          <p:cNvSpPr/>
          <p:nvPr/>
        </p:nvSpPr>
        <p:spPr>
          <a:xfrm>
            <a:off x="34290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2" name="TextBox 34">
            <a:extLst>
              <a:ext uri="{FF2B5EF4-FFF2-40B4-BE49-F238E27FC236}">
                <a16:creationId xmlns:a16="http://schemas.microsoft.com/office/drawing/2014/main" id="{13C3A53F-D020-4183-A8B0-CEB31246CD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CYC-4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7F2A6F0-63C5-42F6-880F-BD7AEC2B7CA8}"/>
              </a:ext>
            </a:extLst>
          </p:cNvPr>
          <p:cNvSpPr/>
          <p:nvPr/>
        </p:nvSpPr>
        <p:spPr>
          <a:xfrm>
            <a:off x="44196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9FE6766-D1B9-433D-BCAE-6D33E77A94D6}"/>
              </a:ext>
            </a:extLst>
          </p:cNvPr>
          <p:cNvSpPr/>
          <p:nvPr/>
        </p:nvSpPr>
        <p:spPr>
          <a:xfrm>
            <a:off x="44196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8B278519-2EB0-4B47-85F7-097979E812A3}"/>
              </a:ext>
            </a:extLst>
          </p:cNvPr>
          <p:cNvSpPr/>
          <p:nvPr/>
        </p:nvSpPr>
        <p:spPr>
          <a:xfrm>
            <a:off x="44196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D4380EE-183E-4467-86B5-60EBFD6E32E3}"/>
              </a:ext>
            </a:extLst>
          </p:cNvPr>
          <p:cNvSpPr/>
          <p:nvPr/>
        </p:nvSpPr>
        <p:spPr>
          <a:xfrm>
            <a:off x="44196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666907-AF8E-4599-8529-29829CD28AC9}"/>
              </a:ext>
            </a:extLst>
          </p:cNvPr>
          <p:cNvSpPr/>
          <p:nvPr/>
        </p:nvSpPr>
        <p:spPr>
          <a:xfrm>
            <a:off x="44196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38" name="TextBox 40">
            <a:extLst>
              <a:ext uri="{FF2B5EF4-FFF2-40B4-BE49-F238E27FC236}">
                <a16:creationId xmlns:a16="http://schemas.microsoft.com/office/drawing/2014/main" id="{D91BE23A-52E9-40D1-8EA0-D7DB3B5CBF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CYC-5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8EFC57FC-FC2F-4098-9423-57C2AA200290}"/>
              </a:ext>
            </a:extLst>
          </p:cNvPr>
          <p:cNvSpPr/>
          <p:nvPr/>
        </p:nvSpPr>
        <p:spPr>
          <a:xfrm>
            <a:off x="54102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A3B894B-52B2-4031-8B44-9AB51A4E4E8F}"/>
              </a:ext>
            </a:extLst>
          </p:cNvPr>
          <p:cNvSpPr/>
          <p:nvPr/>
        </p:nvSpPr>
        <p:spPr>
          <a:xfrm>
            <a:off x="54102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D1C75353-2122-442F-A4A0-8928F5295A7E}"/>
              </a:ext>
            </a:extLst>
          </p:cNvPr>
          <p:cNvSpPr/>
          <p:nvPr/>
        </p:nvSpPr>
        <p:spPr>
          <a:xfrm>
            <a:off x="54102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C744065B-B329-4020-9842-AE295E810A75}"/>
              </a:ext>
            </a:extLst>
          </p:cNvPr>
          <p:cNvSpPr/>
          <p:nvPr/>
        </p:nvSpPr>
        <p:spPr>
          <a:xfrm>
            <a:off x="54102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32D47646-C65D-46AC-89C9-5F3891209F18}"/>
              </a:ext>
            </a:extLst>
          </p:cNvPr>
          <p:cNvSpPr/>
          <p:nvPr/>
        </p:nvSpPr>
        <p:spPr>
          <a:xfrm>
            <a:off x="54102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44" name="TextBox 46">
            <a:extLst>
              <a:ext uri="{FF2B5EF4-FFF2-40B4-BE49-F238E27FC236}">
                <a16:creationId xmlns:a16="http://schemas.microsoft.com/office/drawing/2014/main" id="{F466B37C-1E9F-43A5-A323-C506FF000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CYC-6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5AB22C1-B092-4D6A-9C91-D89F55A1AF61}"/>
              </a:ext>
            </a:extLst>
          </p:cNvPr>
          <p:cNvSpPr/>
          <p:nvPr/>
        </p:nvSpPr>
        <p:spPr>
          <a:xfrm>
            <a:off x="64008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49CA2324-6D36-4B10-9BA4-97327183DED1}"/>
              </a:ext>
            </a:extLst>
          </p:cNvPr>
          <p:cNvSpPr/>
          <p:nvPr/>
        </p:nvSpPr>
        <p:spPr>
          <a:xfrm>
            <a:off x="64008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ECB04E0C-E6B4-48AC-8A2D-71A16DEA54AA}"/>
              </a:ext>
            </a:extLst>
          </p:cNvPr>
          <p:cNvSpPr/>
          <p:nvPr/>
        </p:nvSpPr>
        <p:spPr>
          <a:xfrm>
            <a:off x="64008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186E0DD-A00D-43C9-8210-28C82E116AE9}"/>
              </a:ext>
            </a:extLst>
          </p:cNvPr>
          <p:cNvSpPr/>
          <p:nvPr/>
        </p:nvSpPr>
        <p:spPr>
          <a:xfrm>
            <a:off x="64008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0EDF4E8-821F-4BDB-B409-BE2365989FFD}"/>
              </a:ext>
            </a:extLst>
          </p:cNvPr>
          <p:cNvSpPr/>
          <p:nvPr/>
        </p:nvSpPr>
        <p:spPr>
          <a:xfrm>
            <a:off x="64008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0" name="TextBox 52">
            <a:extLst>
              <a:ext uri="{FF2B5EF4-FFF2-40B4-BE49-F238E27FC236}">
                <a16:creationId xmlns:a16="http://schemas.microsoft.com/office/drawing/2014/main" id="{76ABAF6E-3DA5-4339-A215-2E85FDCB93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CYC-7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51053EE1-96EF-455C-85FD-43AA1D505CB2}"/>
              </a:ext>
            </a:extLst>
          </p:cNvPr>
          <p:cNvSpPr/>
          <p:nvPr/>
        </p:nvSpPr>
        <p:spPr>
          <a:xfrm>
            <a:off x="7391400" y="32766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D/R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209C1025-7448-4845-A6B7-F6B9C0CC5237}"/>
              </a:ext>
            </a:extLst>
          </p:cNvPr>
          <p:cNvSpPr/>
          <p:nvPr/>
        </p:nvSpPr>
        <p:spPr>
          <a:xfrm>
            <a:off x="7391400" y="41910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ALU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8A3B585-CF12-439F-880D-36A79BB7A1F0}"/>
              </a:ext>
            </a:extLst>
          </p:cNvPr>
          <p:cNvSpPr/>
          <p:nvPr/>
        </p:nvSpPr>
        <p:spPr>
          <a:xfrm>
            <a:off x="7391400" y="51054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DM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7846B385-C3D1-409A-992C-22DACF3E8D95}"/>
              </a:ext>
            </a:extLst>
          </p:cNvPr>
          <p:cNvSpPr/>
          <p:nvPr/>
        </p:nvSpPr>
        <p:spPr>
          <a:xfrm>
            <a:off x="7391400" y="60198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RW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FDFC09EE-9339-4545-B151-91DEBCD34ECD}"/>
              </a:ext>
            </a:extLst>
          </p:cNvPr>
          <p:cNvSpPr/>
          <p:nvPr/>
        </p:nvSpPr>
        <p:spPr>
          <a:xfrm>
            <a:off x="7391400" y="2362200"/>
            <a:ext cx="762000" cy="838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IF</a:t>
            </a:r>
          </a:p>
          <a:p>
            <a:pPr algn="ctr" eaLnBrk="1" hangingPunct="1">
              <a:defRPr/>
            </a:pPr>
            <a:endParaRPr lang="en-US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556" name="TextBox 58">
            <a:extLst>
              <a:ext uri="{FF2B5EF4-FFF2-40B4-BE49-F238E27FC236}">
                <a16:creationId xmlns:a16="http://schemas.microsoft.com/office/drawing/2014/main" id="{78EF83DE-447D-4FD9-90AF-C43E6FAAFE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905000"/>
            <a:ext cx="78220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>
                <a:latin typeface="Calibri" panose="020F0502020204030204" pitchFamily="34" charset="0"/>
                <a:cs typeface="Calibri" panose="020F0502020204030204" pitchFamily="34" charset="0"/>
              </a:rPr>
              <a:t>CYC-8</a:t>
            </a:r>
          </a:p>
        </p:txBody>
      </p:sp>
      <p:sp>
        <p:nvSpPr>
          <p:cNvPr id="21557" name="Text Box 4">
            <a:extLst>
              <a:ext uri="{FF2B5EF4-FFF2-40B4-BE49-F238E27FC236}">
                <a16:creationId xmlns:a16="http://schemas.microsoft.com/office/drawing/2014/main" id="{713A41B3-993E-4A0E-95C6-9CF5F4472D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219200"/>
            <a:ext cx="774737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Show the instruction occupying each stage in each cycle (no bypassing)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if I1 is R1+R2R3   and I2 is  R3+R4R5  and I3 is R7+R8R9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37613</TotalTime>
  <Words>1157</Words>
  <Application>Microsoft Office PowerPoint</Application>
  <PresentationFormat>On-screen Show (4:3)</PresentationFormat>
  <Paragraphs>423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206</cp:revision>
  <dcterms:created xsi:type="dcterms:W3CDTF">2002-09-20T18:19:18Z</dcterms:created>
  <dcterms:modified xsi:type="dcterms:W3CDTF">2024-03-19T12:54:10Z</dcterms:modified>
</cp:coreProperties>
</file>