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668" r:id="rId3"/>
    <p:sldId id="669" r:id="rId4"/>
    <p:sldId id="670" r:id="rId5"/>
    <p:sldId id="725" r:id="rId6"/>
    <p:sldId id="726" r:id="rId7"/>
    <p:sldId id="727" r:id="rId8"/>
    <p:sldId id="728" r:id="rId9"/>
    <p:sldId id="717" r:id="rId10"/>
    <p:sldId id="719" r:id="rId11"/>
    <p:sldId id="720" r:id="rId12"/>
    <p:sldId id="721" r:id="rId13"/>
    <p:sldId id="722" r:id="rId14"/>
    <p:sldId id="723" r:id="rId15"/>
    <p:sldId id="693" r:id="rId16"/>
    <p:sldId id="711" r:id="rId17"/>
    <p:sldId id="694" r:id="rId18"/>
    <p:sldId id="695" r:id="rId19"/>
    <p:sldId id="696" r:id="rId20"/>
    <p:sldId id="712" r:id="rId21"/>
    <p:sldId id="713" r:id="rId22"/>
    <p:sldId id="724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E01854C7-48E3-45EA-8012-8B728054419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CD98C4F-7BBB-4D0B-8F5B-ADD63967B0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E9710645-C0C1-4406-9959-FEFDCAEF5A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1FC9FFA5-02A9-456D-8D2A-98EFFAA5B9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772298E-C5EE-4900-88DC-C464852B8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C0A455D-CAC0-47BC-8CBB-72595C84F7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3F79317-F7CB-4429-9CA6-08713BEB41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BECB90-D472-4E83-9A54-360B53C827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44DD5B33-558C-4F4B-A4B6-F781C8E42D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A921DA79-BC4A-45FC-8291-0BF685144BE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F7128053-7221-4981-8027-548DCFB00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343A1E-AFEA-4545-9EE1-FC564672D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057A735-DFE2-4AAB-8451-2F7A0D0831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88AEC-F7AA-4FDE-9A84-FBFFEC597E11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ADB786-E7CD-408E-8CFD-C19A6A5EA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56538EA-32D4-43BC-8115-C56123870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E8B301-4FDF-4E03-AE56-E164777777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1B5FF3-7287-4EA7-8334-CDD2D3C4B7FB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AF36F89-51AA-4E6F-8C15-E224D30319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70122D2-D461-4BDC-9279-82821936F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4556318-91D6-4969-AFD3-D3FD7752F3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5A9EE-5A7D-40D0-BC95-7D7BE1699347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4C1DBF5-8C74-4449-A008-579D1E14B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ACDD381-0F1D-4F42-AC75-B702465B2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7BCB4AD-A7AF-426A-B602-0A7C2175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401DB5-898E-4B84-8768-56247AD46B0C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4D383F3-E39A-4FAD-A900-B45CA0C8D1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8AC5854-1A57-45B3-BAA3-124F126F9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439C1EB5-C7E3-40C3-A1B6-678AD98D0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9B1FBF-643C-4FE1-B46B-6197876DA131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FB5A737-FB90-4BF6-872C-2FE723E4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C376933-1498-4328-A6FF-5BFABE1ED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9D79C7A-21A1-40CE-A4EE-462DC1C5EF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030E1-319A-4ED0-A210-EE4F6C46D0E8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FE525C00-CCCB-44A1-8F00-9AA2E718A8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FFDB864-B967-4CB7-A38B-C0781122B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BE3303A-605A-4E3D-B8BB-2F098BF9BA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8B0910-B6F0-4AB8-9D5C-6930FEEA60F2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A85FED4-0BAE-44D6-81AD-E342046E5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8ECD442-59E0-4DFE-9C59-97D24BF5F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8395763-F493-470D-8D8C-AD739C19F3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DD9A91-F543-40F1-BDCA-AC4907D661D5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56B992-A0DC-4C36-8209-D552B7F6F7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362B196-4795-4860-9974-18632F9C0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5E758BB-5D6B-4A6D-B2FA-769E96B121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28C287-DD49-453C-8C9B-28437E5FBD0E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920CE86-DB91-4D11-8C12-E915383181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76A356D-E6B8-4AFB-BF8C-B3B9137B4E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3DDB216-C30C-40F9-8C0B-E4FE7E8D8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B8D42-3488-4F08-BB81-A163C53AB778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460C30B-AFAE-4108-BA94-6D2B13349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ED68E3A-2ECD-4300-9417-7E17E178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27EF29C-4C5E-454C-BCCE-BCF2206513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79FD4D-D469-41BD-9596-DF84F9723B73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5D4E289-80F7-4D74-A160-4529832C1E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B624C75D-A088-4613-BED7-405FBB2E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256A0056-6CB6-4DDF-B4CD-8D40274C92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6E5189-BB2A-4276-8787-403476791E17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2B53DD3-17B2-4460-90D9-BFE671DF8E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616C4123-3F6E-4C2C-8FD2-79A09653E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0C6AEF6-2D70-4023-B3A1-5639D8258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C5754C-45D9-443F-875A-E8234FE2C79D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ADA7163-29F3-48DF-B0C4-01D42C430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F52FF76-163C-4E4C-AFC6-657D4334B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0C6C22-A441-4FE7-93A7-28AF1437B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48B258-4133-4622-AF32-B7F5769A22FC}" type="slidenum">
              <a:rPr lang="en-US" altLang="en-US" sz="1200" smtClean="0"/>
              <a:pPr/>
              <a:t>21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8733FC4-3B1C-4506-8726-86A400F33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33BF35F-3321-4E4C-B029-76F3A677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243BE6B-80F7-4D73-807F-C099BF4DC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AAF42F-FD2A-4B85-BEA1-93FD06064658}" type="slidenum">
              <a:rPr lang="en-US" altLang="en-US" sz="1200" smtClean="0"/>
              <a:pPr/>
              <a:t>22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DC5A82F-FEF5-4D4A-AF21-5B5E160C21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1C33038-36CB-469A-A277-1515996DD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46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6C6F4BC-606B-47F3-A761-77C64E7FCC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1E9613-3EFE-48DD-8642-9976931557C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5977504-FB54-48A6-ACCE-96D6770BF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428C814-BBF5-4B81-8657-1DCF330A5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9AC272E-07C5-41F6-9F4D-881EBEE0C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7DAFFD-CA98-4D65-8C5D-8C8A3CBCEF3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1A9EDB4-2CF9-4D7A-A3BD-D209EEF49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39069C81-16C2-463C-BB7F-0AD031D47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ED966EF-B430-4A93-B6E4-24BACF9914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6C8A7-D753-49E1-9ED0-8424FC818043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09C0CCD-EBF7-4366-B498-8072DFF258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17D2A99-A92E-4A52-8122-785102418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92ECDFE-E151-4048-8D64-21F675B7B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9EF18C-B86C-401D-BDF3-12C3F97B78CB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51CC00B-A19E-4594-97F4-7E658C1EE5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0F1054-3B73-4996-BEF9-B39261CC6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048EE0C-7E4F-4DCE-917F-8E7ECC00E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5BC5963-FB06-4C40-9C15-513E9D9BA4C2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B2BE05E6-C58E-49CA-B91E-94DA05CEF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382A1-E730-493F-9506-3464CDA8F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363FE2E3-902A-4BA3-BBC6-451A05F07A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C68013-1CFA-4BCE-838E-7093AA99DCD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622F3E9-D5D8-4368-93D3-4817361EED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6533470-BB26-44DC-914E-1A30D1E49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753B5D7-BA3E-4603-9D73-7E556FF83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60F591-330C-4A08-B0B6-ED6EF4F3EB2D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A843E96-2872-4D6F-BA70-4648C5CA2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94FACB2-919D-4254-BFB9-48837E424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290E5-A2B9-407E-8BE2-36CBCBC81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44ADFC-697F-41E9-A989-F3E152C18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50CFB4-A7BE-46B4-B9C3-52B63EBAF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EDDB5-999D-4184-96F4-2A73751ECB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50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D01425-41EC-41AA-A80D-2432864556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5EFC55-5DC9-43AA-ADFF-ECCB59E930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07ED07-B19C-44C8-B8B5-4009DAB803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39462-5E1B-46A9-9BD4-79251D9A7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1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183F5-1C87-4FA6-A5EE-D13C063C6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E7C685-F728-4B52-98D1-914E9ACF4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3C9058-6EAB-4C81-883A-B81DEEED7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A0A65-A8A1-423C-B8F5-1143F67DF2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5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6D4968-5C01-47B1-9D8A-26DB275D5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F80693-3C1C-425B-AFC0-5C7359305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97C52A-9C8E-4207-B342-E7D69D49F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CCA15-7E11-4A60-BD21-B9EE827FB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3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546F7D-5FCB-4F63-9155-159BDC233B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B3F677-6DC0-43A3-9704-3CA211B26C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8FA50A-F05D-4D1C-8B61-E42ED2AE3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1E066-742B-481A-96AC-C2A9824081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08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76B24-7D6D-4D77-BF63-A0902A65DD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ACEAD3-9C3C-4E76-81FE-2BEA42001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8FBF3-AED3-4985-8466-3DA4D9384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C66A-B4A4-42BC-A7B6-A1A90B835E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3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B42CDA-564C-4EA0-9434-A09E73E4A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DA2890-814F-4DB7-82A1-B412F276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8318F0F-D011-4938-A1CB-4001B44AD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2847-1BA5-4207-9688-8FC3E11C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330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C1E789-21CC-4D48-BC82-52C3FA0D8D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39FB4EC-9A4B-495D-858E-A9907B83B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9728FDA-3859-45EE-AFA4-92C4FE85E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1B1DA-48EE-4271-A8F8-ABB5FDF86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62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04CEA7-FE6C-41AF-924B-A8323EBA9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986D55-6E5E-4E4C-9AC6-D5B8523D3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FC8C0A-FEDC-4C20-A0BA-6857B03EC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DF48-D5DE-4EEC-B2AF-C761961FC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C64F7-6F04-4F20-AB06-9A617DF5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52684-CBF9-4BFE-8809-B094F4A50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A30E92-B604-43F6-92C1-F87E2A011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6B794-8AB8-4669-B38E-F2765C670A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04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7C31F-579A-49A5-8232-A3BCFD463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C6BBC0-2E56-4828-8362-F7D46CFB5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FEF15-D23C-4DAE-B930-E9387167A4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D97-4F6D-4C6A-95DD-B647E04ABA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95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0E8DED-69CD-4D78-B976-0DEE61A80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96B526-50A1-4EEB-B690-7DA9AC3E9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42AE73-B46A-4672-AD9A-9689C5DC3F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ACF562F-F3D3-4B6E-8ADF-0512F1295F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2ACE86-999A-4FC2-84A9-DAE5598E95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8E7FB0DC-FB92-459B-912B-BD9EB4A2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B07AE8-23B8-4CF6-A206-353FEC7D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E5E2-06A0-453B-9E38-F91F3914972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D165E6A-C409-4BDB-85BF-B74BC42FE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025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12: Hardware for Arithmetic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E236CA47-D513-410A-A6C3-2BB13F1B87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1FC4904B-7C34-4970-9D8D-8C37C72E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56990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Digital logic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Logic for common operations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Designing an ALU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BF40320-66C0-4D88-95B9-E6C8CA718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87DB-1643-4CC3-9E77-4E570482E1F1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60C1C937-9ED2-416E-BBFC-C2928B497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3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Equation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54E1051-87A4-4A21-93BF-F64A0731A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72D0B485-F372-4234-A3C9-7618285E1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0843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the logic block that has an output E that is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only if exactly two of the three inputs A, B, C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Multiple correct equations: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Two must be true, but all three cannot be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 = ((A . B) + (B . C) + (A . C)) . (A . B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Identify the three cases where it is true: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 = (A . B . C) + (A . C . B) + (C . B . A)</a:t>
            </a:r>
          </a:p>
        </p:txBody>
      </p:sp>
      <p:sp>
        <p:nvSpPr>
          <p:cNvPr id="8198" name="Line 5">
            <a:extLst>
              <a:ext uri="{FF2B5EF4-FFF2-40B4-BE49-F238E27FC236}">
                <a16:creationId xmlns:a16="http://schemas.microsoft.com/office/drawing/2014/main" id="{E5BF304F-519A-46BC-9A64-A62CC91E1E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8100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6">
            <a:extLst>
              <a:ext uri="{FF2B5EF4-FFF2-40B4-BE49-F238E27FC236}">
                <a16:creationId xmlns:a16="http://schemas.microsoft.com/office/drawing/2014/main" id="{F549F8E2-296D-472D-9BCA-762FBAAD0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7">
            <a:extLst>
              <a:ext uri="{FF2B5EF4-FFF2-40B4-BE49-F238E27FC236}">
                <a16:creationId xmlns:a16="http://schemas.microsoft.com/office/drawing/2014/main" id="{A6E378CF-E255-46C0-89AD-19AF8241D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8">
            <a:extLst>
              <a:ext uri="{FF2B5EF4-FFF2-40B4-BE49-F238E27FC236}">
                <a16:creationId xmlns:a16="http://schemas.microsoft.com/office/drawing/2014/main" id="{50792397-00D3-462A-8F61-E205F9957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935794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5AFD19B7-33A8-4FFA-905A-F14A7DFA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B32C6-0296-424E-9FCF-FEDB042220B3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B256EA61-7B1F-4922-AFF3-E880EFF80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43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of Products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62D4B375-26BD-4798-8D92-41C4ED8C6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13AB7CB6-6BA5-410F-B4E7-95EF5AAB2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428273"/>
            <a:ext cx="760663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Can represent any logic block with the AND, OR, NOT operators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Draw the truth table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For each true output, represent the corresponding inputs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as a product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The final equation is a sum of these products</a:t>
            </a: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28C97AC5-E752-4630-9541-E8EC8802B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05200"/>
            <a:ext cx="41537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     B            C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1            1            1                   0</a:t>
            </a:r>
          </a:p>
        </p:txBody>
      </p:sp>
      <p:sp>
        <p:nvSpPr>
          <p:cNvPr id="10247" name="Line 6">
            <a:extLst>
              <a:ext uri="{FF2B5EF4-FFF2-40B4-BE49-F238E27FC236}">
                <a16:creationId xmlns:a16="http://schemas.microsoft.com/office/drawing/2014/main" id="{CC073D25-6B40-44CF-A265-04AA975202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38862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5756B77C-D57E-4F9E-BFBB-DA27FF196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505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Text Box 8">
            <a:extLst>
              <a:ext uri="{FF2B5EF4-FFF2-40B4-BE49-F238E27FC236}">
                <a16:creationId xmlns:a16="http://schemas.microsoft.com/office/drawing/2014/main" id="{314B19F8-E6D0-43D6-8313-DB503B379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114800"/>
            <a:ext cx="39565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 . B . C) + (A . C . B) + (C . B . 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Can also use “product of sums”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Any equation can be implemented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with an array of ANDs, followed by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an array of ORs</a:t>
            </a:r>
          </a:p>
        </p:txBody>
      </p:sp>
      <p:sp>
        <p:nvSpPr>
          <p:cNvPr id="10250" name="Line 9">
            <a:extLst>
              <a:ext uri="{FF2B5EF4-FFF2-40B4-BE49-F238E27FC236}">
                <a16:creationId xmlns:a16="http://schemas.microsoft.com/office/drawing/2014/main" id="{50857E3A-E15B-4F21-BCC8-541C2F296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0A3022F6-EADA-4895-A8AE-F282122D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1">
            <a:extLst>
              <a:ext uri="{FF2B5EF4-FFF2-40B4-BE49-F238E27FC236}">
                <a16:creationId xmlns:a16="http://schemas.microsoft.com/office/drawing/2014/main" id="{3EDEDDC1-E634-4FFC-97D6-3FA584EEA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4191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27311C3-0F69-4D62-99C5-2112E9C8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B57F6-9EA2-449E-8FE5-C6241250354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9444EB88-64D3-4D76-AB97-AC167A108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799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and NOR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7586CD74-8246-4D5F-81B4-1F3734799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92D41BD1-F4B3-42F8-959C-448D93E1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89098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:  NOT of AND :  A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  = 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NOR : NOT of OR :  A  nor  B  =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NAND and NOR are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gates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i.e., they can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used to construct any complex logical function</a:t>
            </a:r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id="{4E566F35-2A43-402A-BC94-C36AD04E9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1600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B40FCED3-9041-4999-A914-DB4F40523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286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04D9721-BBEB-4AB4-963C-4EF99BE9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5E9C07-5F93-400F-9FC4-1C7278112936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F2840BFD-A017-454E-9E65-8864B6465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940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Decoder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F37B55D-00A5-461B-90A9-97AD75193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19A93EB7-B19C-458D-92B1-3BEC616DF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263446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Takes in N inputs and activates one of 2</a:t>
            </a:r>
            <a:r>
              <a:rPr lang="en-US" altLang="en-US" sz="2400" baseline="3000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outputs</a:t>
            </a:r>
          </a:p>
          <a:p>
            <a:pPr eaLnBrk="1" hangingPunct="1">
              <a:buClr>
                <a:srgbClr val="CC0000"/>
              </a:buClr>
              <a:buFontTx/>
              <a:buChar char="•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I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en-US" sz="18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</a:t>
            </a:r>
            <a:r>
              <a:rPr lang="en-US" altLang="en-US" sz="18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altLang="en-US" sz="18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0    0     0                  1     0     0     0     0     0     0      0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0    0     1                  0     1     0     0     0     0     0      0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0    1     0                  0     0     1     0     0     0     0      0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0    1     1                  0     0     0     1     0     0     0      0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1    0     0                  0     0     0     0     1     0     0      0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1    0     1                  0     0     0     0     0     1     0      0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1    1     0                  0     0     0     0     0     0     1      0</a:t>
            </a:r>
          </a:p>
          <a:p>
            <a:pPr eaLnBrk="1" hangingPunct="1">
              <a:buClr>
                <a:srgbClr val="CC0000"/>
              </a:buClr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1    1     1                  0     0     0     0     0     0     0      1</a:t>
            </a:r>
          </a:p>
        </p:txBody>
      </p:sp>
      <p:sp>
        <p:nvSpPr>
          <p:cNvPr id="14342" name="Line 5">
            <a:extLst>
              <a:ext uri="{FF2B5EF4-FFF2-40B4-BE49-F238E27FC236}">
                <a16:creationId xmlns:a16="http://schemas.microsoft.com/office/drawing/2014/main" id="{1C9AA0C7-1A18-4513-80A9-D1879D962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743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>
            <a:extLst>
              <a:ext uri="{FF2B5EF4-FFF2-40B4-BE49-F238E27FC236}">
                <a16:creationId xmlns:a16="http://schemas.microsoft.com/office/drawing/2014/main" id="{DE8B8DE1-F9C6-427F-9CF2-A4D8F3806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362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C9D6BDCC-8280-4632-A548-70DB8FB27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410200"/>
            <a:ext cx="106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3-to-8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Decoder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81917366-5389-4C71-A9D8-395445F623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715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B2F2D09F-BB86-4F60-BCD5-52CF7358D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019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ED5C7D74-4E6D-4890-9C22-C1FB05B8D1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6324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952200FD-2E4F-4953-892F-7003FDA96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E52F5A3B-9AEA-4C69-95D4-257DC6D3D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638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33060C60-37AD-48FD-8077-0DFC097B36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Line 15">
            <a:extLst>
              <a:ext uri="{FF2B5EF4-FFF2-40B4-BE49-F238E27FC236}">
                <a16:creationId xmlns:a16="http://schemas.microsoft.com/office/drawing/2014/main" id="{EEC7783C-4514-4869-8D75-0985F398D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943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2" name="Line 16">
            <a:extLst>
              <a:ext uri="{FF2B5EF4-FFF2-40B4-BE49-F238E27FC236}">
                <a16:creationId xmlns:a16="http://schemas.microsoft.com/office/drawing/2014/main" id="{631DE07A-E390-4F96-AC80-3DEDE5E8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0960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F868A38-FC8F-4F7E-9D8C-346A8F1DFA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2484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E4C2B1CD-A12C-4D3A-8A6A-1D5C7E6AA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4008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BB2261F0-879A-4B1C-9EC4-0F31AC195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655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6" name="Text Box 20">
            <a:extLst>
              <a:ext uri="{FF2B5EF4-FFF2-40B4-BE49-F238E27FC236}">
                <a16:creationId xmlns:a16="http://schemas.microsoft.com/office/drawing/2014/main" id="{24F59DB4-8730-4863-B850-67002E954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5726113"/>
            <a:ext cx="493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0-2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>
            <a:extLst>
              <a:ext uri="{FF2B5EF4-FFF2-40B4-BE49-F238E27FC236}">
                <a16:creationId xmlns:a16="http://schemas.microsoft.com/office/drawing/2014/main" id="{08B197EE-22BE-4E89-9F66-B257AEB8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791200"/>
            <a:ext cx="5806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altLang="en-US" sz="2000" baseline="-25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0-7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EE81AD-39C1-43F8-A15F-BDEDDFD6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E19E0-1915-48C4-8693-2C2B13DD78A2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3CF0CA1D-11C1-477C-90AA-365154781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171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Logic Blocks – Multiplexor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320A761-7374-4D3A-AB9A-4CE7DE6502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7FA89B-C493-4775-BF01-6861DC893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267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Multiplexor or selector: one of N inputs is reflected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output depending on the value of the log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selector bits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2-input mux</a:t>
            </a:r>
          </a:p>
        </p:txBody>
      </p:sp>
      <p:pic>
        <p:nvPicPr>
          <p:cNvPr id="16390" name="Picture 6" descr="5">
            <a:extLst>
              <a:ext uri="{FF2B5EF4-FFF2-40B4-BE49-F238E27FC236}">
                <a16:creationId xmlns:a16="http://schemas.microsoft.com/office/drawing/2014/main" id="{92D5154F-EE8A-45C8-91AA-4A35B2BDA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6419850" cy="238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3955A376-A884-453C-8989-C78F317D8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06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1AE6B615-69AF-41F0-8630-B9481B67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80B4-544F-4B16-B120-156C324F8A5C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8B0A5170-13B7-457C-92DD-4F9C3ACDB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9D8C2A5-7F59-46DB-939D-41932E40A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974CE9B-2FDC-48B3-9C07-F4D558A23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617033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 0          1</a:t>
            </a:r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513FE994-8C9D-454C-B59C-0247FC8135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58E3A489-31BB-4E9B-AAFB-64AD976DF4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42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082AC97B-7686-4292-9A20-B7E5EC6294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F1C446AD-6032-471A-9837-702D5693BF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302623D9-4E64-4784-92AF-4D1E4EBC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95840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3" name="Line 10">
            <a:extLst>
              <a:ext uri="{FF2B5EF4-FFF2-40B4-BE49-F238E27FC236}">
                <a16:creationId xmlns:a16="http://schemas.microsoft.com/office/drawing/2014/main" id="{960D6446-848B-4111-93B1-C881A9EE6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>
            <a:extLst>
              <a:ext uri="{FF2B5EF4-FFF2-40B4-BE49-F238E27FC236}">
                <a16:creationId xmlns:a16="http://schemas.microsoft.com/office/drawing/2014/main" id="{01A5697A-42F3-49C0-A47C-9BA874349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Text Box 12">
            <a:extLst>
              <a:ext uri="{FF2B5EF4-FFF2-40B4-BE49-F238E27FC236}">
                <a16:creationId xmlns:a16="http://schemas.microsoft.com/office/drawing/2014/main" id="{C2665CB4-E289-454A-9412-326BBB0B4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671407D6-6540-4EF2-B1D8-602D4FC6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99F86-2573-4465-8C90-3498FA0EE121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B186FB6-DA74-4116-9610-5924915C9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534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Adder Algorithm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6C370CAC-D125-48AE-BE1E-264D59E7B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C25529F0-86C4-4432-A800-1AF66249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53848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1          0          0          1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0          1          0          1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Sum        1          1          1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700" dirty="0">
                <a:latin typeface="Calibri" panose="020F0502020204030204" pitchFamily="34" charset="0"/>
                <a:cs typeface="Calibri" panose="020F0502020204030204" pitchFamily="34" charset="0"/>
              </a:rPr>
              <a:t>Carry       0          0         0           1</a:t>
            </a:r>
          </a:p>
        </p:txBody>
      </p:sp>
      <p:sp>
        <p:nvSpPr>
          <p:cNvPr id="20486" name="Line 5">
            <a:extLst>
              <a:ext uri="{FF2B5EF4-FFF2-40B4-BE49-F238E27FC236}">
                <a16:creationId xmlns:a16="http://schemas.microsoft.com/office/drawing/2014/main" id="{447131CE-9D51-4D7D-9F90-2A56FD438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6">
            <a:extLst>
              <a:ext uri="{FF2B5EF4-FFF2-40B4-BE49-F238E27FC236}">
                <a16:creationId xmlns:a16="http://schemas.microsoft.com/office/drawing/2014/main" id="{76F666D6-7B1E-487D-8B05-486AFE1A5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480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7">
            <a:extLst>
              <a:ext uri="{FF2B5EF4-FFF2-40B4-BE49-F238E27FC236}">
                <a16:creationId xmlns:a16="http://schemas.microsoft.com/office/drawing/2014/main" id="{7EAC7EA9-D51C-481B-A3B9-BE0825152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2514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8">
            <a:extLst>
              <a:ext uri="{FF2B5EF4-FFF2-40B4-BE49-F238E27FC236}">
                <a16:creationId xmlns:a16="http://schemas.microsoft.com/office/drawing/2014/main" id="{23B99386-E2DF-4301-99A9-30D50D0A98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23622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Text Box 9">
            <a:extLst>
              <a:ext uri="{FF2B5EF4-FFF2-40B4-BE49-F238E27FC236}">
                <a16:creationId xmlns:a16="http://schemas.microsoft.com/office/drawing/2014/main" id="{38A93DE1-954E-4797-8531-4673CDA9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48894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A        B      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Sum  </a:t>
            </a:r>
            <a:r>
              <a:rPr lang="en-US" altLang="en-US" sz="24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0            0            0                          0           0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1            0            0                          1           0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1            1            0                          0           1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1            1            1                          1           1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Line 10">
            <a:extLst>
              <a:ext uri="{FF2B5EF4-FFF2-40B4-BE49-F238E27FC236}">
                <a16:creationId xmlns:a16="http://schemas.microsoft.com/office/drawing/2014/main" id="{A1F88893-C905-49E2-ACC6-455652B49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43434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1">
            <a:extLst>
              <a:ext uri="{FF2B5EF4-FFF2-40B4-BE49-F238E27FC236}">
                <a16:creationId xmlns:a16="http://schemas.microsoft.com/office/drawing/2014/main" id="{46FDAE3B-451D-484F-8EF9-F0AB28E6D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3962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2">
            <a:extLst>
              <a:ext uri="{FF2B5EF4-FFF2-40B4-BE49-F238E27FC236}">
                <a16:creationId xmlns:a16="http://schemas.microsoft.com/office/drawing/2014/main" id="{F4927CD0-7FFA-4D50-BCFD-682ACC6A4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05200"/>
            <a:ext cx="4046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 for the above operations:</a:t>
            </a:r>
          </a:p>
        </p:txBody>
      </p:sp>
      <p:sp>
        <p:nvSpPr>
          <p:cNvPr id="20494" name="Text Box 13">
            <a:extLst>
              <a:ext uri="{FF2B5EF4-FFF2-40B4-BE49-F238E27FC236}">
                <a16:creationId xmlns:a16="http://schemas.microsoft.com/office/drawing/2014/main" id="{CF38F350-1890-48E8-BED4-9E1B3CEEF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373313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0495" name="Line 14">
            <a:extLst>
              <a:ext uri="{FF2B5EF4-FFF2-40B4-BE49-F238E27FC236}">
                <a16:creationId xmlns:a16="http://schemas.microsoft.com/office/drawing/2014/main" id="{23CA4709-C7E9-4C6C-B49E-9847C25E59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5">
            <a:extLst>
              <a:ext uri="{FF2B5EF4-FFF2-40B4-BE49-F238E27FC236}">
                <a16:creationId xmlns:a16="http://schemas.microsoft.com/office/drawing/2014/main" id="{A346FAD9-1B32-4BDF-9858-DB08C5A24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6">
            <a:extLst>
              <a:ext uri="{FF2B5EF4-FFF2-40B4-BE49-F238E27FC236}">
                <a16:creationId xmlns:a16="http://schemas.microsoft.com/office/drawing/2014/main" id="{120BF748-8948-499B-B7DD-1FFBB3DB7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7">
            <a:extLst>
              <a:ext uri="{FF2B5EF4-FFF2-40B4-BE49-F238E27FC236}">
                <a16:creationId xmlns:a16="http://schemas.microsoft.com/office/drawing/2014/main" id="{2AEF3DFD-B707-4EA2-A637-11F0BFF1F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48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8">
            <a:extLst>
              <a:ext uri="{FF2B5EF4-FFF2-40B4-BE49-F238E27FC236}">
                <a16:creationId xmlns:a16="http://schemas.microsoft.com/office/drawing/2014/main" id="{1F24ACBE-9755-42B4-BD0B-420E85C5A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9">
            <a:extLst>
              <a:ext uri="{FF2B5EF4-FFF2-40B4-BE49-F238E27FC236}">
                <a16:creationId xmlns:a16="http://schemas.microsoft.com/office/drawing/2014/main" id="{BBAE9E27-8A6F-4BA1-BBC7-9E51557D0B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352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>
            <a:extLst>
              <a:ext uri="{FF2B5EF4-FFF2-40B4-BE49-F238E27FC236}">
                <a16:creationId xmlns:a16="http://schemas.microsoft.com/office/drawing/2014/main" id="{D6E9591B-D872-4E98-ADA5-BAE3FAD95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572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>
            <a:extLst>
              <a:ext uri="{FF2B5EF4-FFF2-40B4-BE49-F238E27FC236}">
                <a16:creationId xmlns:a16="http://schemas.microsoft.com/office/drawing/2014/main" id="{B71CDE18-6A07-4B9F-A85A-C5DB81AC25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876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>
            <a:extLst>
              <a:ext uri="{FF2B5EF4-FFF2-40B4-BE49-F238E27FC236}">
                <a16:creationId xmlns:a16="http://schemas.microsoft.com/office/drawing/2014/main" id="{4492ADE6-8955-467F-A483-2E7545AD70A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DE86A994-B215-4D94-8FA3-01255F1A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009F-7454-4C8B-A69B-6C3A08FA2000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CB184CE-DDB7-4737-8256-BA465BA3E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86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Out Logic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B248F62-1413-4067-B426-3B3C2B9F8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6">
            <a:extLst>
              <a:ext uri="{FF2B5EF4-FFF2-40B4-BE49-F238E27FC236}">
                <a16:creationId xmlns:a16="http://schemas.microsoft.com/office/drawing/2014/main" id="{5903269F-148C-4DE6-9153-557A140A1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600200"/>
            <a:ext cx="2084225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Equations: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Sum = Cin . A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Cout =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B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. B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 .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= A . B 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A . Cin 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B . Cin</a:t>
            </a:r>
          </a:p>
        </p:txBody>
      </p:sp>
      <p:sp>
        <p:nvSpPr>
          <p:cNvPr id="22534" name="Line 7">
            <a:extLst>
              <a:ext uri="{FF2B5EF4-FFF2-40B4-BE49-F238E27FC236}">
                <a16:creationId xmlns:a16="http://schemas.microsoft.com/office/drawing/2014/main" id="{35943B79-BC91-44CF-A273-E3882A1DB6A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1210737F-F44D-4850-B60C-CEFD23C8F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9700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9">
            <a:extLst>
              <a:ext uri="{FF2B5EF4-FFF2-40B4-BE49-F238E27FC236}">
                <a16:creationId xmlns:a16="http://schemas.microsoft.com/office/drawing/2014/main" id="{1F72CA99-13FD-4589-A43A-1721963D3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10">
            <a:extLst>
              <a:ext uri="{FF2B5EF4-FFF2-40B4-BE49-F238E27FC236}">
                <a16:creationId xmlns:a16="http://schemas.microsoft.com/office/drawing/2014/main" id="{90302820-3F4F-44F4-950C-C73A12860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274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C8A724AE-6723-49A4-952F-35BAB24F8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6F24ECA0-2FD8-4D14-A1BE-3E49E2B7C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79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792C1EE6-FD3D-4F70-B558-720329DC1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7988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4">
            <a:extLst>
              <a:ext uri="{FF2B5EF4-FFF2-40B4-BE49-F238E27FC236}">
                <a16:creationId xmlns:a16="http://schemas.microsoft.com/office/drawing/2014/main" id="{8B69B64D-0C67-415A-91BA-B67C5D701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1036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5">
            <a:extLst>
              <a:ext uri="{FF2B5EF4-FFF2-40B4-BE49-F238E27FC236}">
                <a16:creationId xmlns:a16="http://schemas.microsoft.com/office/drawing/2014/main" id="{1149D594-1251-4036-ADA5-B76B120AD4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4408488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543" name="Picture 6" descr="17">
            <a:extLst>
              <a:ext uri="{FF2B5EF4-FFF2-40B4-BE49-F238E27FC236}">
                <a16:creationId xmlns:a16="http://schemas.microsoft.com/office/drawing/2014/main" id="{77FB36E9-B229-401A-841D-08D5B2A41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" y="1481138"/>
            <a:ext cx="4919663" cy="463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44" name="Text Box 5">
            <a:extLst>
              <a:ext uri="{FF2B5EF4-FFF2-40B4-BE49-F238E27FC236}">
                <a16:creationId xmlns:a16="http://schemas.microsoft.com/office/drawing/2014/main" id="{1FAF09AC-1654-429C-BA1B-8CD0786B2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42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602F32C-10C2-4CD6-A831-F37F01CE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07153-5DFC-4D4A-8CA0-4B71D404E3EC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E28452-C8A0-4B7E-AA00-E541421C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00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1-Bit ALU with Add, Or, And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332943C-96FA-46F4-8559-463A30CBF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946F8513-35EB-454A-AD01-20287832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447800"/>
            <a:ext cx="58777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Multiplexor selects between Add, Or, And operations</a:t>
            </a:r>
          </a:p>
        </p:txBody>
      </p:sp>
      <p:pic>
        <p:nvPicPr>
          <p:cNvPr id="24582" name="Picture 6" descr="18">
            <a:extLst>
              <a:ext uri="{FF2B5EF4-FFF2-40B4-BE49-F238E27FC236}">
                <a16:creationId xmlns:a16="http://schemas.microsoft.com/office/drawing/2014/main" id="{5D5B277F-CF6D-4A3D-B904-BF68E99A31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5825"/>
            <a:ext cx="4289425" cy="439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879D8F1A-6DFE-463F-A359-15AF85423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B5EB4D-53D4-4650-9870-7B757F4C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F9C48-D4E6-46C2-8A41-6C177A57E988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18EA889A-4D85-479C-BC2B-7CBC1B056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089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32-bit Ripple Carry Adder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F642E55D-8B45-4D80-B54C-395863CA5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6">
            <a:extLst>
              <a:ext uri="{FF2B5EF4-FFF2-40B4-BE49-F238E27FC236}">
                <a16:creationId xmlns:a16="http://schemas.microsoft.com/office/drawing/2014/main" id="{C2CAA911-2A3E-436E-A8C1-923294872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29697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1-bit ALUs are connected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“in series”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carry-out of 1 box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going into the carry-in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of the next box</a:t>
            </a:r>
          </a:p>
        </p:txBody>
      </p:sp>
      <p:pic>
        <p:nvPicPr>
          <p:cNvPr id="26630" name="Picture 6" descr="19">
            <a:extLst>
              <a:ext uri="{FF2B5EF4-FFF2-40B4-BE49-F238E27FC236}">
                <a16:creationId xmlns:a16="http://schemas.microsoft.com/office/drawing/2014/main" id="{39D18DE3-E7F6-443E-870A-C7482B0F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317625"/>
            <a:ext cx="3417888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0A5B3317-AB28-4B77-913B-7AFC02DE4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5405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>
            <a:extLst>
              <a:ext uri="{FF2B5EF4-FFF2-40B4-BE49-F238E27FC236}">
                <a16:creationId xmlns:a16="http://schemas.microsoft.com/office/drawing/2014/main" id="{3087BD62-DB08-4E15-9E75-AC553034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E8358-6059-4295-AC80-567D975FA65E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5B43CD18-9FD4-41C3-85DF-0C3417E2F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20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Design Basics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F66E5FBA-8DE6-437B-8084-FD78D732F0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938527CA-973C-4258-8B39-2B7AE8C1E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34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Two voltage levels – high and low (1 and 0, true and false)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Hence, the use of binary arithmetic/logic in all computers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transistor is a 3-terminal device that acts as a switch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3AC4E145-167B-4AD7-ABB3-8EA474841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05E81A6A-35E8-425C-9BB7-8F5707ECC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F3BB3668-1C44-48A1-8D64-E1DAA0DCF9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C424C9C8-CBB5-48B3-98D7-176C8E85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DC21E816-B00C-419A-B305-43C0FA124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0">
            <a:extLst>
              <a:ext uri="{FF2B5EF4-FFF2-40B4-BE49-F238E27FC236}">
                <a16:creationId xmlns:a16="http://schemas.microsoft.com/office/drawing/2014/main" id="{EF479552-5A29-45ED-A263-BFB185E20D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1">
            <a:extLst>
              <a:ext uri="{FF2B5EF4-FFF2-40B4-BE49-F238E27FC236}">
                <a16:creationId xmlns:a16="http://schemas.microsoft.com/office/drawing/2014/main" id="{BC61279A-642C-459C-9D02-D4CB6DFD21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96597960-DADB-4008-8BD5-A42334490B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24FFF80-3FC8-4358-916E-36D3C97460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8EB2553A-F62E-4484-A08F-5AA690DB79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389F45EC-BC3F-4DBB-A3E6-6A0D34A4D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16">
            <a:extLst>
              <a:ext uri="{FF2B5EF4-FFF2-40B4-BE49-F238E27FC236}">
                <a16:creationId xmlns:a16="http://schemas.microsoft.com/office/drawing/2014/main" id="{B70D77F5-4448-454C-ADD5-50944EC3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040313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0" name="Text Box 17">
            <a:extLst>
              <a:ext uri="{FF2B5EF4-FFF2-40B4-BE49-F238E27FC236}">
                <a16:creationId xmlns:a16="http://schemas.microsoft.com/office/drawing/2014/main" id="{D0318B5B-B8C5-4976-BDCE-08E64DF48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691" name="Text Box 18">
            <a:extLst>
              <a:ext uri="{FF2B5EF4-FFF2-40B4-BE49-F238E27FC236}">
                <a16:creationId xmlns:a16="http://schemas.microsoft.com/office/drawing/2014/main" id="{C4CE0C00-143D-40F8-91F6-39ACAC9FD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F3D2D773-37BF-4168-8A1A-8973C66C9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A62117C-8D75-4EA4-B1B0-60F342F9A1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4BDD6DC-7E05-4B82-9B52-FDE93A898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173E38F3-0EAC-40BB-970D-3CD055A1E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36F23CE9-AB63-4BDE-8DC0-1D4BBE759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Line 24">
            <a:extLst>
              <a:ext uri="{FF2B5EF4-FFF2-40B4-BE49-F238E27FC236}">
                <a16:creationId xmlns:a16="http://schemas.microsoft.com/office/drawing/2014/main" id="{ABCB757B-28C1-45A4-9F79-F5E9FEC5A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Line 25">
            <a:extLst>
              <a:ext uri="{FF2B5EF4-FFF2-40B4-BE49-F238E27FC236}">
                <a16:creationId xmlns:a16="http://schemas.microsoft.com/office/drawing/2014/main" id="{E992782B-0380-49E1-B067-EE1C694185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6">
            <a:extLst>
              <a:ext uri="{FF2B5EF4-FFF2-40B4-BE49-F238E27FC236}">
                <a16:creationId xmlns:a16="http://schemas.microsoft.com/office/drawing/2014/main" id="{06F85052-A301-4B77-A37E-CFAD358B7A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CBC803EC-B7A1-4A9D-9D25-DC10707EE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5720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01" name="Line 28">
            <a:extLst>
              <a:ext uri="{FF2B5EF4-FFF2-40B4-BE49-F238E27FC236}">
                <a16:creationId xmlns:a16="http://schemas.microsoft.com/office/drawing/2014/main" id="{A0653415-E1CD-4BB9-853B-FF665E23C3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C519040C-4F88-482A-84A0-9E1065461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105400"/>
            <a:ext cx="13692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Conducting</a:t>
            </a:r>
          </a:p>
        </p:txBody>
      </p:sp>
      <p:sp>
        <p:nvSpPr>
          <p:cNvPr id="28703" name="Line 30">
            <a:extLst>
              <a:ext uri="{FF2B5EF4-FFF2-40B4-BE49-F238E27FC236}">
                <a16:creationId xmlns:a16="http://schemas.microsoft.com/office/drawing/2014/main" id="{AF5F0B43-7328-4664-9F02-CEECCB20F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31">
            <a:extLst>
              <a:ext uri="{FF2B5EF4-FFF2-40B4-BE49-F238E27FC236}">
                <a16:creationId xmlns:a16="http://schemas.microsoft.com/office/drawing/2014/main" id="{175FBF13-6AAD-4EAB-8841-802DA71730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0292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Line 32">
            <a:extLst>
              <a:ext uri="{FF2B5EF4-FFF2-40B4-BE49-F238E27FC236}">
                <a16:creationId xmlns:a16="http://schemas.microsoft.com/office/drawing/2014/main" id="{D8ED67EE-E815-4526-8A38-1C5B94171D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62600" y="5486400"/>
            <a:ext cx="381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3">
            <a:extLst>
              <a:ext uri="{FF2B5EF4-FFF2-40B4-BE49-F238E27FC236}">
                <a16:creationId xmlns:a16="http://schemas.microsoft.com/office/drawing/2014/main" id="{30391BDA-FC97-43F2-94E3-F529399D5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572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Line 34">
            <a:extLst>
              <a:ext uri="{FF2B5EF4-FFF2-40B4-BE49-F238E27FC236}">
                <a16:creationId xmlns:a16="http://schemas.microsoft.com/office/drawing/2014/main" id="{489022A5-AF02-49A2-8B45-7D3BC95DE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5486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8" name="Line 35">
            <a:extLst>
              <a:ext uri="{FF2B5EF4-FFF2-40B4-BE49-F238E27FC236}">
                <a16:creationId xmlns:a16="http://schemas.microsoft.com/office/drawing/2014/main" id="{C76BAEEC-6DE3-4934-BB2A-4006F429B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029200"/>
            <a:ext cx="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6">
            <a:extLst>
              <a:ext uri="{FF2B5EF4-FFF2-40B4-BE49-F238E27FC236}">
                <a16:creationId xmlns:a16="http://schemas.microsoft.com/office/drawing/2014/main" id="{98EA9439-2432-4C3F-AB3B-D62383A03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5257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7">
            <a:extLst>
              <a:ext uri="{FF2B5EF4-FFF2-40B4-BE49-F238E27FC236}">
                <a16:creationId xmlns:a16="http://schemas.microsoft.com/office/drawing/2014/main" id="{8DB807EF-8E45-4C46-989B-6E98D2205A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3733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Line 38">
            <a:extLst>
              <a:ext uri="{FF2B5EF4-FFF2-40B4-BE49-F238E27FC236}">
                <a16:creationId xmlns:a16="http://schemas.microsoft.com/office/drawing/2014/main" id="{86003222-4ED9-463B-B8DB-C79D4C57CD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5943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Line 39">
            <a:extLst>
              <a:ext uri="{FF2B5EF4-FFF2-40B4-BE49-F238E27FC236}">
                <a16:creationId xmlns:a16="http://schemas.microsoft.com/office/drawing/2014/main" id="{1B6E07D5-7880-42D4-BE46-58378B6374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19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40">
            <a:extLst>
              <a:ext uri="{FF2B5EF4-FFF2-40B4-BE49-F238E27FC236}">
                <a16:creationId xmlns:a16="http://schemas.microsoft.com/office/drawing/2014/main" id="{B57D420C-9785-4EEB-8362-31CEB25211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6096000"/>
            <a:ext cx="15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Text Box 41">
            <a:extLst>
              <a:ext uri="{FF2B5EF4-FFF2-40B4-BE49-F238E27FC236}">
                <a16:creationId xmlns:a16="http://schemas.microsoft.com/office/drawing/2014/main" id="{66F22996-6369-4793-81B7-28975F703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04031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5" name="Text Box 42">
            <a:extLst>
              <a:ext uri="{FF2B5EF4-FFF2-40B4-BE49-F238E27FC236}">
                <a16:creationId xmlns:a16="http://schemas.microsoft.com/office/drawing/2014/main" id="{F4D23E83-5C30-4889-A69C-A29432977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429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16" name="Text Box 43">
            <a:extLst>
              <a:ext uri="{FF2B5EF4-FFF2-40B4-BE49-F238E27FC236}">
                <a16:creationId xmlns:a16="http://schemas.microsoft.com/office/drawing/2014/main" id="{49113DD7-D940-4878-BA88-4B44AB33C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791200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8717" name="Line 44">
            <a:extLst>
              <a:ext uri="{FF2B5EF4-FFF2-40B4-BE49-F238E27FC236}">
                <a16:creationId xmlns:a16="http://schemas.microsoft.com/office/drawing/2014/main" id="{46D8813D-85F2-4309-8EED-0F1154FB0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Line 45">
            <a:extLst>
              <a:ext uri="{FF2B5EF4-FFF2-40B4-BE49-F238E27FC236}">
                <a16:creationId xmlns:a16="http://schemas.microsoft.com/office/drawing/2014/main" id="{70BAA715-69A8-4A46-B9BA-8C91843A7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9" name="Line 46">
            <a:extLst>
              <a:ext uri="{FF2B5EF4-FFF2-40B4-BE49-F238E27FC236}">
                <a16:creationId xmlns:a16="http://schemas.microsoft.com/office/drawing/2014/main" id="{7D570C80-DFD2-48E8-82F5-60EECC64D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910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0" name="Line 47">
            <a:extLst>
              <a:ext uri="{FF2B5EF4-FFF2-40B4-BE49-F238E27FC236}">
                <a16:creationId xmlns:a16="http://schemas.microsoft.com/office/drawing/2014/main" id="{167F0FD5-2A1D-41DB-AA10-7B34D47051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2672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1" name="Line 48">
            <a:extLst>
              <a:ext uri="{FF2B5EF4-FFF2-40B4-BE49-F238E27FC236}">
                <a16:creationId xmlns:a16="http://schemas.microsoft.com/office/drawing/2014/main" id="{19C41CA7-F759-4E1E-8484-13EB238BE2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4196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9">
            <a:extLst>
              <a:ext uri="{FF2B5EF4-FFF2-40B4-BE49-F238E27FC236}">
                <a16:creationId xmlns:a16="http://schemas.microsoft.com/office/drawing/2014/main" id="{89C15E91-BAAB-43EE-AFCD-87DD2B30E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343400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50">
            <a:extLst>
              <a:ext uri="{FF2B5EF4-FFF2-40B4-BE49-F238E27FC236}">
                <a16:creationId xmlns:a16="http://schemas.microsoft.com/office/drawing/2014/main" id="{E2BBA126-1139-4820-89EE-498F60806C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4958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1">
            <a:extLst>
              <a:ext uri="{FF2B5EF4-FFF2-40B4-BE49-F238E27FC236}">
                <a16:creationId xmlns:a16="http://schemas.microsoft.com/office/drawing/2014/main" id="{4B70EEA9-9F5B-4598-96FB-6E5AFE3C54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00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Text Box 52">
            <a:extLst>
              <a:ext uri="{FF2B5EF4-FFF2-40B4-BE49-F238E27FC236}">
                <a16:creationId xmlns:a16="http://schemas.microsoft.com/office/drawing/2014/main" id="{09375252-7882-426D-B69D-E3E20FB2E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572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</a:p>
        </p:txBody>
      </p:sp>
      <p:sp>
        <p:nvSpPr>
          <p:cNvPr id="28726" name="Line 53">
            <a:extLst>
              <a:ext uri="{FF2B5EF4-FFF2-40B4-BE49-F238E27FC236}">
                <a16:creationId xmlns:a16="http://schemas.microsoft.com/office/drawing/2014/main" id="{5EA8A369-7169-4262-9404-58FB7CF0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029200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Text Box 54">
            <a:extLst>
              <a:ext uri="{FF2B5EF4-FFF2-40B4-BE49-F238E27FC236}">
                <a16:creationId xmlns:a16="http://schemas.microsoft.com/office/drawing/2014/main" id="{66E629A0-82DC-4F82-9900-B87B9539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5105400"/>
            <a:ext cx="18528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Non-conducting</a:t>
            </a:r>
          </a:p>
        </p:txBody>
      </p:sp>
      <p:sp>
        <p:nvSpPr>
          <p:cNvPr id="28728" name="Line 55">
            <a:extLst>
              <a:ext uri="{FF2B5EF4-FFF2-40B4-BE49-F238E27FC236}">
                <a16:creationId xmlns:a16="http://schemas.microsoft.com/office/drawing/2014/main" id="{53794058-DB90-47D4-A08D-7DC47D34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9" name="Line 56">
            <a:extLst>
              <a:ext uri="{FF2B5EF4-FFF2-40B4-BE49-F238E27FC236}">
                <a16:creationId xmlns:a16="http://schemas.microsoft.com/office/drawing/2014/main" id="{406333F2-D28A-439D-A6E7-81D800678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181600"/>
            <a:ext cx="304800" cy="228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C2A18AE-3931-4390-853F-1203C574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19F25E-C151-4CAF-BE3D-1578CC743BF0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711423DB-A98C-4E32-A198-E5EB947BE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581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Subtraction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A076C708-0F80-45CC-BFFA-4F2E6DF6AD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5">
            <a:extLst>
              <a:ext uri="{FF2B5EF4-FFF2-40B4-BE49-F238E27FC236}">
                <a16:creationId xmlns:a16="http://schemas.microsoft.com/office/drawing/2014/main" id="{38649C2D-C50A-4532-9DD2-31D701260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3565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invert bits of B and add a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Include an inverter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CarryIn for the first bit is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CarryIn signal (for the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first bit) can be the same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as the Binvert signal</a:t>
            </a:r>
          </a:p>
        </p:txBody>
      </p:sp>
      <p:pic>
        <p:nvPicPr>
          <p:cNvPr id="28678" name="Picture 6" descr="20">
            <a:extLst>
              <a:ext uri="{FF2B5EF4-FFF2-40B4-BE49-F238E27FC236}">
                <a16:creationId xmlns:a16="http://schemas.microsoft.com/office/drawing/2014/main" id="{3E18B999-4954-42FB-90FD-3F636DDAA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828800"/>
            <a:ext cx="4816475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 Box 5">
            <a:extLst>
              <a:ext uri="{FF2B5EF4-FFF2-40B4-BE49-F238E27FC236}">
                <a16:creationId xmlns:a16="http://schemas.microsoft.com/office/drawing/2014/main" id="{0B87E272-03CE-4470-843B-2994601CA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13" y="58007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1978A4-62E1-4CFD-9E2C-0B200EE6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6FA8F-F3EA-40D7-B66E-CF2F8C53AEDE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B8CE946A-DDF7-4643-95F4-03E36436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255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Incorporating NOR and NAND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1B723546-7455-482E-B399-4139BBAC1A8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21">
            <a:extLst>
              <a:ext uri="{FF2B5EF4-FFF2-40B4-BE49-F238E27FC236}">
                <a16:creationId xmlns:a16="http://schemas.microsoft.com/office/drawing/2014/main" id="{E025FA4E-085E-49F4-909A-4D564123C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963" y="1581150"/>
            <a:ext cx="577373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46929102-10E6-4603-A9B2-502C48889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1838" y="64611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077A31D-4387-4F35-835F-C0B981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D6CD9-ED46-4831-BBFD-914E10646870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0F0EF60C-8B64-4CA0-AB2E-0FBF8E36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591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Lines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0574FC65-920D-460E-A247-DBD3477264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737152EF-3D6C-4814-A67B-7549E9BF1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255" y="1676400"/>
            <a:ext cx="261321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values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control lines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what operations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they correspond to?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Ai   Bn   Op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    0     0     00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     0     0     01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     0     0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     0     1     10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NAND  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1     01</a:t>
            </a:r>
            <a:endParaRPr lang="en-US" altLang="en-US" sz="20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     1     1     00</a:t>
            </a:r>
          </a:p>
        </p:txBody>
      </p:sp>
      <p:pic>
        <p:nvPicPr>
          <p:cNvPr id="38918" name="Picture 6">
            <a:extLst>
              <a:ext uri="{FF2B5EF4-FFF2-40B4-BE49-F238E27FC236}">
                <a16:creationId xmlns:a16="http://schemas.microsoft.com/office/drawing/2014/main" id="{48C18489-E8AE-48CA-A935-A2B21D13A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28800"/>
            <a:ext cx="2811463" cy="406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3FEBD81A-4EE1-4F34-9FF7-17F083ED8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28015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07849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B678562-B005-40A1-98AF-2B1F111D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ABAA9-A8E0-4D19-BD79-67C1E64689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590E48-D0D2-4838-A8E9-BE3AF5F8F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78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Logic Blocks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A6908ABF-2446-4759-88D2-E289C4983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75094743-B13A-4647-AA9A-373B883F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303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has a number of binary inputs and produces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number of binary outputs – the simplest logic block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composed of a few transistors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output is only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function of the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logic block is termed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the block has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internal memory (state) that also influences the 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basic logic block is termed a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gate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(AND, OR, NOT,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We will only deal with combinational circuits today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E1D8158-2C28-4E3B-B9FC-238651DC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0BA32-AC4E-4706-9A89-2960FED2C4EF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AC74D331-90A5-4CD0-829B-7DC973583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7ED08CF1-E4F6-4A21-8E88-9551822644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8CE9B00-BF90-497C-A1C8-CDBD58D9D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   B           C                 E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4CAE780-9607-4B79-A319-BEB7F22AF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B3ECA420-142C-4078-87F5-FFB305CB78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D69F2EC-D3D1-4277-A363-4B803F80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C5EEA-F20A-460E-8050-838B230968A1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7DE13550-9507-4C99-BE2A-CC1C6F04F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459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8CD6AE6C-A5AA-4EAF-98D6-E7C9C02ED6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15DD671-388B-4193-915D-ABDDDE867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1346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truth table defines the outputs of a logic block for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set of inputs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Consider a block with 3 inputs A, B, C and an output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is true only if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exactly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2 inputs are true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       B         C               E</a:t>
            </a:r>
            <a:endParaRPr lang="en-US" altLang="en-US" sz="1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0            0            0                     0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0            0            1                     0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0            1            1                     1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1            0            0                     0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1            0            1                     1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1            1            0                     1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1            1            1                     0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2" name="Line 5">
            <a:extLst>
              <a:ext uri="{FF2B5EF4-FFF2-40B4-BE49-F238E27FC236}">
                <a16:creationId xmlns:a16="http://schemas.microsoft.com/office/drawing/2014/main" id="{1101B953-D4B0-463E-8A2F-BBD93F68F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4191000"/>
            <a:ext cx="434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6">
            <a:extLst>
              <a:ext uri="{FF2B5EF4-FFF2-40B4-BE49-F238E27FC236}">
                <a16:creationId xmlns:a16="http://schemas.microsoft.com/office/drawing/2014/main" id="{CA970F9D-1AC4-43B7-8F7C-B7E6FF6584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790335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44418D64-A1D5-4A1E-9DB8-A57304A6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5192713"/>
            <a:ext cx="30264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Can be compressed by only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representing cases that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have an output of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AAAE3AEA-741B-4D96-8ADD-28BED3568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EB305E-5A4C-4DA3-8940-200D6F6FBD3C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9B48EA92-1AB4-4551-A94E-4E9B30685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8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46601823-8B46-4F9D-BE42-DD94B1C18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0652E564-D801-4351-89E8-DE80F7E28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921271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Equations involving two values and three primary operators: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 : symbol +  , X = A +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at least one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 or B is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AND : symbol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, X = A </a:t>
            </a:r>
            <a:r>
              <a:rPr lang="en-US" altLang="en-US" sz="36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true if both A and B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are true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NOT : symbol    , X = A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 X is the inverted value of A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0" name="Line 5">
            <a:extLst>
              <a:ext uri="{FF2B5EF4-FFF2-40B4-BE49-F238E27FC236}">
                <a16:creationId xmlns:a16="http://schemas.microsoft.com/office/drawing/2014/main" id="{089EFEA4-F7D0-407E-97B1-985569143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>
            <a:extLst>
              <a:ext uri="{FF2B5EF4-FFF2-40B4-BE49-F238E27FC236}">
                <a16:creationId xmlns:a16="http://schemas.microsoft.com/office/drawing/2014/main" id="{EC03CF33-CE98-427C-9465-2823FF95F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724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41DBB5B-2301-47DB-9CD3-472DE71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E98BA-3575-41D1-B99E-80412A476F0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8D92553-595F-4DCC-A44D-1049018C0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094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Boolean Algebra Rules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DC46BE3-2413-4441-8A60-BB2E55D03C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C9A6BED-387C-4D6F-BC2B-42E6EDCF0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4731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Identity law : A + 0 = A   ;   A . 1 =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Zero and One laws :  A + 1 = 1  ;  A . 0 =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Inverse laws :  A . A = 0  ;  A + A =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Commutative laws :  A + B = B + A   ;   A . B = B .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Associative laws :  A + (B + C) = (A + B) +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A . (B . C) = (A . B) .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Distributive laws : A . (B + C) = (A . B) + (A .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A + (B . C) = (A + B) . (A + C)</a:t>
            </a:r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0BDE629B-34BB-4955-8A04-24C7AD2C53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01098E92-C11B-4C6F-805A-0FE625CC9E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4684" y="3048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E05D3492-6B23-4568-B4CF-148A30DE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77801-B3A0-4419-8140-15185E318DF6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21FCDF0F-9683-4792-8076-E00712CC6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42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DeMorgan’s Laws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C9F7CDAB-2087-447E-A146-754E19B471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3C4A7BC0-A9AB-47E6-B1FD-0502B627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475412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+ B =  A .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 . B  =   A +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Confirm that these are indeed true</a:t>
            </a:r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52A0A8E2-FAB6-4A9B-B00D-5A8BF0839B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1600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0ADCDE47-31C4-4D96-8CB9-69B44EB67C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26670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4B5017A5-8301-4F63-A553-62C1C9F8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1808CA77-7B43-4D06-BA0E-2DBB959B4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2426" y="1600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C32A163E-3C51-4D0B-A020-C91440226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F9858C6E-29E0-4167-BD2F-7E0337325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7428512-3F4E-4B9D-B4FB-B8ADBA1AA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2BC7D-3A80-4DE2-9727-4A6F2CC0D672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37BA4864-196D-41E0-AA06-4E3563527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408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Pictorial Representations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0DF06835-4D05-48D6-A6A1-4EFF536A7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9">
            <a:extLst>
              <a:ext uri="{FF2B5EF4-FFF2-40B4-BE49-F238E27FC236}">
                <a16:creationId xmlns:a16="http://schemas.microsoft.com/office/drawing/2014/main" id="{BEE7457D-72AE-4763-87F5-CD86778E7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55763"/>
            <a:ext cx="52498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AND                       OR                         NOT</a:t>
            </a:r>
          </a:p>
        </p:txBody>
      </p:sp>
      <p:sp>
        <p:nvSpPr>
          <p:cNvPr id="6150" name="Text Box 10">
            <a:extLst>
              <a:ext uri="{FF2B5EF4-FFF2-40B4-BE49-F238E27FC236}">
                <a16:creationId xmlns:a16="http://schemas.microsoft.com/office/drawing/2014/main" id="{2C9C1BAF-D9F0-446D-8901-86191B84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43375"/>
            <a:ext cx="35544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logic function is this?</a:t>
            </a:r>
          </a:p>
        </p:txBody>
      </p:sp>
      <p:pic>
        <p:nvPicPr>
          <p:cNvPr id="6151" name="Picture 7" descr="2">
            <a:extLst>
              <a:ext uri="{FF2B5EF4-FFF2-40B4-BE49-F238E27FC236}">
                <a16:creationId xmlns:a16="http://schemas.microsoft.com/office/drawing/2014/main" id="{AD4C0DB5-93D1-411E-B48C-A68488827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2333625"/>
            <a:ext cx="6419850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6" descr="3">
            <a:extLst>
              <a:ext uri="{FF2B5EF4-FFF2-40B4-BE49-F238E27FC236}">
                <a16:creationId xmlns:a16="http://schemas.microsoft.com/office/drawing/2014/main" id="{B671F85A-32AF-44DB-B325-FACA075A4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832350"/>
            <a:ext cx="6419850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3" name="Text Box 5">
            <a:extLst>
              <a:ext uri="{FF2B5EF4-FFF2-40B4-BE49-F238E27FC236}">
                <a16:creationId xmlns:a16="http://schemas.microsoft.com/office/drawing/2014/main" id="{89DCBE75-6976-4B34-AAD5-8107FD6EF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3108325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p:sp>
        <p:nvSpPr>
          <p:cNvPr id="6154" name="Text Box 5">
            <a:extLst>
              <a:ext uri="{FF2B5EF4-FFF2-40B4-BE49-F238E27FC236}">
                <a16:creationId xmlns:a16="http://schemas.microsoft.com/office/drawing/2014/main" id="{DCC4D4B3-9184-4F17-A13E-3E1274A48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338" y="569595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57261</TotalTime>
  <Words>1594</Words>
  <Application>Microsoft Office PowerPoint</Application>
  <PresentationFormat>On-screen Show (4:3)</PresentationFormat>
  <Paragraphs>305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279</cp:revision>
  <dcterms:created xsi:type="dcterms:W3CDTF">2002-09-20T18:19:18Z</dcterms:created>
  <dcterms:modified xsi:type="dcterms:W3CDTF">2024-02-15T04:15:01Z</dcterms:modified>
</cp:coreProperties>
</file>