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363" r:id="rId2"/>
    <p:sldId id="601" r:id="rId3"/>
    <p:sldId id="656" r:id="rId4"/>
    <p:sldId id="654" r:id="rId5"/>
    <p:sldId id="655" r:id="rId6"/>
    <p:sldId id="612" r:id="rId7"/>
    <p:sldId id="646" r:id="rId8"/>
    <p:sldId id="647" r:id="rId9"/>
    <p:sldId id="648" r:id="rId10"/>
    <p:sldId id="649" r:id="rId11"/>
    <p:sldId id="650" r:id="rId12"/>
    <p:sldId id="636" r:id="rId13"/>
    <p:sldId id="637" r:id="rId14"/>
    <p:sldId id="638" r:id="rId15"/>
    <p:sldId id="639" r:id="rId16"/>
    <p:sldId id="640" r:id="rId17"/>
    <p:sldId id="643" r:id="rId18"/>
    <p:sldId id="631" r:id="rId19"/>
    <p:sldId id="651" r:id="rId20"/>
    <p:sldId id="652" r:id="rId21"/>
    <p:sldId id="632" r:id="rId22"/>
    <p:sldId id="633" r:id="rId23"/>
    <p:sldId id="634" r:id="rId24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078916-AB75-4080-9823-BF038FEBBB2E}" v="4" dt="2024-01-30T12:46:13.6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526" autoAdjust="0"/>
    <p:restoredTop sz="94404" autoAdjust="0"/>
  </p:normalViewPr>
  <p:slideViewPr>
    <p:cSldViewPr>
      <p:cViewPr varScale="1">
        <p:scale>
          <a:sx n="74" d="100"/>
          <a:sy n="74" d="100"/>
        </p:scale>
        <p:origin x="832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jeev Balasubramonian" userId="d1fdae7ed13c9a74" providerId="LiveId" clId="{39078916-AB75-4080-9823-BF038FEBBB2E}"/>
    <pc:docChg chg="undo custSel addSld modSld">
      <pc:chgData name="Rajeev Balasubramonian" userId="d1fdae7ed13c9a74" providerId="LiveId" clId="{39078916-AB75-4080-9823-BF038FEBBB2E}" dt="2024-01-30T13:07:49.353" v="546" actId="20577"/>
      <pc:docMkLst>
        <pc:docMk/>
      </pc:docMkLst>
      <pc:sldChg chg="delSp modSp add mod">
        <pc:chgData name="Rajeev Balasubramonian" userId="d1fdae7ed13c9a74" providerId="LiveId" clId="{39078916-AB75-4080-9823-BF038FEBBB2E}" dt="2024-01-30T12:29:26.756" v="5" actId="20577"/>
        <pc:sldMkLst>
          <pc:docMk/>
          <pc:sldMk cId="0" sldId="601"/>
        </pc:sldMkLst>
        <pc:spChg chg="mod">
          <ac:chgData name="Rajeev Balasubramonian" userId="d1fdae7ed13c9a74" providerId="LiveId" clId="{39078916-AB75-4080-9823-BF038FEBBB2E}" dt="2024-01-30T12:29:26.756" v="5" actId="20577"/>
          <ac:spMkLst>
            <pc:docMk/>
            <pc:sldMk cId="0" sldId="601"/>
            <ac:spMk id="22533" creationId="{15880456-00CA-4BDD-B4CC-62A5356A1BAC}"/>
          </ac:spMkLst>
        </pc:spChg>
        <pc:inkChg chg="del">
          <ac:chgData name="Rajeev Balasubramonian" userId="d1fdae7ed13c9a74" providerId="LiveId" clId="{39078916-AB75-4080-9823-BF038FEBBB2E}" dt="2024-01-30T12:28:11.498" v="1" actId="478"/>
          <ac:inkMkLst>
            <pc:docMk/>
            <pc:sldMk cId="0" sldId="601"/>
            <ac:inkMk id="2" creationId="{21FE52BC-C4FE-E025-4A20-338B68BE29FF}"/>
          </ac:inkMkLst>
        </pc:inkChg>
      </pc:sldChg>
      <pc:sldChg chg="delSp add mod">
        <pc:chgData name="Rajeev Balasubramonian" userId="d1fdae7ed13c9a74" providerId="LiveId" clId="{39078916-AB75-4080-9823-BF038FEBBB2E}" dt="2024-01-30T12:36:13.749" v="7" actId="478"/>
        <pc:sldMkLst>
          <pc:docMk/>
          <pc:sldMk cId="0" sldId="612"/>
        </pc:sldMkLst>
        <pc:inkChg chg="del">
          <ac:chgData name="Rajeev Balasubramonian" userId="d1fdae7ed13c9a74" providerId="LiveId" clId="{39078916-AB75-4080-9823-BF038FEBBB2E}" dt="2024-01-30T12:36:13.749" v="7" actId="478"/>
          <ac:inkMkLst>
            <pc:docMk/>
            <pc:sldMk cId="0" sldId="612"/>
            <ac:inkMk id="2" creationId="{C489A0CB-9B5E-C364-7E55-6F171E0419F9}"/>
          </ac:inkMkLst>
        </pc:inkChg>
      </pc:sldChg>
      <pc:sldChg chg="modSp mod">
        <pc:chgData name="Rajeev Balasubramonian" userId="d1fdae7ed13c9a74" providerId="LiveId" clId="{39078916-AB75-4080-9823-BF038FEBBB2E}" dt="2024-01-30T13:07:49.353" v="546" actId="20577"/>
        <pc:sldMkLst>
          <pc:docMk/>
          <pc:sldMk cId="0" sldId="646"/>
        </pc:sldMkLst>
        <pc:spChg chg="mod">
          <ac:chgData name="Rajeev Balasubramonian" userId="d1fdae7ed13c9a74" providerId="LiveId" clId="{39078916-AB75-4080-9823-BF038FEBBB2E}" dt="2024-01-30T13:07:49.353" v="546" actId="20577"/>
          <ac:spMkLst>
            <pc:docMk/>
            <pc:sldMk cId="0" sldId="646"/>
            <ac:spMk id="10245" creationId="{34BA98E9-93BD-4DFF-8948-39F1393F7B10}"/>
          </ac:spMkLst>
        </pc:spChg>
      </pc:sldChg>
      <pc:sldChg chg="addSp modSp add mod">
        <pc:chgData name="Rajeev Balasubramonian" userId="d1fdae7ed13c9a74" providerId="LiveId" clId="{39078916-AB75-4080-9823-BF038FEBBB2E}" dt="2024-01-30T12:47:15.115" v="410" actId="208"/>
        <pc:sldMkLst>
          <pc:docMk/>
          <pc:sldMk cId="1529039982" sldId="656"/>
        </pc:sldMkLst>
        <pc:spChg chg="add mod">
          <ac:chgData name="Rajeev Balasubramonian" userId="d1fdae7ed13c9a74" providerId="LiveId" clId="{39078916-AB75-4080-9823-BF038FEBBB2E}" dt="2024-01-30T12:47:15.115" v="410" actId="208"/>
          <ac:spMkLst>
            <pc:docMk/>
            <pc:sldMk cId="1529039982" sldId="656"/>
            <ac:spMk id="2" creationId="{2DD59ECF-C337-7B5A-6293-381824F90176}"/>
          </ac:spMkLst>
        </pc:spChg>
        <pc:spChg chg="mod">
          <ac:chgData name="Rajeev Balasubramonian" userId="d1fdae7ed13c9a74" providerId="LiveId" clId="{39078916-AB75-4080-9823-BF038FEBBB2E}" dt="2024-01-30T12:38:58.355" v="35" actId="20577"/>
          <ac:spMkLst>
            <pc:docMk/>
            <pc:sldMk cId="1529039982" sldId="656"/>
            <ac:spMk id="6147" creationId="{C12D71CA-FB0B-469A-A59D-E5E755FF8905}"/>
          </ac:spMkLst>
        </pc:spChg>
        <pc:spChg chg="mod">
          <ac:chgData name="Rajeev Balasubramonian" userId="d1fdae7ed13c9a74" providerId="LiveId" clId="{39078916-AB75-4080-9823-BF038FEBBB2E}" dt="2024-01-30T12:45:04.462" v="343" actId="20577"/>
          <ac:spMkLst>
            <pc:docMk/>
            <pc:sldMk cId="1529039982" sldId="656"/>
            <ac:spMk id="6149" creationId="{F0A580CB-89DA-4909-82E2-0A6A3A9FCCB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D941F510-D23A-4E81-95C7-1DCB2A203C4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AFE6F193-E021-413F-AB73-466F9009387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BD8C6C81-5C0C-4F5B-A73F-88296E0E848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735AF3D0-FBF1-4A14-A261-5553300F4C1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0D39F00-4F36-4B95-B16B-BB96BDA811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EBDAF799-59D4-44C1-AEDC-0998DA9264E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D0F26716-30A3-4D6C-9BF8-BEF2057E221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D3CE56B-D6A4-4965-93AE-077D3228E75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E59961C3-417A-4D38-A354-6D133A9E936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35B3D7D7-7F44-41BE-8DDE-D85D5AEBD56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D812BD5F-4DBB-4FDF-ABFF-D73A8DBA58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ED10375-18B2-445D-9B94-013B7862BC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281FEB6E-B7D1-4D78-93DC-B1F6E7D917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2049895-BF14-4F99-9059-A1B5E149BDB7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8D1D72C9-5D37-4BB2-91E6-1DF5315377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B1A5DB0B-1326-4D8F-A23A-2B89A57460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3B1CD39B-3044-4ACD-88CC-491314F4DB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A566FAF-5B9D-4A93-AF02-C7D7BED26A37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237C391-684A-412D-A7C6-961E3E2C58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29BC0FEC-B451-4488-AEA6-510976ACB5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50425F21-49C5-4D09-A893-BADC5E133F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CBE7014-D940-4B74-BC6B-C809BFF14DEA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14BAEC21-A3CD-42EF-81B4-E135812CDD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5011B999-3920-4CD4-A28B-9BB0843553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7F1B9B29-9B1D-47A8-8D61-8B0215E44B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BBCCB5-5AA6-4EC7-A5FD-39567D51A1A8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EB5579F9-1DA8-4BEB-B3F0-2DF7CE3EF9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2A4BECF8-247B-4B90-9EAD-013F229DA7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8A12A703-93D7-4AA0-8443-DABCBFD9AB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F8835F2-B03C-4CA1-B8E8-19E6946978FA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502DE71C-9E8A-4CD7-8918-61B4C5A1CE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74412939-1E33-462F-B333-02A2198070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C0E9F98D-4D93-4E5D-BAF1-0474BD7333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C94C7AB-AA14-410A-B83D-B498F7634270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D5999AA3-5299-4109-AD60-F488E47091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E4DCFDC0-33B4-4094-99F2-DAA244B4DC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205CBDAF-1477-4ECE-8B38-F2E6643AF8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84BE7A3-3FD4-4346-ABC6-A522E38314BA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AB080EED-466B-4498-B6C2-A51C89DC76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1283A863-D038-4171-BA11-FB25312CEE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76B16296-4972-44C9-B519-8332CFA949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8BB8391-012C-4EE7-B7A5-89E3A5597D60}" type="slidenum">
              <a:rPr lang="en-US" altLang="en-US" sz="1200" smtClean="0"/>
              <a:pPr/>
              <a:t>16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C8670389-8EEB-4CCB-ACE3-1D99729F7A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2CCA5C74-B813-42F3-8FD6-7E4115B415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89937436-A8F0-4010-A150-B2CDCF1725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F9DECC4-18B4-41A4-B805-3C3F4A0FC65E}" type="slidenum">
              <a:rPr lang="en-US" altLang="en-US" sz="1200" smtClean="0"/>
              <a:pPr/>
              <a:t>17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1F7FB29C-4CE6-4FAD-B4C2-089CEF5FEE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10E3EBA7-1784-4495-89F3-0967145B5B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E341792B-ED8D-4D3E-8764-4054D28900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D3414C6-0070-4D00-B552-F65E3923B11B}" type="slidenum">
              <a:rPr lang="en-US" altLang="en-US" sz="1200" smtClean="0"/>
              <a:pPr/>
              <a:t>18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EB151227-5D2C-411A-A4A8-CC8F8A5E7D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FF125C4B-562B-43F6-8BB4-B35D6D56AE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F3532FB3-8A48-4A52-A995-ECC1F01240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40214B3-22BD-46AF-8900-B80D7BC4D6BC}" type="slidenum">
              <a:rPr lang="en-US" altLang="en-US" sz="1200" smtClean="0"/>
              <a:pPr/>
              <a:t>19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7E87EE20-1639-40F5-B809-C9F703CC3B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C8C65EFC-473C-4797-A0D5-3BE62DA766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D0606FB2-7AE2-43B0-95B8-27EE22A151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1373371-91A6-43CD-B634-D474678A7413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5B17778F-95E6-4EE4-8E24-864FD7E19E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80449BD6-0FD5-4ABC-8A86-DF70BABCB8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4CA32290-8783-4E17-849D-DE5EFF64BD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09231B0-8D63-402B-8210-72765F8E2EDF}" type="slidenum">
              <a:rPr lang="en-US" altLang="en-US" sz="1200" smtClean="0"/>
              <a:pPr/>
              <a:t>20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C36388CB-9D32-4286-879C-A86676A9B0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B298BED6-AED9-479B-A6AA-0A929D8651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65E95716-7125-4B81-89D4-886F0C1D49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877569-7F7C-456A-8EB3-ABBE67B95CDD}" type="slidenum">
              <a:rPr lang="en-US" altLang="en-US" sz="1200" smtClean="0"/>
              <a:pPr/>
              <a:t>21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81BF706E-779A-474D-AAF8-5668920392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22DD0A6E-B35D-4ECB-82D4-3F17178A30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2A258C37-1C90-4CE7-88FE-F6063A63EF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1E84007-59FD-499A-B27E-45DE9C7EFD5C}" type="slidenum">
              <a:rPr lang="en-US" altLang="en-US" sz="1200" smtClean="0"/>
              <a:pPr/>
              <a:t>22</a:t>
            </a:fld>
            <a:endParaRPr lang="en-US" altLang="en-US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543C643A-6AB7-453C-A055-1C13E790C7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CD5D3655-6896-474C-8897-C30429EBF7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6E0F1D47-5E6E-4133-AA42-E2B4213CCC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62F2E1D-6CD3-461F-AC1D-FF92F882BC78}" type="slidenum">
              <a:rPr lang="en-US" altLang="en-US" sz="1200" smtClean="0"/>
              <a:pPr/>
              <a:t>23</a:t>
            </a:fld>
            <a:endParaRPr lang="en-US" altLang="en-US" sz="12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ECBC17FF-CBCA-41BB-85D4-C2D5BC3746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84F54935-C6F9-47A1-9616-AB84AA5518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8AED88B0-32FF-4099-B92C-C84116191D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2F1C2EC-0A94-4574-AB5F-495ACBC69B98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B53438B7-E281-4607-B0CE-24AD6D9572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2A54B425-CB49-4D68-8104-AA5546CD53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97980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8AED88B0-32FF-4099-B92C-C84116191D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2F1C2EC-0A94-4574-AB5F-495ACBC69B98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B53438B7-E281-4607-B0CE-24AD6D9572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2A54B425-CB49-4D68-8104-AA5546CD53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2AFBB09C-F5D1-4776-9F14-AFE8F36DC4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D5ADDBF-FD8E-496B-BDBF-4C25A671C73E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7EEDBD62-0D7C-46A2-8D37-7E4D053DA4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DEC4A166-8FFA-4F6F-9155-61FC3C3D8C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33593A67-157A-4ED7-AB53-D116DF6892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B8AFBE9-4BEF-499C-AA97-15BEA875B14E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47F03397-5A43-4728-83BA-1827375F9A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896B600E-80E2-45A9-B26D-35A2108760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A026D622-DB0C-4B21-A1A3-8FA320C2DD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22EA1B4-6070-4E81-AAB5-5CA37EA96D2E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E085A8F1-34BA-400B-9C4B-0BAF297F67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F97E9839-62AB-4115-B57F-A79AB1BA6E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E886C0AA-9FF6-434C-A785-7332ECC40C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365DCC9-4D5B-4B54-B63D-68ED9AE5F889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9BCD847F-E605-43D2-927C-62D9137482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E3623A4F-D593-482A-9DB1-74E98C07AD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DD1578E4-6643-42E9-B2E0-7F5EEED2B2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914C7E9-A796-4BB0-B642-E05D2D20B017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28B8D6A4-59AC-4C1F-A071-3E136AE45E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5496AA06-362B-45B8-8A4B-790A4EB7E5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53D4F3-B73F-48F9-9045-53F8BF6998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5E3C47A-9C4F-41F6-A059-4C00BD603E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33606D8-862B-4906-8838-8235813100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597053-65A1-42FB-86F8-065E061830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1885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17911D4-2CE3-498C-9ADA-C508CB53F2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393D6D2-5B0B-4BA7-8700-97E2FEC9C8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F96FC20-99A0-4A94-BC7B-957F112D0E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4EDE0-0775-456A-9B81-1BCEEB4BB2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6538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341444F-2506-41D9-903E-FA0906096B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60629D3-055D-48BA-A3D9-6E616CCE2A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E51CC0F-B50F-48AE-80DF-F38F06BD03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DC5CC-58C2-4B36-9C54-5D2E14EA1C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1964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0C94D0-73EE-49C8-AAFA-DA61CD2F24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C5C81C-5A4A-4EEB-B279-DBA772B0BE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983C1D-FEED-432B-82AE-9190C077DB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5163CC-5673-468E-A03C-567AFD59FE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968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510CF4E-63F8-4C94-B8C1-645EEF1C2D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57A5B8-BF4E-44BE-94ED-11481BFE9A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344F3D5-35EA-4745-968A-E59A7DB192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34127-E757-4C14-98F9-E7F7210F78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5781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E00625F-6554-43BB-9965-35DD41FF03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33AF39-7653-4493-B908-A5029D21AB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318EEA-4898-43E5-81EA-E865B39190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5E92D-9B1D-44D2-8B9D-E48FD1FDED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2258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098057A-2492-4B00-AE92-7594B5AE2B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466E22B-F4EE-4BFF-BD85-2934FD487A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0AC190D-22C4-41F7-97A5-626764E23F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5B71DC-0D52-4250-B252-AB01B5C525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049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3AB3757-F6E8-4D91-B438-830DC3DD50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7B66C4E-7F52-4AC1-9389-2139B790C3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F95CFCB-2171-434B-97CD-A4CCFD3BE8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5B80A5-5086-4647-8022-55ED3153E0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5E74A04-D3BC-42C7-B3CB-97AB58388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549F41C-59F4-4783-82F6-5BDC1F0676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C51047E-1652-460F-90AE-3982EBEFE4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D1B62-2794-49C7-B53E-3A2485D780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9358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05F38D1-75A2-498C-9454-A9B8BB59C1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1A36F11-B33C-4E4A-8C4E-11392DD60F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B86AC3F-1C9D-4413-9EF4-DC617FDAAF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0A029-8A36-41BD-85A4-3B28C4A29F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786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FA1E56E-5BD7-4932-9717-989447D8CE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3BC897-DA78-4CDA-971D-038E40BC89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81D1A3F-EB1A-4814-84AB-2380BEF754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7A5C1-A6C5-4C0D-A601-C480E90486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1053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FD3DE7B-02E3-44DE-891E-63E89701F1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1AD6AFF-EE24-4ED3-A958-980EE5E909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B292AD9-56DD-46B0-B71A-B50EA15A587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A96C338-F21F-4664-8546-51855B67840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9F8AB13-F8B3-4125-9D12-0D292E1F222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A46A9BA4-3602-4FE8-B2F5-D1808510B7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38404D6-8023-44C4-8F86-B43BB18C7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1A5C46-EE5E-4E0A-8501-DAF41F07EF58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B9D4D1BF-2693-47B8-A220-01BEFC2693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69654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7: Examples, MARS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59C5AAEA-C980-4203-BC51-71AE0C7EB90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240C97D1-B99B-4A7B-A341-222133E0F5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2783262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More examples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MARS intro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9B5BAC9-1EB2-4421-BADA-3EC9E6A55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9A9A40-BC35-41A9-8F22-91E64307067E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68B59DC7-D367-4B74-99BE-D52CEC4551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44413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Role of Linker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3F4BACC6-E171-485B-A636-974FD378ADC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BF4C1EA1-408C-45C2-9EA2-C726AEC45F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7222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Stitches different object files into a single executable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patch internal and external references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determine addresses of data and instruction labels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organize code and data modules in memory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Some libraries (DLLs) are dynamically linked –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executable points to dummy routines – these dummy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routines call the dynamic linker-loader so they can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update the executable to jump to the correct routine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438961F1-43D3-4593-80C5-6DABE2D99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1942F8-E675-48E4-8E06-1A896A0CFB28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70A99FC5-5151-4A89-8DC9-89CEF2E5F6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0936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Full Example – Sort in C </a:t>
            </a: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(pg. 133)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F8FC0898-9C0E-4F3C-AF27-D921FE87990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E104ABBD-CA49-42D2-BB7A-B926A2E5FB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4572000"/>
            <a:ext cx="531472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Allocate registers to program variables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Produce code for the program body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Preserve registers across procedure invocations</a:t>
            </a:r>
          </a:p>
        </p:txBody>
      </p:sp>
      <p:sp>
        <p:nvSpPr>
          <p:cNvPr id="18438" name="Text Box 5">
            <a:extLst>
              <a:ext uri="{FF2B5EF4-FFF2-40B4-BE49-F238E27FC236}">
                <a16:creationId xmlns:a16="http://schemas.microsoft.com/office/drawing/2014/main" id="{E66D5EA8-FB37-49EE-9ECE-E49CD63734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4492833" cy="2862322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void sort (int v[ ], int n)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int i, j;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for (i=0; i&lt;n; i+=1) 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for (j=i-1; j&gt;=0 &amp;&amp; v[j] &gt; v[j+1]; j-=1) 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 swap (v,j);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}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}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18439" name="Text Box 6">
            <a:extLst>
              <a:ext uri="{FF2B5EF4-FFF2-40B4-BE49-F238E27FC236}">
                <a16:creationId xmlns:a16="http://schemas.microsoft.com/office/drawing/2014/main" id="{ED9C0229-CCB2-458C-9AD9-29FC5A18A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1524000"/>
            <a:ext cx="2677271" cy="2246769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void swap (int v[ ], int k)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int temp;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temp = v[k];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v[k] = v[k+1];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v[k+1] = temp;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DA3F70B-1705-420E-863A-24750962D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3F1A33-9E99-4D0E-9259-D9FCC6D1912D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494008B9-A589-4244-9123-57F36BE819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6604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swap Procedure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13C0C7FA-1340-4252-B521-F781615145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DAEE0DF3-CBD3-44CD-BB07-80380575D7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769031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Register allocation: $a0 and $a1 for the two arguments, $t0 for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temp variable – no need for saves and restores as we’re not using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$s0-$s7 and this is a leaf procedure (won’t need to re-use $a0 and $a1)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swap: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sll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$t1, $a1, 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add   $t1, $a0, $t1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$t0, 0($t1)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$t2, 4($t1)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$t2, 0($t1)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$t0, 4($t1)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jr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$ra</a:t>
            </a:r>
          </a:p>
        </p:txBody>
      </p:sp>
      <p:sp>
        <p:nvSpPr>
          <p:cNvPr id="20486" name="Text Box 6">
            <a:extLst>
              <a:ext uri="{FF2B5EF4-FFF2-40B4-BE49-F238E27FC236}">
                <a16:creationId xmlns:a16="http://schemas.microsoft.com/office/drawing/2014/main" id="{F7EE4498-978B-4E97-AF92-3771BCD844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3276600"/>
            <a:ext cx="2619563" cy="2246769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void swap (int v[], int k)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int temp;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temp = v[k];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v[k] = v[k+1];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v[k+1] = temp;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0DAB973D-8EEA-4D80-832C-1DB3B2A1E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30470-BCAF-4B50-8AB7-BEDF6601860E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A4E6C40A-1EFF-4B63-A540-C4162A5BC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626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sort Procedure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4CD6AA77-B28B-475D-83F6-F476168118E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6C05491C-04C8-46D2-AF49-94971C7972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7480253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Register allocation: arguments v and n use $a0 and $a1, i and j use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$s0 and $s1; must save $a0 and $a1 before calling the leaf procedure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outer for loop looks like this: (note the use of pseudo-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move   $s0, $zero            # initialize the loop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loopbody1: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bge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$s0, $a1, exit1     # will eventually use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slt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beq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… body of inner loop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$s0, $s0,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j            loopbody1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exit1: </a:t>
            </a:r>
          </a:p>
        </p:txBody>
      </p:sp>
      <p:sp>
        <p:nvSpPr>
          <p:cNvPr id="22534" name="Text Box 5">
            <a:extLst>
              <a:ext uri="{FF2B5EF4-FFF2-40B4-BE49-F238E27FC236}">
                <a16:creationId xmlns:a16="http://schemas.microsoft.com/office/drawing/2014/main" id="{01DF59BF-2B05-464A-A759-06A6E12E1D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5029200"/>
            <a:ext cx="4204292" cy="1631216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for (i=0; i&lt;n; i+=1) 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for (j=i-1; j&gt;=0 &amp;&amp; v[j] &gt; v[j+1]; j-=1) 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swap (v,j);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}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DEB0984-AECB-4C52-BA22-F0027308F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D81E0B-B7C5-47F7-AF06-AC3330B678EE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1239B83E-7E48-47F0-BA74-1A0A0FB4EF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626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sort Procedure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A1F18DDF-CA25-4E59-BD5F-37C032A22AB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63FA61D5-4551-4195-A3BC-E83C74EA2B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7338356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inner for loop looks like this: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$s1, $s0, -1          # initialize the loop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loopbody2: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blt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$s1, $zero, exit2   # will eventually use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slt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beq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sll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$t1,  $s1, 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add      $t2, $a0, $t1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$t3, 0($t2)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$t4, 4($t2)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ble       $t3, $t4, exit2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… body of inner loop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$s1, $s1, 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j            loopbody2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exit2: </a:t>
            </a:r>
          </a:p>
        </p:txBody>
      </p:sp>
      <p:sp>
        <p:nvSpPr>
          <p:cNvPr id="24582" name="Text Box 5">
            <a:extLst>
              <a:ext uri="{FF2B5EF4-FFF2-40B4-BE49-F238E27FC236}">
                <a16:creationId xmlns:a16="http://schemas.microsoft.com/office/drawing/2014/main" id="{E37F5E86-6F6C-4D8A-9D4F-4599078A74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5029200"/>
            <a:ext cx="4204292" cy="1631216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for (i=0; i&lt;n; i+=1) 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for (j=i-1; j&gt;=0 &amp;&amp; v[j] &gt; v[j+1]; j-=1) 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swap (v,j);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}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87E30F9-9EDC-497A-8F69-A5735A169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E2D46D-B7C2-4276-946E-77D2B234EE57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96C5EB55-8D1F-4A6D-8032-6288B3C47F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521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Saves and Restores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40B1E2F6-4853-4677-A837-EEC514F9FD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E8927C7E-F285-422E-806E-D5D3F97BC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19225"/>
            <a:ext cx="8287269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Since we repeatedly call “swap” with $a0 and $a1, we begin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“sort” by copying its arguments into $s2 and $s3 – must update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 rest of the code in “sort” to use $s2 and $s3 instead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$a0 and $a1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Must save $ra at the start of “sort” because it will get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over-written when we call “swap”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Must also save $s0-$s3 so we don’t overwrite something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belongs to the procedure that called “sort”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1756E887-7C94-4017-9357-BF6E88A5C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85134-30A5-416F-9E92-EF380AEA41D2}" type="slidenum">
              <a:rPr lang="en-US" altLang="en-US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94CDB9D2-210B-47EB-A09F-78A2B581B8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521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Saves and Restores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1ACA6EAC-6E35-4205-8A42-B4492A07BCD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8C9883FE-F540-4785-A62E-CD54910362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19225"/>
            <a:ext cx="6370398" cy="5324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sort:    addi     $sp, $sp, -20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sw       $ra, 16($sp)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sw       $s3, 12($sp)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sw       $s2, 8($sp)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sw       $s1, 4($sp)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sw       $s0, 0($sp)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move    $s2, $a0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move    $s3, $a1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move    $a0, $s2        # the inner loop body starts here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move    $a1, $s1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jal         swap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exit1:  lw         $s0, 0($sp)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addi       $sp, $sp, 20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jr            $ra</a:t>
            </a:r>
          </a:p>
        </p:txBody>
      </p:sp>
      <p:sp>
        <p:nvSpPr>
          <p:cNvPr id="28678" name="Text Box 5">
            <a:extLst>
              <a:ext uri="{FF2B5EF4-FFF2-40B4-BE49-F238E27FC236}">
                <a16:creationId xmlns:a16="http://schemas.microsoft.com/office/drawing/2014/main" id="{660D8DF9-55BD-4499-8715-B8E499BF61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286000"/>
            <a:ext cx="4345549" cy="400110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 lines of C code </a:t>
            </a: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35 lines of assembly</a:t>
            </a:r>
            <a:endParaRPr lang="en-US" altLang="en-US" sz="20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EED459D-D6F7-4B22-8A32-F8FDF2223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AD55A-97F2-4B70-89E2-1A680083B3D4}" type="slidenum">
              <a:rPr lang="en-US" altLang="en-US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F34DA0D6-37B5-449E-BB68-1B4AA67A1C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17955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MARS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4FED7D4E-454C-42BB-8347-0C104C1F602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1B3CBAF3-A190-4CD3-8464-CFB1F4BBCB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390934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MARS is a simulator that reads in an assembly program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and models its behavior on a MIPS processor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Note that a “MIPS add instruction” will eventually be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converted to an add instruction for the host computer’s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architecture – this translation happens under the hood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 simplify the programmer’s task, it accepts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pseudo-instructions, large constants, constants in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decimal/hex formats, labels, etc.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simulator allows us to inspect register/memory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values to confirm that our program is behaving correctly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91D63F2-3380-4E6A-A976-850FDF23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87CEB6-5A48-474C-9DA8-69698E2F07E6}" type="slidenum">
              <a:rPr lang="en-US" altLang="en-US"/>
              <a:pPr>
                <a:defRPr/>
              </a:pPr>
              <a:t>18</a:t>
            </a:fld>
            <a:endParaRPr lang="en-US" altLang="en-US"/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991654EF-B8EB-480F-9398-B2C1CB73DC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796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MARS Intro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FB346C52-4B45-4A71-BDC6-B18A8A8DB65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8EE8BCDC-8E06-46D5-B2FB-0118957B2A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612590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Directives, labels, global pointers, system calls</a:t>
            </a:r>
          </a:p>
        </p:txBody>
      </p:sp>
      <p:pic>
        <p:nvPicPr>
          <p:cNvPr id="32774" name="Picture 7" descr="welcome screen.JPG">
            <a:extLst>
              <a:ext uri="{FF2B5EF4-FFF2-40B4-BE49-F238E27FC236}">
                <a16:creationId xmlns:a16="http://schemas.microsoft.com/office/drawing/2014/main" id="{E1668A8D-8629-4E84-8EC3-133C3FE54A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133600"/>
            <a:ext cx="7770813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91D63F2-3380-4E6A-A976-850FDF23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8DAEC8-96C4-48C1-B789-40FF1091CB68}" type="slidenum">
              <a:rPr lang="en-US" altLang="en-US"/>
              <a:pPr>
                <a:defRPr/>
              </a:pPr>
              <a:t>19</a:t>
            </a:fld>
            <a:endParaRPr lang="en-US" altLang="en-US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8E307B04-E41A-47E3-9080-22DD0E31F1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796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MARS Intro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574F6BC1-8B52-4945-8749-522425E4759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4821" name="Picture 2" descr="https://lh4.googleusercontent.com/sv4gAHJIFB11aFIoVJUv-7ZtaXMc-xr00DI50xT1dG_tXiDPVG5oODJMUfg0Q5gvVlaPnDK7J-gCE45dssO90nWxVM0JQBLE6DhTR19amnq65BCMikNq_dVt2dTgs53gBvvsYj0">
            <a:extLst>
              <a:ext uri="{FF2B5EF4-FFF2-40B4-BE49-F238E27FC236}">
                <a16:creationId xmlns:a16="http://schemas.microsoft.com/office/drawing/2014/main" id="{B9502BF2-D280-40D8-9560-CDF6741843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4788" y="1257300"/>
            <a:ext cx="1370012" cy="141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2" name="Picture 6" descr="https://lh3.googleusercontent.com/p13W2DRIOJ6Edswn9E-JuCrcBWAZoDXoiNS7cIFDT_vH0-QUFzGKd0HqnlNdYZwNhXcst4IZqe2eI2yBd9iy86PY_gX4GZ5hq86KmO7RwXq4yR4ZgZJ_9rCEYV7eLzLwW5TXgMM">
            <a:extLst>
              <a:ext uri="{FF2B5EF4-FFF2-40B4-BE49-F238E27FC236}">
                <a16:creationId xmlns:a16="http://schemas.microsoft.com/office/drawing/2014/main" id="{5DC598C9-9853-481A-A39A-0344675C69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222375"/>
            <a:ext cx="1457325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3" name="Picture 8" descr="https://lh4.googleusercontent.com/4pQnSDLd4tgZth7wccTqAmqsQ-nvRBUii-Di8GaVWAfw76Mm_lI432ngNCKnhlFekuGODRpd8G3SbncCC1UUk5UZArP_8ZDFEWT7mcbu9ZjMgyecf6jTl93JML8F7uWoDGXm7eM">
            <a:extLst>
              <a:ext uri="{FF2B5EF4-FFF2-40B4-BE49-F238E27FC236}">
                <a16:creationId xmlns:a16="http://schemas.microsoft.com/office/drawing/2014/main" id="{2397DE12-F3C4-4B03-AF90-FEB03F5686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760663"/>
            <a:ext cx="8521700" cy="202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4" name="Picture 2" descr="https://lh4.googleusercontent.com/eW1sz1aj1FJGMSFuGowl4Ko880XWXl4H6Af6GHErytRxcGhwIa1eMrfyr20vgzX57MeDE7nIp0m5vcYbH9U1EIJnCpDVOoVvWVyrhrDZPpygxt3eqVBQ8-em0sbj91hhxyqqNNI">
            <a:extLst>
              <a:ext uri="{FF2B5EF4-FFF2-40B4-BE49-F238E27FC236}">
                <a16:creationId xmlns:a16="http://schemas.microsoft.com/office/drawing/2014/main" id="{FBC3FBCD-820D-4299-AE2E-BD435D584F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860925"/>
            <a:ext cx="8112125" cy="192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8AB0E17C-3E0F-49E1-BA1D-043826B2D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2B1F27-3272-4A1D-A38D-2FA47AA41601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22531" name="Line 3">
            <a:extLst>
              <a:ext uri="{FF2B5EF4-FFF2-40B4-BE49-F238E27FC236}">
                <a16:creationId xmlns:a16="http://schemas.microsoft.com/office/drawing/2014/main" id="{280E91E3-FA94-4D2C-BCAD-8BD819A857E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2" name="Text Box 4">
            <a:extLst>
              <a:ext uri="{FF2B5EF4-FFF2-40B4-BE49-F238E27FC236}">
                <a16:creationId xmlns:a16="http://schemas.microsoft.com/office/drawing/2014/main" id="{1E53B6C4-78C6-43B7-A813-6291671242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3449855" cy="1631216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   fact  (int n)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if (n &lt; 1)  return (1);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else return (n * fact(n-1));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22533" name="Text Box 5">
            <a:extLst>
              <a:ext uri="{FF2B5EF4-FFF2-40B4-BE49-F238E27FC236}">
                <a16:creationId xmlns:a16="http://schemas.microsoft.com/office/drawing/2014/main" id="{15880456-00CA-4BDD-B4CC-62A5356A1B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1371600"/>
            <a:ext cx="2555443" cy="5016758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fact: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slti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$t0, $a0,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beq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$t0, $zero,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$v0, $zero,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jr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$ra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L1: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-8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$ra, 4($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$a0, 0($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$a0, $a0, 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fact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$a0, 0($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$ra, 4($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8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mul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$v0, $a0, $v0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jr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$ra</a:t>
            </a:r>
          </a:p>
        </p:txBody>
      </p:sp>
      <p:sp>
        <p:nvSpPr>
          <p:cNvPr id="22534" name="Text Box 6">
            <a:extLst>
              <a:ext uri="{FF2B5EF4-FFF2-40B4-BE49-F238E27FC236}">
                <a16:creationId xmlns:a16="http://schemas.microsoft.com/office/drawing/2014/main" id="{408FC5EC-9E24-4A55-91EE-73CA72630C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86200"/>
            <a:ext cx="3596818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caller saves $a0 and $ra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its stack space.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Temp register $t0 is never saved.</a:t>
            </a:r>
          </a:p>
        </p:txBody>
      </p:sp>
      <p:sp>
        <p:nvSpPr>
          <p:cNvPr id="22535" name="Text Box 2">
            <a:extLst>
              <a:ext uri="{FF2B5EF4-FFF2-40B4-BE49-F238E27FC236}">
                <a16:creationId xmlns:a16="http://schemas.microsoft.com/office/drawing/2014/main" id="{43F32D26-776F-4B92-BAB1-01468DBDC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1355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 </a:t>
            </a: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(pg. 101)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91D63F2-3380-4E6A-A976-850FDF23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06529C-0B55-4B02-98D8-6C1195098EF9}" type="slidenum">
              <a:rPr lang="en-US" altLang="en-US"/>
              <a:pPr>
                <a:defRPr/>
              </a:pPr>
              <a:t>20</a:t>
            </a:fld>
            <a:endParaRPr lang="en-US" altLang="en-US"/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EFFA9048-E513-4907-810D-28A015FA66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796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MARS Intro</a:t>
            </a:r>
          </a:p>
        </p:txBody>
      </p:sp>
      <p:sp>
        <p:nvSpPr>
          <p:cNvPr id="36868" name="Line 3">
            <a:extLst>
              <a:ext uri="{FF2B5EF4-FFF2-40B4-BE49-F238E27FC236}">
                <a16:creationId xmlns:a16="http://schemas.microsoft.com/office/drawing/2014/main" id="{761EF5E2-AA41-4205-A63F-996FD865F61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C0156A0D-8ACC-4D39-8947-8B245BDC44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710739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Read the google doc on the class webpage for details!</a:t>
            </a:r>
          </a:p>
        </p:txBody>
      </p:sp>
      <p:pic>
        <p:nvPicPr>
          <p:cNvPr id="36870" name="Picture 2" descr="https://lh4.googleusercontent.com/_CTw1FiWgGi1aXCO_qp5TbuWHu9lJt_-h5eVXrfeuOMfCpvpXcpwh2oeRp_vE0boQ2lihNFKKcpsMrKQODeHfRNtkL_pAhz2hSqXFzLag_I95QQkjkLIrIrrI3q1rYP9qtjo0As">
            <a:extLst>
              <a:ext uri="{FF2B5EF4-FFF2-40B4-BE49-F238E27FC236}">
                <a16:creationId xmlns:a16="http://schemas.microsoft.com/office/drawing/2014/main" id="{1758322B-564E-4F51-8EDB-223D1D000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9475" y="2209800"/>
            <a:ext cx="4386263" cy="425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11D9CD1-9155-4C4D-8DAF-8A03F84E1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9DA190-E2D7-465C-A465-49840829BD17}" type="slidenum">
              <a:rPr lang="en-US" altLang="en-US"/>
              <a:pPr>
                <a:defRPr/>
              </a:pPr>
              <a:t>21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75AEDF79-3778-455C-94FA-38BF1162C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88080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Print Routine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EB386FDE-C8C2-4AA7-A7D2-1297112632D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9911264E-49F3-46D4-BBCD-4297939765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211974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.data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str:     .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asciiz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“the answer is ”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.text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li      $v0, 4               # load immediate; 4 is the code for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print_string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la     $a0, str            #  the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print_string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syscall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expects the string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#  address as the argument; la is the instruction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#  to load the address of the operand (str)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syscall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#  MARS will now invoke syscall-4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li      $v0, 1              #  syscall-1 corresponds to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print_int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li      $a0, 5              #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print_int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expects the integer as its argument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syscall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#  MARS will now invoke syscall-1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EF49DCB-70E9-4457-87A1-7057E52B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DC5BA4-9EBC-4283-9F8A-81FE196AB246}" type="slidenum">
              <a:rPr lang="en-US" altLang="en-US"/>
              <a:pPr>
                <a:defRPr/>
              </a:pPr>
              <a:t>22</a:t>
            </a:fld>
            <a:endParaRPr lang="en-US" altLang="en-US"/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01A2D330-5F5C-42AF-B444-0C67335AC8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40964" name="Line 3">
            <a:extLst>
              <a:ext uri="{FF2B5EF4-FFF2-40B4-BE49-F238E27FC236}">
                <a16:creationId xmlns:a16="http://schemas.microsoft.com/office/drawing/2014/main" id="{A2AA2A5C-DFB9-4B25-8161-6F6629B7211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5" name="Text Box 4">
            <a:extLst>
              <a:ext uri="{FF2B5EF4-FFF2-40B4-BE49-F238E27FC236}">
                <a16:creationId xmlns:a16="http://schemas.microsoft.com/office/drawing/2014/main" id="{5CF8FA15-99E8-4227-8B92-8E3B976E61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732226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Write an assembly program to prompt the user for two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numbers and print the sum of the two numbers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3728DDA-F660-4B7A-86AB-E2DFCE61B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EC14E2-010B-4593-A1BE-F347ECD66F41}" type="slidenum">
              <a:rPr lang="en-US" altLang="en-US"/>
              <a:pPr>
                <a:defRPr/>
              </a:pPr>
              <a:t>23</a:t>
            </a:fld>
            <a:endParaRPr lang="en-US" altLang="en-US"/>
          </a:p>
        </p:txBody>
      </p:sp>
      <p:sp>
        <p:nvSpPr>
          <p:cNvPr id="43011" name="Text Box 2">
            <a:extLst>
              <a:ext uri="{FF2B5EF4-FFF2-40B4-BE49-F238E27FC236}">
                <a16:creationId xmlns:a16="http://schemas.microsoft.com/office/drawing/2014/main" id="{DA7F5192-857F-4575-B57B-C1F0341CD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43012" name="Line 3">
            <a:extLst>
              <a:ext uri="{FF2B5EF4-FFF2-40B4-BE49-F238E27FC236}">
                <a16:creationId xmlns:a16="http://schemas.microsoft.com/office/drawing/2014/main" id="{25CCB3EA-9FAB-42A0-B85A-4D8C4587A9C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3" name="Text Box 4">
            <a:extLst>
              <a:ext uri="{FF2B5EF4-FFF2-40B4-BE49-F238E27FC236}">
                <a16:creationId xmlns:a16="http://schemas.microsoft.com/office/drawing/2014/main" id="{E7AA21D0-02F1-4D80-A444-E1230C7FF0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43000"/>
            <a:ext cx="7153369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.data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str1:  .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asciiz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“Enter 2 numbers:”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.text                                                    str2:  .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asciiz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“The sum is ”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li   $v0, 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la  $a0, str1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syscall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li   $v0, 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syscall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add  $t0, $v0, $zero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li   $v0, 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syscall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add  $t1, $v0, $zero  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li   $v0, 4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la  $a0, str2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syscall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li    $v0,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add  $a0, $t1, $t0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syscall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1AB8838-8EB0-4215-B5A2-809991BF8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D085FE-92C0-4B9B-9D8D-1EBDA3FBF30D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C12D71CA-FB0B-469A-A59D-E5E755FF89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7197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 err="1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slti</a:t>
            </a:r>
            <a:endParaRPr lang="en-US" altLang="en-US" dirty="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2C3FAFE7-3CD2-4F9E-8BD0-152464F699C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Text Box 4">
            <a:extLst>
              <a:ext uri="{FF2B5EF4-FFF2-40B4-BE49-F238E27FC236}">
                <a16:creationId xmlns:a16="http://schemas.microsoft.com/office/drawing/2014/main" id="{F0A580CB-89DA-4909-82E2-0A6A3A9FCC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909473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if  ($a0 &lt; 1)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then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else  …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slti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$t0, $a0, 1                   # if $a0 &lt; 1, set $t0 = 1, else $t0 =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beq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$t0, $zero, else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then: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else: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DD59ECF-C337-7B5A-6293-381824F90176}"/>
              </a:ext>
            </a:extLst>
          </p:cNvPr>
          <p:cNvSpPr txBox="1"/>
          <p:nvPr/>
        </p:nvSpPr>
        <p:spPr>
          <a:xfrm>
            <a:off x="4038600" y="1828800"/>
            <a:ext cx="4306738" cy="83099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Easier to implement with pseudo-instructions like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blt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bge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29039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1AB8838-8EB0-4215-B5A2-809991BF8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D085FE-92C0-4B9B-9D8D-1EBDA3FBF30D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C12D71CA-FB0B-469A-A59D-E5E755FF89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13709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Dealing with Characters</a:t>
            </a:r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2C3FAFE7-3CD2-4F9E-8BD0-152464F699C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Text Box 4">
            <a:extLst>
              <a:ext uri="{FF2B5EF4-FFF2-40B4-BE49-F238E27FC236}">
                <a16:creationId xmlns:a16="http://schemas.microsoft.com/office/drawing/2014/main" id="{F0A580CB-89DA-4909-82E2-0A6A3A9FCC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14209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Instructions are also provided to deal with byte-sized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and half-word quantities: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lb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(load-byte), sb,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lh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sh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These data types are most useful when dealing with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characters, pixel values, etc.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 employs ASCII formats to represent characters –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character is represented with 8 bits and a string ends 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 null character (corresponding to the 8-bit number 0);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 is 65, a is 97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8330CE9-0D33-4778-A3B6-77DA3F98B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39257A-A317-4975-BB63-9970A8F6580A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5027CA89-A494-4645-B164-366DE4831A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1355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3 </a:t>
            </a:r>
            <a:r>
              <a:rPr lang="en-US" altLang="en-US" sz="2000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(pg. 108)</a:t>
            </a:r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E4EBB08D-73C6-43E4-A46F-C443FF470C6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4">
            <a:extLst>
              <a:ext uri="{FF2B5EF4-FFF2-40B4-BE49-F238E27FC236}">
                <a16:creationId xmlns:a16="http://schemas.microsoft.com/office/drawing/2014/main" id="{08885455-409E-40E6-9D4F-6A20239DAE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3218445" cy="2554545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Convert to assembly: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void </a:t>
            </a:r>
            <a:r>
              <a:rPr lang="en-US" altLang="en-US" sz="20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strcpy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(char x[], char y[])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int i;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i=0;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while  ((x[i] = y[i]) != `\0’)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i += 1;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8198" name="Text Box 5">
            <a:extLst>
              <a:ext uri="{FF2B5EF4-FFF2-40B4-BE49-F238E27FC236}">
                <a16:creationId xmlns:a16="http://schemas.microsoft.com/office/drawing/2014/main" id="{6EE9163E-7C8D-4BD6-93DA-511167FB92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1600200"/>
            <a:ext cx="2786019" cy="4401205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strcpy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-4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$s0, 0($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add      $s0, $zero, $zero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L1: add  $t1, $s0, $a1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lb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$t2, 0($t1)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add      $t3, $s0, $a0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sb        $t2, 0($t3)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beq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$t2, $zero, L2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$s0, $s0,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j          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L2: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$s0, 0($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jr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$ra</a:t>
            </a:r>
          </a:p>
        </p:txBody>
      </p:sp>
      <p:sp>
        <p:nvSpPr>
          <p:cNvPr id="8199" name="Text Box 6">
            <a:extLst>
              <a:ext uri="{FF2B5EF4-FFF2-40B4-BE49-F238E27FC236}">
                <a16:creationId xmlns:a16="http://schemas.microsoft.com/office/drawing/2014/main" id="{F02F9C1B-A42D-42D5-9C14-402DC16237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495800"/>
            <a:ext cx="283481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Temp registers not saved.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FA692D3-6970-40FF-A912-0655E222E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52F989-9990-4875-93AA-286AB7F7909F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D7A509DE-6885-4BF6-B6D2-D17BA85E71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1734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Saving Conventions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EC1DCB41-0004-4B19-9F3B-9B4F6DB57A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9F8DE143-1621-477C-94A5-370A861DB0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381764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Caller saved: Temp registers $t0-$t9 (the callee won’t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bother saving these, so save them if you care), $ra (it’s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about to get over-written), $a0-$a3 (so you can put 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new arguments), 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fp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(if being used by the caller)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Callee saved: $s0-$s7 (these typically contain “valuable”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data)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Read the Notes on the class webpage on this topic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B7F81BA-BD16-4449-B99C-3739A47EB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AF6C0C-4479-48C5-AD3A-BD2BF271AD09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1FE9A055-27CE-4BC8-9759-0EFF92F18B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2801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Large Constants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8F27B192-E64B-4869-9DBD-9E1A7DDB8E3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34BA98E9-93BD-4DFF-8948-39F1393F7B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18203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Immediate instructions can only specify 16-bit constants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lui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instruction is used to store a 16-bit constant into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the upper 16 bits of a register… combine this with an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OR instruction to specify a 32-bit constant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destination PC-address in a conditional branch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specified as a 16-bit constant, relative to the current PC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jump (j) instruction can specify a 26-bit constant; if more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bits are required, the jump-register (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jr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instruction is used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See green sheet!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3">
            <a:extLst>
              <a:ext uri="{FF2B5EF4-FFF2-40B4-BE49-F238E27FC236}">
                <a16:creationId xmlns:a16="http://schemas.microsoft.com/office/drawing/2014/main" id="{9E9948BB-9A34-4B09-BCC9-46148678A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F84634-23BC-4DEC-908D-314AEDB12969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6F15F1A9-63A8-4740-AB71-50525F797B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9051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Starting a Program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DCD82688-D711-4A38-9D2B-8842DA3EBDF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93" name="Rectangle 7">
            <a:extLst>
              <a:ext uri="{FF2B5EF4-FFF2-40B4-BE49-F238E27FC236}">
                <a16:creationId xmlns:a16="http://schemas.microsoft.com/office/drawing/2014/main" id="{2D969B0F-B0D1-421C-B816-502CB19D49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295400"/>
            <a:ext cx="1295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 Program</a:t>
            </a:r>
          </a:p>
        </p:txBody>
      </p:sp>
      <p:sp>
        <p:nvSpPr>
          <p:cNvPr id="12294" name="Rectangle 9">
            <a:extLst>
              <a:ext uri="{FF2B5EF4-FFF2-40B4-BE49-F238E27FC236}">
                <a16:creationId xmlns:a16="http://schemas.microsoft.com/office/drawing/2014/main" id="{A79605F3-3578-44E0-823E-F392772740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2590800"/>
            <a:ext cx="30480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Assembly language program</a:t>
            </a:r>
          </a:p>
        </p:txBody>
      </p:sp>
      <p:sp>
        <p:nvSpPr>
          <p:cNvPr id="12295" name="Rectangle 10">
            <a:extLst>
              <a:ext uri="{FF2B5EF4-FFF2-40B4-BE49-F238E27FC236}">
                <a16:creationId xmlns:a16="http://schemas.microsoft.com/office/drawing/2014/main" id="{62F5A0AC-955D-4C01-B511-4FE9EEE494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810000"/>
            <a:ext cx="3581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Object: machine language module</a:t>
            </a:r>
          </a:p>
        </p:txBody>
      </p:sp>
      <p:sp>
        <p:nvSpPr>
          <p:cNvPr id="12296" name="Rectangle 11">
            <a:extLst>
              <a:ext uri="{FF2B5EF4-FFF2-40B4-BE49-F238E27FC236}">
                <a16:creationId xmlns:a16="http://schemas.microsoft.com/office/drawing/2014/main" id="{4DBEB70D-6385-41DD-9275-5ECE023FC7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3810000"/>
            <a:ext cx="44196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Object: library routine (machine language)</a:t>
            </a:r>
          </a:p>
        </p:txBody>
      </p:sp>
      <p:sp>
        <p:nvSpPr>
          <p:cNvPr id="12297" name="Rectangle 12">
            <a:extLst>
              <a:ext uri="{FF2B5EF4-FFF2-40B4-BE49-F238E27FC236}">
                <a16:creationId xmlns:a16="http://schemas.microsoft.com/office/drawing/2014/main" id="{F7C30894-CD11-4C91-B244-A38D188893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5029200"/>
            <a:ext cx="426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Executable: machine language program</a:t>
            </a:r>
          </a:p>
        </p:txBody>
      </p:sp>
      <p:sp>
        <p:nvSpPr>
          <p:cNvPr id="12298" name="Rectangle 13">
            <a:extLst>
              <a:ext uri="{FF2B5EF4-FFF2-40B4-BE49-F238E27FC236}">
                <a16:creationId xmlns:a16="http://schemas.microsoft.com/office/drawing/2014/main" id="{AFCB8EDF-43A2-4AF2-B38F-38D9F8D5DC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6248400"/>
            <a:ext cx="1295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Memory</a:t>
            </a:r>
          </a:p>
        </p:txBody>
      </p:sp>
      <p:sp>
        <p:nvSpPr>
          <p:cNvPr id="12299" name="Oval 14">
            <a:extLst>
              <a:ext uri="{FF2B5EF4-FFF2-40B4-BE49-F238E27FC236}">
                <a16:creationId xmlns:a16="http://schemas.microsoft.com/office/drawing/2014/main" id="{DC728657-54D2-47AF-B32F-F81EC7734F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905000"/>
            <a:ext cx="12954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Compiler</a:t>
            </a:r>
          </a:p>
        </p:txBody>
      </p:sp>
      <p:sp>
        <p:nvSpPr>
          <p:cNvPr id="12300" name="Oval 16">
            <a:extLst>
              <a:ext uri="{FF2B5EF4-FFF2-40B4-BE49-F238E27FC236}">
                <a16:creationId xmlns:a16="http://schemas.microsoft.com/office/drawing/2014/main" id="{61CE4D34-FB5F-4F1E-A30D-AA394CFD97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200400"/>
            <a:ext cx="12954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Assembler</a:t>
            </a:r>
          </a:p>
        </p:txBody>
      </p:sp>
      <p:sp>
        <p:nvSpPr>
          <p:cNvPr id="12301" name="Oval 17">
            <a:extLst>
              <a:ext uri="{FF2B5EF4-FFF2-40B4-BE49-F238E27FC236}">
                <a16:creationId xmlns:a16="http://schemas.microsoft.com/office/drawing/2014/main" id="{E0778858-D3A4-4E2B-A496-680048D98F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4419600"/>
            <a:ext cx="12954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Linker</a:t>
            </a:r>
          </a:p>
        </p:txBody>
      </p:sp>
      <p:sp>
        <p:nvSpPr>
          <p:cNvPr id="12302" name="Oval 18">
            <a:extLst>
              <a:ext uri="{FF2B5EF4-FFF2-40B4-BE49-F238E27FC236}">
                <a16:creationId xmlns:a16="http://schemas.microsoft.com/office/drawing/2014/main" id="{4B28F415-0352-4256-8B25-267C6CEFF4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5638800"/>
            <a:ext cx="12954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Loader</a:t>
            </a:r>
          </a:p>
        </p:txBody>
      </p:sp>
      <p:sp>
        <p:nvSpPr>
          <p:cNvPr id="12303" name="Line 19">
            <a:extLst>
              <a:ext uri="{FF2B5EF4-FFF2-40B4-BE49-F238E27FC236}">
                <a16:creationId xmlns:a16="http://schemas.microsoft.com/office/drawing/2014/main" id="{992C4F82-3A5F-4050-93B6-5E6ED8C5D2C4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17526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4" name="Line 20">
            <a:extLst>
              <a:ext uri="{FF2B5EF4-FFF2-40B4-BE49-F238E27FC236}">
                <a16:creationId xmlns:a16="http://schemas.microsoft.com/office/drawing/2014/main" id="{211E428D-23A9-4E94-AE1B-E92A835B4D1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23622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5" name="Line 21">
            <a:extLst>
              <a:ext uri="{FF2B5EF4-FFF2-40B4-BE49-F238E27FC236}">
                <a16:creationId xmlns:a16="http://schemas.microsoft.com/office/drawing/2014/main" id="{789ECB1A-E8E9-480E-BD49-0C224B13CA36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30480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6" name="Line 22">
            <a:extLst>
              <a:ext uri="{FF2B5EF4-FFF2-40B4-BE49-F238E27FC236}">
                <a16:creationId xmlns:a16="http://schemas.microsoft.com/office/drawing/2014/main" id="{D6AEECEC-3EC3-4D78-81E7-9407D8E6CC0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6576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7" name="Line 23">
            <a:extLst>
              <a:ext uri="{FF2B5EF4-FFF2-40B4-BE49-F238E27FC236}">
                <a16:creationId xmlns:a16="http://schemas.microsoft.com/office/drawing/2014/main" id="{42DA22F7-16EA-4DD2-B1D0-AD31F58C3B98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42672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8" name="Line 24">
            <a:extLst>
              <a:ext uri="{FF2B5EF4-FFF2-40B4-BE49-F238E27FC236}">
                <a16:creationId xmlns:a16="http://schemas.microsoft.com/office/drawing/2014/main" id="{778D77C9-0EA0-4427-AAA4-14E6D46DA4E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43400" y="4267200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9" name="Line 25">
            <a:extLst>
              <a:ext uri="{FF2B5EF4-FFF2-40B4-BE49-F238E27FC236}">
                <a16:creationId xmlns:a16="http://schemas.microsoft.com/office/drawing/2014/main" id="{3B3E409E-FC3D-4D62-86CA-1B5DF0F071BE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48768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10" name="Line 26">
            <a:extLst>
              <a:ext uri="{FF2B5EF4-FFF2-40B4-BE49-F238E27FC236}">
                <a16:creationId xmlns:a16="http://schemas.microsoft.com/office/drawing/2014/main" id="{09EE936D-CC3D-4DC9-B64F-757D37CE18F6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54864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11" name="Line 27">
            <a:extLst>
              <a:ext uri="{FF2B5EF4-FFF2-40B4-BE49-F238E27FC236}">
                <a16:creationId xmlns:a16="http://schemas.microsoft.com/office/drawing/2014/main" id="{FEAADB9B-8846-4B3B-B538-FBE6F38BBD7D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6096000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12" name="Text Box 28">
            <a:extLst>
              <a:ext uri="{FF2B5EF4-FFF2-40B4-BE49-F238E27FC236}">
                <a16:creationId xmlns:a16="http://schemas.microsoft.com/office/drawing/2014/main" id="{F6749A51-8F5D-4945-8665-7376CC12B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7725" y="1306513"/>
            <a:ext cx="46839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x.c</a:t>
            </a:r>
          </a:p>
        </p:txBody>
      </p:sp>
      <p:sp>
        <p:nvSpPr>
          <p:cNvPr id="12313" name="Text Box 29">
            <a:extLst>
              <a:ext uri="{FF2B5EF4-FFF2-40B4-BE49-F238E27FC236}">
                <a16:creationId xmlns:a16="http://schemas.microsoft.com/office/drawing/2014/main" id="{D99DA628-918F-4913-8E35-0244C6F863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590800"/>
            <a:ext cx="46038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x.s</a:t>
            </a:r>
          </a:p>
        </p:txBody>
      </p:sp>
      <p:sp>
        <p:nvSpPr>
          <p:cNvPr id="12314" name="Text Box 30">
            <a:extLst>
              <a:ext uri="{FF2B5EF4-FFF2-40B4-BE49-F238E27FC236}">
                <a16:creationId xmlns:a16="http://schemas.microsoft.com/office/drawing/2014/main" id="{9EEEA1B4-E58C-4199-BC85-23B3A1C21E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429000"/>
            <a:ext cx="49404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x.o</a:t>
            </a:r>
          </a:p>
        </p:txBody>
      </p:sp>
      <p:sp>
        <p:nvSpPr>
          <p:cNvPr id="12315" name="Text Box 31">
            <a:extLst>
              <a:ext uri="{FF2B5EF4-FFF2-40B4-BE49-F238E27FC236}">
                <a16:creationId xmlns:a16="http://schemas.microsoft.com/office/drawing/2014/main" id="{9E3B4FE4-7A02-4EC4-84E6-EA08DAC922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3352800"/>
            <a:ext cx="101502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x.a, x.so</a:t>
            </a:r>
          </a:p>
        </p:txBody>
      </p:sp>
      <p:sp>
        <p:nvSpPr>
          <p:cNvPr id="12316" name="Text Box 32">
            <a:extLst>
              <a:ext uri="{FF2B5EF4-FFF2-40B4-BE49-F238E27FC236}">
                <a16:creationId xmlns:a16="http://schemas.microsoft.com/office/drawing/2014/main" id="{0DDBC098-A39C-4CC4-B5FE-071C000EA7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5105400"/>
            <a:ext cx="747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a.out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F54D7D9-2B0A-45B0-839E-FF54E5975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89B540-EB2E-4129-ABBE-C8F2BFD76D61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5BD5922D-D49F-4B82-B09D-2DF5DCF239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8830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Role of Assembler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ED941381-A9B2-48AA-B752-C461574AF12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AA9FFC5F-56B7-4487-923D-D5BEEF9FE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11837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Convert pseudo-instructions into actual hardware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instructions – pseudo-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make it easier to program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in assembly – examples: “move”, “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blt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”, 32-bit immediate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operands, labels, etc.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Convert assembly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into machine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– a separate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object file (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x.o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is created for each C file (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x.c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– compute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the actual values for instruction labels – maintain info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on external references and debugging information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49127</TotalTime>
  <Words>2206</Words>
  <Application>Microsoft Office PowerPoint</Application>
  <PresentationFormat>On-screen Show (4:3)</PresentationFormat>
  <Paragraphs>349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271</cp:revision>
  <dcterms:created xsi:type="dcterms:W3CDTF">2002-09-20T18:19:18Z</dcterms:created>
  <dcterms:modified xsi:type="dcterms:W3CDTF">2024-01-30T13:07:53Z</dcterms:modified>
</cp:coreProperties>
</file>