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98" r:id="rId5"/>
    <p:sldId id="326" r:id="rId6"/>
    <p:sldId id="313" r:id="rId7"/>
    <p:sldId id="315" r:id="rId8"/>
    <p:sldId id="317" r:id="rId9"/>
    <p:sldId id="319" r:id="rId10"/>
    <p:sldId id="316" r:id="rId11"/>
    <p:sldId id="320" r:id="rId12"/>
    <p:sldId id="321" r:id="rId13"/>
    <p:sldId id="322" r:id="rId14"/>
    <p:sldId id="323" r:id="rId15"/>
    <p:sldId id="324" r:id="rId16"/>
    <p:sldId id="318" r:id="rId17"/>
    <p:sldId id="293" r:id="rId18"/>
    <p:sldId id="325" r:id="rId19"/>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CE39"/>
    <a:srgbClr val="00AAB5"/>
    <a:srgbClr val="767DC5"/>
    <a:srgbClr val="ED1C24"/>
    <a:srgbClr val="F26522"/>
    <a:srgbClr val="F1FCFD"/>
    <a:srgbClr val="D6F6F8"/>
    <a:srgbClr val="73E1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5" autoAdjust="0"/>
    <p:restoredTop sz="78997" autoAdjust="0"/>
  </p:normalViewPr>
  <p:slideViewPr>
    <p:cSldViewPr snapToGrid="0" snapToObjects="1" showGuides="1">
      <p:cViewPr varScale="1">
        <p:scale>
          <a:sx n="71" d="100"/>
          <a:sy n="71" d="100"/>
        </p:scale>
        <p:origin x="-1520" y="-104"/>
      </p:cViewPr>
      <p:guideLst>
        <p:guide orient="horz" pos="432"/>
        <p:guide pos="2789"/>
      </p:guideLst>
    </p:cSldViewPr>
  </p:slideViewPr>
  <p:notesTextViewPr>
    <p:cViewPr>
      <p:scale>
        <a:sx n="1" d="1"/>
        <a:sy n="1" d="1"/>
      </p:scale>
      <p:origin x="0" y="0"/>
    </p:cViewPr>
  </p:notesTextViewPr>
  <p:sorterViewPr>
    <p:cViewPr>
      <p:scale>
        <a:sx n="60" d="100"/>
        <a:sy n="60" d="100"/>
      </p:scale>
      <p:origin x="0" y="0"/>
    </p:cViewPr>
  </p:sorterViewPr>
  <p:notesViewPr>
    <p:cSldViewPr snapToGrid="0" snapToObjects="1" showGuides="1">
      <p:cViewPr>
        <p:scale>
          <a:sx n="190" d="100"/>
          <a:sy n="190" d="100"/>
        </p:scale>
        <p:origin x="-96" y="3222"/>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4229" tIns="47114" rIns="94229" bIns="4711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4229" tIns="47114" rIns="94229" bIns="47114" rtlCol="0"/>
          <a:lstStyle>
            <a:lvl1pPr algn="r" fontAlgn="auto">
              <a:spcBef>
                <a:spcPts val="0"/>
              </a:spcBef>
              <a:spcAft>
                <a:spcPts val="0"/>
              </a:spcAft>
              <a:defRPr sz="1200">
                <a:latin typeface="+mn-lt"/>
                <a:cs typeface="+mn-cs"/>
              </a:defRPr>
            </a:lvl1pPr>
          </a:lstStyle>
          <a:p>
            <a:pPr>
              <a:defRPr/>
            </a:pPr>
            <a:fld id="{6569A6F2-41E5-4487-BD96-5B3320428D3B}" type="datetimeFigureOut">
              <a:rPr lang="en-US"/>
              <a:pPr>
                <a:defRPr/>
              </a:pPr>
              <a:t>6/14/14</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4229" tIns="47114" rIns="94229" bIns="47114"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4229" tIns="47114" rIns="94229" bIns="47114" rtlCol="0" anchor="b"/>
          <a:lstStyle>
            <a:lvl1pPr algn="r" fontAlgn="auto">
              <a:spcBef>
                <a:spcPts val="0"/>
              </a:spcBef>
              <a:spcAft>
                <a:spcPts val="0"/>
              </a:spcAft>
              <a:defRPr sz="1200">
                <a:latin typeface="+mn-lt"/>
                <a:cs typeface="+mn-cs"/>
              </a:defRPr>
            </a:lvl1pPr>
          </a:lstStyle>
          <a:p>
            <a:pPr>
              <a:defRPr/>
            </a:pPr>
            <a:fld id="{F3E149D6-DCAC-453C-9646-F7ED99F1CBFB}" type="slidenum">
              <a:rPr lang="en-US"/>
              <a:pPr>
                <a:defRPr/>
              </a:pPr>
              <a:t>‹#›</a:t>
            </a:fld>
            <a:endParaRPr lang="en-US"/>
          </a:p>
        </p:txBody>
      </p:sp>
    </p:spTree>
    <p:extLst>
      <p:ext uri="{BB962C8B-B14F-4D97-AF65-F5344CB8AC3E}">
        <p14:creationId xmlns:p14="http://schemas.microsoft.com/office/powerpoint/2010/main" val="2909055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4229" tIns="47114" rIns="94229" bIns="47114" rtlCol="0"/>
          <a:lstStyle>
            <a:lvl1pPr algn="l" fontAlgn="auto">
              <a:spcBef>
                <a:spcPts val="0"/>
              </a:spcBef>
              <a:spcAft>
                <a:spcPts val="0"/>
              </a:spcAft>
              <a:defRPr sz="900">
                <a:latin typeface="+mn-lt"/>
                <a:cs typeface="+mn-cs"/>
              </a:defRPr>
            </a:lvl1pPr>
          </a:lstStyle>
          <a:p>
            <a:pPr>
              <a:defRPr/>
            </a:pPr>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4229" tIns="47114" rIns="94229" bIns="47114" rtlCol="0"/>
          <a:lstStyle>
            <a:lvl1pPr algn="r" fontAlgn="auto">
              <a:spcBef>
                <a:spcPts val="0"/>
              </a:spcBef>
              <a:spcAft>
                <a:spcPts val="0"/>
              </a:spcAft>
              <a:defRPr sz="900">
                <a:latin typeface="+mn-lt"/>
                <a:cs typeface="+mn-cs"/>
              </a:defRPr>
            </a:lvl1pPr>
          </a:lstStyle>
          <a:p>
            <a:pPr>
              <a:defRPr/>
            </a:pPr>
            <a:fld id="{38607A5D-693E-4C63-ACF6-88FE3734317C}" type="datetimeFigureOut">
              <a:rPr lang="en-US"/>
              <a:pPr>
                <a:defRPr/>
              </a:pPr>
              <a:t>6/14/14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377825" y="4483100"/>
            <a:ext cx="6346825" cy="4224338"/>
          </a:xfrm>
          <a:prstGeom prst="rect">
            <a:avLst/>
          </a:prstGeom>
        </p:spPr>
        <p:txBody>
          <a:bodyPr vert="horz" lIns="94229" tIns="47114" rIns="94229" bIns="47114"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916988"/>
            <a:ext cx="3078163" cy="469900"/>
          </a:xfrm>
          <a:prstGeom prst="rect">
            <a:avLst/>
          </a:prstGeom>
        </p:spPr>
        <p:txBody>
          <a:bodyPr vert="horz" lIns="94229" tIns="47114" rIns="94229" bIns="47114" rtlCol="0" anchor="b"/>
          <a:lstStyle>
            <a:lvl1pPr algn="l" fontAlgn="auto">
              <a:spcBef>
                <a:spcPts val="0"/>
              </a:spcBef>
              <a:spcAft>
                <a:spcPts val="0"/>
              </a:spcAft>
              <a:defRPr sz="9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4229" tIns="47114" rIns="94229" bIns="47114" rtlCol="0" anchor="b"/>
          <a:lstStyle>
            <a:lvl1pPr algn="r" fontAlgn="auto">
              <a:spcBef>
                <a:spcPts val="0"/>
              </a:spcBef>
              <a:spcAft>
                <a:spcPts val="0"/>
              </a:spcAft>
              <a:defRPr sz="900">
                <a:latin typeface="+mn-lt"/>
                <a:cs typeface="+mn-cs"/>
              </a:defRPr>
            </a:lvl1pPr>
          </a:lstStyle>
          <a:p>
            <a:pPr>
              <a:defRPr/>
            </a:pPr>
            <a:fld id="{829AFB38-0ABE-46A6-A2CD-91E75B392D15}" type="slidenum">
              <a:rPr lang="en-US"/>
              <a:pPr>
                <a:defRPr/>
              </a:pPr>
              <a:t>‹#›</a:t>
            </a:fld>
            <a:endParaRPr lang="en-US"/>
          </a:p>
        </p:txBody>
      </p:sp>
    </p:spTree>
    <p:extLst>
      <p:ext uri="{BB962C8B-B14F-4D97-AF65-F5344CB8AC3E}">
        <p14:creationId xmlns:p14="http://schemas.microsoft.com/office/powerpoint/2010/main" val="1317714628"/>
      </p:ext>
    </p:extLst>
  </p:cSld>
  <p:clrMap bg1="lt1" tx1="dk1" bg2="lt2" tx2="dk2" accent1="accent1" accent2="accent2" accent3="accent3" accent4="accent4" accent5="accent5" accent6="accent6" hlink="hlink" folHlink="folHlink"/>
  <p:notesStyle>
    <a:lvl1pPr marL="115888" indent="-115888" algn="l" rtl="0" eaLnBrk="0" fontAlgn="base" hangingPunct="0">
      <a:spcBef>
        <a:spcPct val="30000"/>
      </a:spcBef>
      <a:spcAft>
        <a:spcPct val="0"/>
      </a:spcAft>
      <a:buFont typeface="Wingdings 3" pitchFamily="18" charset="2"/>
      <a:buChar char="}"/>
      <a:defRPr sz="1000" kern="1200">
        <a:solidFill>
          <a:schemeClr val="tx1"/>
        </a:solidFill>
        <a:latin typeface="+mn-lt"/>
        <a:ea typeface="+mn-ea"/>
        <a:cs typeface="+mn-cs"/>
      </a:defRPr>
    </a:lvl1pPr>
    <a:lvl2pPr marL="406400" indent="-171450" algn="l" rtl="0" eaLnBrk="0" fontAlgn="base" hangingPunct="0">
      <a:spcBef>
        <a:spcPct val="30000"/>
      </a:spcBef>
      <a:spcAft>
        <a:spcPct val="0"/>
      </a:spcAft>
      <a:buFont typeface="Arial" charset="0"/>
      <a:buChar char="–"/>
      <a:defRPr sz="1000" kern="1200">
        <a:solidFill>
          <a:schemeClr val="tx1"/>
        </a:solidFill>
        <a:latin typeface="+mn-lt"/>
        <a:ea typeface="+mn-ea"/>
        <a:cs typeface="+mn-cs"/>
      </a:defRPr>
    </a:lvl2pPr>
    <a:lvl3pPr marL="573088" indent="-115888" algn="l" rtl="0" eaLnBrk="0" fontAlgn="base" hangingPunct="0">
      <a:spcBef>
        <a:spcPct val="30000"/>
      </a:spcBef>
      <a:spcAft>
        <a:spcPct val="0"/>
      </a:spcAft>
      <a:buFont typeface="Arial" charset="0"/>
      <a:buChar char="•"/>
      <a:defRPr sz="1000" kern="1200">
        <a:solidFill>
          <a:schemeClr val="tx1"/>
        </a:solidFill>
        <a:latin typeface="+mn-lt"/>
        <a:ea typeface="+mn-ea"/>
        <a:cs typeface="+mn-cs"/>
      </a:defRPr>
    </a:lvl3pPr>
    <a:lvl4pPr marL="914400" algn="l" rtl="0" eaLnBrk="0" fontAlgn="base" hangingPunct="0">
      <a:spcBef>
        <a:spcPct val="30000"/>
      </a:spcBef>
      <a:spcAft>
        <a:spcPct val="0"/>
      </a:spcAft>
      <a:defRPr sz="1000" kern="1200">
        <a:solidFill>
          <a:schemeClr val="tx1"/>
        </a:solidFill>
        <a:latin typeface="+mn-lt"/>
        <a:ea typeface="+mn-ea"/>
        <a:cs typeface="+mn-cs"/>
      </a:defRPr>
    </a:lvl4pPr>
    <a:lvl5pPr marL="1149350" algn="l" rtl="0" eaLnBrk="0" fontAlgn="base" hangingPunct="0">
      <a:spcBef>
        <a:spcPct val="30000"/>
      </a:spcBef>
      <a:spcAft>
        <a:spcPct val="0"/>
      </a:spcAft>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204913" y="704850"/>
            <a:ext cx="4692650" cy="35194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None/>
            </a:pPr>
            <a:endParaRPr lang="en-US" dirty="0"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65610" indent="-294465">
              <a:defRPr>
                <a:solidFill>
                  <a:schemeClr val="tx1"/>
                </a:solidFill>
                <a:latin typeface="Calibri" pitchFamily="34" charset="0"/>
              </a:defRPr>
            </a:lvl2pPr>
            <a:lvl3pPr marL="1177862" indent="-235572">
              <a:defRPr>
                <a:solidFill>
                  <a:schemeClr val="tx1"/>
                </a:solidFill>
                <a:latin typeface="Calibri" pitchFamily="34" charset="0"/>
              </a:defRPr>
            </a:lvl3pPr>
            <a:lvl4pPr marL="1649006" indent="-235572">
              <a:defRPr>
                <a:solidFill>
                  <a:schemeClr val="tx1"/>
                </a:solidFill>
                <a:latin typeface="Calibri" pitchFamily="34" charset="0"/>
              </a:defRPr>
            </a:lvl4pPr>
            <a:lvl5pPr marL="2120151" indent="-235572">
              <a:defRPr>
                <a:solidFill>
                  <a:schemeClr val="tx1"/>
                </a:solidFill>
                <a:latin typeface="Calibri" pitchFamily="34" charset="0"/>
              </a:defRPr>
            </a:lvl5pPr>
            <a:lvl6pPr marL="2591295" indent="-235572" fontAlgn="base">
              <a:spcBef>
                <a:spcPct val="0"/>
              </a:spcBef>
              <a:spcAft>
                <a:spcPct val="0"/>
              </a:spcAft>
              <a:defRPr>
                <a:solidFill>
                  <a:schemeClr val="tx1"/>
                </a:solidFill>
                <a:latin typeface="Calibri" pitchFamily="34" charset="0"/>
              </a:defRPr>
            </a:lvl6pPr>
            <a:lvl7pPr marL="3062440" indent="-235572" fontAlgn="base">
              <a:spcBef>
                <a:spcPct val="0"/>
              </a:spcBef>
              <a:spcAft>
                <a:spcPct val="0"/>
              </a:spcAft>
              <a:defRPr>
                <a:solidFill>
                  <a:schemeClr val="tx1"/>
                </a:solidFill>
                <a:latin typeface="Calibri" pitchFamily="34" charset="0"/>
              </a:defRPr>
            </a:lvl7pPr>
            <a:lvl8pPr marL="3533585" indent="-235572" fontAlgn="base">
              <a:spcBef>
                <a:spcPct val="0"/>
              </a:spcBef>
              <a:spcAft>
                <a:spcPct val="0"/>
              </a:spcAft>
              <a:defRPr>
                <a:solidFill>
                  <a:schemeClr val="tx1"/>
                </a:solidFill>
                <a:latin typeface="Calibri" pitchFamily="34" charset="0"/>
              </a:defRPr>
            </a:lvl8pPr>
            <a:lvl9pPr marL="4004729" indent="-2355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7F31239-CA9B-4993-AF4C-DE7DBECEE8DF}" type="slidenum">
              <a:rPr lang="en-US" smtClean="0">
                <a:latin typeface="Arial" charset="0"/>
              </a:rPr>
              <a:pPr fontAlgn="base">
                <a:spcBef>
                  <a:spcPct val="0"/>
                </a:spcBef>
                <a:spcAft>
                  <a:spcPct val="0"/>
                </a:spcAft>
                <a:defRPr/>
              </a:pPr>
              <a:t>1</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3</a:t>
            </a:fld>
            <a:endParaRPr lang="en-US"/>
          </a:p>
        </p:txBody>
      </p:sp>
    </p:spTree>
    <p:extLst>
      <p:ext uri="{BB962C8B-B14F-4D97-AF65-F5344CB8AC3E}">
        <p14:creationId xmlns:p14="http://schemas.microsoft.com/office/powerpoint/2010/main" val="393237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02 Image">
    <p:spTree>
      <p:nvGrpSpPr>
        <p:cNvPr id="1" name=""/>
        <p:cNvGrpSpPr/>
        <p:nvPr/>
      </p:nvGrpSpPr>
      <p:grpSpPr>
        <a:xfrm>
          <a:off x="0" y="0"/>
          <a:ext cx="0" cy="0"/>
          <a:chOff x="0" y="0"/>
          <a:chExt cx="0" cy="0"/>
        </a:xfrm>
      </p:grpSpPr>
      <p:sp>
        <p:nvSpPr>
          <p:cNvPr id="2" name="Title 1"/>
          <p:cNvSpPr>
            <a:spLocks noGrp="1"/>
          </p:cNvSpPr>
          <p:nvPr>
            <p:ph type="ctrTitle"/>
          </p:nvPr>
        </p:nvSpPr>
        <p:spPr>
          <a:xfrm>
            <a:off x="4466538" y="4870941"/>
            <a:ext cx="4115872" cy="822960"/>
          </a:xfrm>
        </p:spPr>
        <p:txBody>
          <a:bodyPr tIns="0" bIns="0" anchor="b"/>
          <a:lstStyle>
            <a:lvl1pPr algn="r">
              <a:defRPr b="1" cap="all"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52517" y="5762394"/>
            <a:ext cx="3429893" cy="640080"/>
          </a:xfrm>
        </p:spPr>
        <p:txBody>
          <a:bodyPr tIns="0" bIns="0">
            <a:noAutofit/>
          </a:bodyPr>
          <a:lstStyle>
            <a:lvl1pPr marL="0" indent="0" algn="r">
              <a:spcBef>
                <a:spcPts val="0"/>
              </a:spcBef>
              <a:spcAft>
                <a:spcPts val="0"/>
              </a:spcAft>
              <a:buNone/>
              <a:defRPr sz="1800" cap="all"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Parallelogram 12"/>
          <p:cNvSpPr/>
          <p:nvPr userDrawn="1"/>
        </p:nvSpPr>
        <p:spPr>
          <a:xfrm>
            <a:off x="-2458" y="3328589"/>
            <a:ext cx="6341259" cy="3529411"/>
          </a:xfrm>
          <a:custGeom>
            <a:avLst/>
            <a:gdLst>
              <a:gd name="connsiteX0" fmla="*/ 0 w 11532358"/>
              <a:gd name="connsiteY0" fmla="*/ 4292220 h 4292220"/>
              <a:gd name="connsiteX1" fmla="*/ 4257281 w 11532358"/>
              <a:gd name="connsiteY1" fmla="*/ 0 h 4292220"/>
              <a:gd name="connsiteX2" fmla="*/ 11532358 w 11532358"/>
              <a:gd name="connsiteY2" fmla="*/ 0 h 4292220"/>
              <a:gd name="connsiteX3" fmla="*/ 7275077 w 11532358"/>
              <a:gd name="connsiteY3" fmla="*/ 4292220 h 4292220"/>
              <a:gd name="connsiteX4" fmla="*/ 0 w 11532358"/>
              <a:gd name="connsiteY4"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0 w 11532358"/>
              <a:gd name="connsiteY5"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3271426 w 11532358"/>
              <a:gd name="connsiteY5" fmla="*/ 4291864 h 4292220"/>
              <a:gd name="connsiteX6" fmla="*/ 0 w 11532358"/>
              <a:gd name="connsiteY6" fmla="*/ 4292220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548849 w 8260932"/>
              <a:gd name="connsiteY5" fmla="*/ 4289231 h 4292220"/>
              <a:gd name="connsiteX6" fmla="*/ 0 w 8260932"/>
              <a:gd name="connsiteY6" fmla="*/ 4291864 h 4292220"/>
              <a:gd name="connsiteX0" fmla="*/ 0 w 8260932"/>
              <a:gd name="connsiteY0" fmla="*/ 4291864 h 4292220"/>
              <a:gd name="connsiteX1" fmla="*/ 38 w 8260932"/>
              <a:gd name="connsiteY1" fmla="*/ 994331 h 4292220"/>
              <a:gd name="connsiteX2" fmla="*/ 548849 w 8260932"/>
              <a:gd name="connsiteY2" fmla="*/ 438981 h 4292220"/>
              <a:gd name="connsiteX3" fmla="*/ 985855 w 8260932"/>
              <a:gd name="connsiteY3" fmla="*/ 0 h 4292220"/>
              <a:gd name="connsiteX4" fmla="*/ 8260932 w 8260932"/>
              <a:gd name="connsiteY4" fmla="*/ 0 h 4292220"/>
              <a:gd name="connsiteX5" fmla="*/ 4003651 w 8260932"/>
              <a:gd name="connsiteY5" fmla="*/ 4292220 h 4292220"/>
              <a:gd name="connsiteX6" fmla="*/ 548849 w 8260932"/>
              <a:gd name="connsiteY6" fmla="*/ 4289231 h 4292220"/>
              <a:gd name="connsiteX7" fmla="*/ 0 w 8260932"/>
              <a:gd name="connsiteY7" fmla="*/ 4291864 h 4292220"/>
              <a:gd name="connsiteX0" fmla="*/ 0 w 8260932"/>
              <a:gd name="connsiteY0" fmla="*/ 4291864 h 4292220"/>
              <a:gd name="connsiteX1" fmla="*/ 548849 w 8260932"/>
              <a:gd name="connsiteY1" fmla="*/ 438981 h 4292220"/>
              <a:gd name="connsiteX2" fmla="*/ 985855 w 8260932"/>
              <a:gd name="connsiteY2" fmla="*/ 0 h 4292220"/>
              <a:gd name="connsiteX3" fmla="*/ 8260932 w 8260932"/>
              <a:gd name="connsiteY3" fmla="*/ 0 h 4292220"/>
              <a:gd name="connsiteX4" fmla="*/ 4003651 w 8260932"/>
              <a:gd name="connsiteY4" fmla="*/ 4292220 h 4292220"/>
              <a:gd name="connsiteX5" fmla="*/ 548849 w 8260932"/>
              <a:gd name="connsiteY5" fmla="*/ 4289231 h 4292220"/>
              <a:gd name="connsiteX6" fmla="*/ 0 w 8260932"/>
              <a:gd name="connsiteY6" fmla="*/ 4291864 h 4292220"/>
              <a:gd name="connsiteX0" fmla="*/ 0 w 7712083"/>
              <a:gd name="connsiteY0" fmla="*/ 4289231 h 4292220"/>
              <a:gd name="connsiteX1" fmla="*/ 0 w 7712083"/>
              <a:gd name="connsiteY1" fmla="*/ 438981 h 4292220"/>
              <a:gd name="connsiteX2" fmla="*/ 437006 w 7712083"/>
              <a:gd name="connsiteY2" fmla="*/ 0 h 4292220"/>
              <a:gd name="connsiteX3" fmla="*/ 7712083 w 7712083"/>
              <a:gd name="connsiteY3" fmla="*/ 0 h 4292220"/>
              <a:gd name="connsiteX4" fmla="*/ 3454802 w 7712083"/>
              <a:gd name="connsiteY4" fmla="*/ 4292220 h 4292220"/>
              <a:gd name="connsiteX5" fmla="*/ 0 w 7712083"/>
              <a:gd name="connsiteY5" fmla="*/ 4289231 h 4292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12083" h="4292220">
                <a:moveTo>
                  <a:pt x="0" y="4289231"/>
                </a:moveTo>
                <a:lnTo>
                  <a:pt x="0" y="438981"/>
                </a:lnTo>
                <a:lnTo>
                  <a:pt x="437006" y="0"/>
                </a:lnTo>
                <a:lnTo>
                  <a:pt x="7712083" y="0"/>
                </a:lnTo>
                <a:lnTo>
                  <a:pt x="3454802" y="4292220"/>
                </a:lnTo>
                <a:lnTo>
                  <a:pt x="0" y="4289231"/>
                </a:ln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en-US" dirty="0">
              <a:solidFill>
                <a:schemeClr val="bg1"/>
              </a:solidFill>
            </a:endParaRPr>
          </a:p>
        </p:txBody>
      </p:sp>
      <p:pic>
        <p:nvPicPr>
          <p:cNvPr id="13"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204952" y="0"/>
            <a:ext cx="8939048" cy="3581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Parallelogram 12"/>
          <p:cNvSpPr/>
          <p:nvPr userDrawn="1"/>
        </p:nvSpPr>
        <p:spPr>
          <a:xfrm>
            <a:off x="-2458" y="3328589"/>
            <a:ext cx="6341259" cy="3529411"/>
          </a:xfrm>
          <a:custGeom>
            <a:avLst/>
            <a:gdLst>
              <a:gd name="connsiteX0" fmla="*/ 0 w 11532358"/>
              <a:gd name="connsiteY0" fmla="*/ 4292220 h 4292220"/>
              <a:gd name="connsiteX1" fmla="*/ 4257281 w 11532358"/>
              <a:gd name="connsiteY1" fmla="*/ 0 h 4292220"/>
              <a:gd name="connsiteX2" fmla="*/ 11532358 w 11532358"/>
              <a:gd name="connsiteY2" fmla="*/ 0 h 4292220"/>
              <a:gd name="connsiteX3" fmla="*/ 7275077 w 11532358"/>
              <a:gd name="connsiteY3" fmla="*/ 4292220 h 4292220"/>
              <a:gd name="connsiteX4" fmla="*/ 0 w 11532358"/>
              <a:gd name="connsiteY4"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0 w 11532358"/>
              <a:gd name="connsiteY5" fmla="*/ 4292220 h 4292220"/>
              <a:gd name="connsiteX0" fmla="*/ 0 w 11532358"/>
              <a:gd name="connsiteY0" fmla="*/ 4292220 h 4292220"/>
              <a:gd name="connsiteX1" fmla="*/ 3271464 w 11532358"/>
              <a:gd name="connsiteY1" fmla="*/ 994331 h 4292220"/>
              <a:gd name="connsiteX2" fmla="*/ 4257281 w 11532358"/>
              <a:gd name="connsiteY2" fmla="*/ 0 h 4292220"/>
              <a:gd name="connsiteX3" fmla="*/ 11532358 w 11532358"/>
              <a:gd name="connsiteY3" fmla="*/ 0 h 4292220"/>
              <a:gd name="connsiteX4" fmla="*/ 7275077 w 11532358"/>
              <a:gd name="connsiteY4" fmla="*/ 4292220 h 4292220"/>
              <a:gd name="connsiteX5" fmla="*/ 3271426 w 11532358"/>
              <a:gd name="connsiteY5" fmla="*/ 4291864 h 4292220"/>
              <a:gd name="connsiteX6" fmla="*/ 0 w 11532358"/>
              <a:gd name="connsiteY6" fmla="*/ 4292220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0 w 8260932"/>
              <a:gd name="connsiteY5" fmla="*/ 4291864 h 4292220"/>
              <a:gd name="connsiteX0" fmla="*/ 0 w 8260932"/>
              <a:gd name="connsiteY0" fmla="*/ 4291864 h 4292220"/>
              <a:gd name="connsiteX1" fmla="*/ 38 w 8260932"/>
              <a:gd name="connsiteY1" fmla="*/ 994331 h 4292220"/>
              <a:gd name="connsiteX2" fmla="*/ 985855 w 8260932"/>
              <a:gd name="connsiteY2" fmla="*/ 0 h 4292220"/>
              <a:gd name="connsiteX3" fmla="*/ 8260932 w 8260932"/>
              <a:gd name="connsiteY3" fmla="*/ 0 h 4292220"/>
              <a:gd name="connsiteX4" fmla="*/ 4003651 w 8260932"/>
              <a:gd name="connsiteY4" fmla="*/ 4292220 h 4292220"/>
              <a:gd name="connsiteX5" fmla="*/ 548849 w 8260932"/>
              <a:gd name="connsiteY5" fmla="*/ 4289231 h 4292220"/>
              <a:gd name="connsiteX6" fmla="*/ 0 w 8260932"/>
              <a:gd name="connsiteY6" fmla="*/ 4291864 h 4292220"/>
              <a:gd name="connsiteX0" fmla="*/ 0 w 8260932"/>
              <a:gd name="connsiteY0" fmla="*/ 4291864 h 4292220"/>
              <a:gd name="connsiteX1" fmla="*/ 38 w 8260932"/>
              <a:gd name="connsiteY1" fmla="*/ 994331 h 4292220"/>
              <a:gd name="connsiteX2" fmla="*/ 548849 w 8260932"/>
              <a:gd name="connsiteY2" fmla="*/ 438981 h 4292220"/>
              <a:gd name="connsiteX3" fmla="*/ 985855 w 8260932"/>
              <a:gd name="connsiteY3" fmla="*/ 0 h 4292220"/>
              <a:gd name="connsiteX4" fmla="*/ 8260932 w 8260932"/>
              <a:gd name="connsiteY4" fmla="*/ 0 h 4292220"/>
              <a:gd name="connsiteX5" fmla="*/ 4003651 w 8260932"/>
              <a:gd name="connsiteY5" fmla="*/ 4292220 h 4292220"/>
              <a:gd name="connsiteX6" fmla="*/ 548849 w 8260932"/>
              <a:gd name="connsiteY6" fmla="*/ 4289231 h 4292220"/>
              <a:gd name="connsiteX7" fmla="*/ 0 w 8260932"/>
              <a:gd name="connsiteY7" fmla="*/ 4291864 h 4292220"/>
              <a:gd name="connsiteX0" fmla="*/ 0 w 8260932"/>
              <a:gd name="connsiteY0" fmla="*/ 4291864 h 4292220"/>
              <a:gd name="connsiteX1" fmla="*/ 548849 w 8260932"/>
              <a:gd name="connsiteY1" fmla="*/ 438981 h 4292220"/>
              <a:gd name="connsiteX2" fmla="*/ 985855 w 8260932"/>
              <a:gd name="connsiteY2" fmla="*/ 0 h 4292220"/>
              <a:gd name="connsiteX3" fmla="*/ 8260932 w 8260932"/>
              <a:gd name="connsiteY3" fmla="*/ 0 h 4292220"/>
              <a:gd name="connsiteX4" fmla="*/ 4003651 w 8260932"/>
              <a:gd name="connsiteY4" fmla="*/ 4292220 h 4292220"/>
              <a:gd name="connsiteX5" fmla="*/ 548849 w 8260932"/>
              <a:gd name="connsiteY5" fmla="*/ 4289231 h 4292220"/>
              <a:gd name="connsiteX6" fmla="*/ 0 w 8260932"/>
              <a:gd name="connsiteY6" fmla="*/ 4291864 h 4292220"/>
              <a:gd name="connsiteX0" fmla="*/ 0 w 7712083"/>
              <a:gd name="connsiteY0" fmla="*/ 4289231 h 4292220"/>
              <a:gd name="connsiteX1" fmla="*/ 0 w 7712083"/>
              <a:gd name="connsiteY1" fmla="*/ 438981 h 4292220"/>
              <a:gd name="connsiteX2" fmla="*/ 437006 w 7712083"/>
              <a:gd name="connsiteY2" fmla="*/ 0 h 4292220"/>
              <a:gd name="connsiteX3" fmla="*/ 7712083 w 7712083"/>
              <a:gd name="connsiteY3" fmla="*/ 0 h 4292220"/>
              <a:gd name="connsiteX4" fmla="*/ 3454802 w 7712083"/>
              <a:gd name="connsiteY4" fmla="*/ 4292220 h 4292220"/>
              <a:gd name="connsiteX5" fmla="*/ 0 w 7712083"/>
              <a:gd name="connsiteY5" fmla="*/ 4289231 h 4292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12083" h="4292220">
                <a:moveTo>
                  <a:pt x="0" y="4289231"/>
                </a:moveTo>
                <a:lnTo>
                  <a:pt x="0" y="438981"/>
                </a:lnTo>
                <a:lnTo>
                  <a:pt x="437006" y="0"/>
                </a:lnTo>
                <a:lnTo>
                  <a:pt x="7712083" y="0"/>
                </a:lnTo>
                <a:lnTo>
                  <a:pt x="3454802" y="4292220"/>
                </a:lnTo>
                <a:lnTo>
                  <a:pt x="0" y="4289231"/>
                </a:lnTo>
                <a:close/>
              </a:path>
            </a:pathLst>
          </a:custGeom>
          <a:solidFill>
            <a:schemeClr val="accent5">
              <a:alpha val="50196"/>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en-US" dirty="0">
              <a:solidFill>
                <a:schemeClr val="bg1"/>
              </a:solidFill>
            </a:endParaRPr>
          </a:p>
        </p:txBody>
      </p:sp>
      <p:sp>
        <p:nvSpPr>
          <p:cNvPr id="15" name="Right Triangle 14"/>
          <p:cNvSpPr/>
          <p:nvPr userDrawn="1"/>
        </p:nvSpPr>
        <p:spPr>
          <a:xfrm flipH="1">
            <a:off x="8618798" y="5392739"/>
            <a:ext cx="204787" cy="204787"/>
          </a:xfrm>
          <a:prstGeom prst="rtTriangl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pic>
        <p:nvPicPr>
          <p:cNvPr id="16" name="Picture 12"/>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6774580" y="341313"/>
            <a:ext cx="2270125" cy="88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Parallelogram 16"/>
          <p:cNvSpPr/>
          <p:nvPr userDrawn="1"/>
        </p:nvSpPr>
        <p:spPr>
          <a:xfrm flipH="1">
            <a:off x="1054494" y="2190406"/>
            <a:ext cx="1805169" cy="901931"/>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2800" dirty="0">
              <a:solidFill>
                <a:schemeClr val="bg1"/>
              </a:solidFill>
              <a:latin typeface="+mj-lt"/>
            </a:endParaRPr>
          </a:p>
        </p:txBody>
      </p:sp>
    </p:spTree>
    <p:extLst>
      <p:ext uri="{BB962C8B-B14F-4D97-AF65-F5344CB8AC3E}">
        <p14:creationId xmlns:p14="http://schemas.microsoft.com/office/powerpoint/2010/main" val="3371993134"/>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01">
    <p:spTree>
      <p:nvGrpSpPr>
        <p:cNvPr id="1" name=""/>
        <p:cNvGrpSpPr/>
        <p:nvPr/>
      </p:nvGrpSpPr>
      <p:grpSpPr>
        <a:xfrm>
          <a:off x="0" y="0"/>
          <a:ext cx="0" cy="0"/>
          <a:chOff x="0" y="0"/>
          <a:chExt cx="0" cy="0"/>
        </a:xfrm>
      </p:grpSpPr>
      <p:sp>
        <p:nvSpPr>
          <p:cNvPr id="3" name="Parallelogram 9"/>
          <p:cNvSpPr/>
          <p:nvPr userDrawn="1"/>
        </p:nvSpPr>
        <p:spPr>
          <a:xfrm>
            <a:off x="-2382" y="2271713"/>
            <a:ext cx="9142809" cy="4586287"/>
          </a:xfrm>
          <a:custGeom>
            <a:avLst/>
            <a:gdLst>
              <a:gd name="connsiteX0" fmla="*/ 0 w 14206328"/>
              <a:gd name="connsiteY0" fmla="*/ 4585648 h 4585648"/>
              <a:gd name="connsiteX1" fmla="*/ 4548321 w 14206328"/>
              <a:gd name="connsiteY1" fmla="*/ 0 h 4585648"/>
              <a:gd name="connsiteX2" fmla="*/ 14206328 w 14206328"/>
              <a:gd name="connsiteY2" fmla="*/ 0 h 4585648"/>
              <a:gd name="connsiteX3" fmla="*/ 9658007 w 14206328"/>
              <a:gd name="connsiteY3" fmla="*/ 4585648 h 4585648"/>
              <a:gd name="connsiteX4" fmla="*/ 0 w 14206328"/>
              <a:gd name="connsiteY4"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9658007 w 14206328"/>
              <a:gd name="connsiteY4" fmla="*/ 4585648 h 4585648"/>
              <a:gd name="connsiteX5" fmla="*/ 0 w 14206328"/>
              <a:gd name="connsiteY5"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13525626 w 14206328"/>
              <a:gd name="connsiteY4" fmla="*/ 682668 h 4585648"/>
              <a:gd name="connsiteX5" fmla="*/ 9658007 w 14206328"/>
              <a:gd name="connsiteY5" fmla="*/ 4585648 h 4585648"/>
              <a:gd name="connsiteX6" fmla="*/ 0 w 14206328"/>
              <a:gd name="connsiteY6" fmla="*/ 4585648 h 4585648"/>
              <a:gd name="connsiteX0" fmla="*/ 0 w 13525626"/>
              <a:gd name="connsiteY0" fmla="*/ 4585648 h 4585648"/>
              <a:gd name="connsiteX1" fmla="*/ 4548321 w 13525626"/>
              <a:gd name="connsiteY1" fmla="*/ 0 h 4585648"/>
              <a:gd name="connsiteX2" fmla="*/ 13525626 w 13525626"/>
              <a:gd name="connsiteY2" fmla="*/ 0 h 4585648"/>
              <a:gd name="connsiteX3" fmla="*/ 13525626 w 13525626"/>
              <a:gd name="connsiteY3" fmla="*/ 682668 h 4585648"/>
              <a:gd name="connsiteX4" fmla="*/ 9658007 w 13525626"/>
              <a:gd name="connsiteY4" fmla="*/ 4585648 h 4585648"/>
              <a:gd name="connsiteX5" fmla="*/ 0 w 13525626"/>
              <a:gd name="connsiteY5"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0 w 13525626"/>
              <a:gd name="connsiteY6"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1340933 w 13525626"/>
              <a:gd name="connsiteY6" fmla="*/ 4582580 h 4585648"/>
              <a:gd name="connsiteX7" fmla="*/ 0 w 13525626"/>
              <a:gd name="connsiteY7" fmla="*/ 4585648 h 4585648"/>
              <a:gd name="connsiteX0" fmla="*/ 3068 w 12187761"/>
              <a:gd name="connsiteY0" fmla="*/ 4582580 h 4585648"/>
              <a:gd name="connsiteX1" fmla="*/ 0 w 12187761"/>
              <a:gd name="connsiteY1" fmla="*/ 3235527 h 4585648"/>
              <a:gd name="connsiteX2" fmla="*/ 3210456 w 12187761"/>
              <a:gd name="connsiteY2" fmla="*/ 0 h 4585648"/>
              <a:gd name="connsiteX3" fmla="*/ 12187761 w 12187761"/>
              <a:gd name="connsiteY3" fmla="*/ 0 h 4585648"/>
              <a:gd name="connsiteX4" fmla="*/ 12187761 w 12187761"/>
              <a:gd name="connsiteY4" fmla="*/ 682668 h 4585648"/>
              <a:gd name="connsiteX5" fmla="*/ 8320142 w 12187761"/>
              <a:gd name="connsiteY5" fmla="*/ 4585648 h 4585648"/>
              <a:gd name="connsiteX6" fmla="*/ 3068 w 12187761"/>
              <a:gd name="connsiteY6" fmla="*/ 4582580 h 458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7761" h="4585648">
                <a:moveTo>
                  <a:pt x="3068" y="4582580"/>
                </a:moveTo>
                <a:cubicBezTo>
                  <a:pt x="2045" y="4133562"/>
                  <a:pt x="1023" y="3684545"/>
                  <a:pt x="0" y="3235527"/>
                </a:cubicBezTo>
                <a:lnTo>
                  <a:pt x="3210456" y="0"/>
                </a:lnTo>
                <a:lnTo>
                  <a:pt x="12187761" y="0"/>
                </a:lnTo>
                <a:lnTo>
                  <a:pt x="12187761" y="682668"/>
                </a:lnTo>
                <a:lnTo>
                  <a:pt x="8320142" y="4585648"/>
                </a:lnTo>
                <a:lnTo>
                  <a:pt x="3068" y="4582580"/>
                </a:ln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4" name="Parallelogram 3"/>
          <p:cNvSpPr/>
          <p:nvPr userDrawn="1"/>
        </p:nvSpPr>
        <p:spPr>
          <a:xfrm flipH="1">
            <a:off x="302498" y="744538"/>
            <a:ext cx="4957863" cy="1731962"/>
          </a:xfrm>
          <a:prstGeom prst="parallelogram">
            <a:avLst>
              <a:gd name="adj" fmla="val 99186"/>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5" name="Parallelogram 4"/>
          <p:cNvSpPr/>
          <p:nvPr userDrawn="1"/>
        </p:nvSpPr>
        <p:spPr>
          <a:xfrm flipH="1">
            <a:off x="4686331" y="1425576"/>
            <a:ext cx="1155207" cy="682625"/>
          </a:xfrm>
          <a:prstGeom prst="parallelogram">
            <a:avLst>
              <a:gd name="adj" fmla="val 99186"/>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7" name="Parallelogram 9"/>
          <p:cNvSpPr/>
          <p:nvPr userDrawn="1"/>
        </p:nvSpPr>
        <p:spPr>
          <a:xfrm>
            <a:off x="-2382" y="2271713"/>
            <a:ext cx="9142809" cy="4586287"/>
          </a:xfrm>
          <a:custGeom>
            <a:avLst/>
            <a:gdLst>
              <a:gd name="connsiteX0" fmla="*/ 0 w 14206328"/>
              <a:gd name="connsiteY0" fmla="*/ 4585648 h 4585648"/>
              <a:gd name="connsiteX1" fmla="*/ 4548321 w 14206328"/>
              <a:gd name="connsiteY1" fmla="*/ 0 h 4585648"/>
              <a:gd name="connsiteX2" fmla="*/ 14206328 w 14206328"/>
              <a:gd name="connsiteY2" fmla="*/ 0 h 4585648"/>
              <a:gd name="connsiteX3" fmla="*/ 9658007 w 14206328"/>
              <a:gd name="connsiteY3" fmla="*/ 4585648 h 4585648"/>
              <a:gd name="connsiteX4" fmla="*/ 0 w 14206328"/>
              <a:gd name="connsiteY4"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9658007 w 14206328"/>
              <a:gd name="connsiteY4" fmla="*/ 4585648 h 4585648"/>
              <a:gd name="connsiteX5" fmla="*/ 0 w 14206328"/>
              <a:gd name="connsiteY5" fmla="*/ 4585648 h 4585648"/>
              <a:gd name="connsiteX0" fmla="*/ 0 w 14206328"/>
              <a:gd name="connsiteY0" fmla="*/ 4585648 h 4585648"/>
              <a:gd name="connsiteX1" fmla="*/ 4548321 w 14206328"/>
              <a:gd name="connsiteY1" fmla="*/ 0 h 4585648"/>
              <a:gd name="connsiteX2" fmla="*/ 13525626 w 14206328"/>
              <a:gd name="connsiteY2" fmla="*/ 0 h 4585648"/>
              <a:gd name="connsiteX3" fmla="*/ 14206328 w 14206328"/>
              <a:gd name="connsiteY3" fmla="*/ 0 h 4585648"/>
              <a:gd name="connsiteX4" fmla="*/ 13525626 w 14206328"/>
              <a:gd name="connsiteY4" fmla="*/ 682668 h 4585648"/>
              <a:gd name="connsiteX5" fmla="*/ 9658007 w 14206328"/>
              <a:gd name="connsiteY5" fmla="*/ 4585648 h 4585648"/>
              <a:gd name="connsiteX6" fmla="*/ 0 w 14206328"/>
              <a:gd name="connsiteY6" fmla="*/ 4585648 h 4585648"/>
              <a:gd name="connsiteX0" fmla="*/ 0 w 13525626"/>
              <a:gd name="connsiteY0" fmla="*/ 4585648 h 4585648"/>
              <a:gd name="connsiteX1" fmla="*/ 4548321 w 13525626"/>
              <a:gd name="connsiteY1" fmla="*/ 0 h 4585648"/>
              <a:gd name="connsiteX2" fmla="*/ 13525626 w 13525626"/>
              <a:gd name="connsiteY2" fmla="*/ 0 h 4585648"/>
              <a:gd name="connsiteX3" fmla="*/ 13525626 w 13525626"/>
              <a:gd name="connsiteY3" fmla="*/ 682668 h 4585648"/>
              <a:gd name="connsiteX4" fmla="*/ 9658007 w 13525626"/>
              <a:gd name="connsiteY4" fmla="*/ 4585648 h 4585648"/>
              <a:gd name="connsiteX5" fmla="*/ 0 w 13525626"/>
              <a:gd name="connsiteY5"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0 w 13525626"/>
              <a:gd name="connsiteY6" fmla="*/ 4585648 h 4585648"/>
              <a:gd name="connsiteX0" fmla="*/ 0 w 13525626"/>
              <a:gd name="connsiteY0" fmla="*/ 4585648 h 4585648"/>
              <a:gd name="connsiteX1" fmla="*/ 1337865 w 13525626"/>
              <a:gd name="connsiteY1" fmla="*/ 3235527 h 4585648"/>
              <a:gd name="connsiteX2" fmla="*/ 4548321 w 13525626"/>
              <a:gd name="connsiteY2" fmla="*/ 0 h 4585648"/>
              <a:gd name="connsiteX3" fmla="*/ 13525626 w 13525626"/>
              <a:gd name="connsiteY3" fmla="*/ 0 h 4585648"/>
              <a:gd name="connsiteX4" fmla="*/ 13525626 w 13525626"/>
              <a:gd name="connsiteY4" fmla="*/ 682668 h 4585648"/>
              <a:gd name="connsiteX5" fmla="*/ 9658007 w 13525626"/>
              <a:gd name="connsiteY5" fmla="*/ 4585648 h 4585648"/>
              <a:gd name="connsiteX6" fmla="*/ 1340933 w 13525626"/>
              <a:gd name="connsiteY6" fmla="*/ 4582580 h 4585648"/>
              <a:gd name="connsiteX7" fmla="*/ 0 w 13525626"/>
              <a:gd name="connsiteY7" fmla="*/ 4585648 h 4585648"/>
              <a:gd name="connsiteX0" fmla="*/ 3068 w 12187761"/>
              <a:gd name="connsiteY0" fmla="*/ 4582580 h 4585648"/>
              <a:gd name="connsiteX1" fmla="*/ 0 w 12187761"/>
              <a:gd name="connsiteY1" fmla="*/ 3235527 h 4585648"/>
              <a:gd name="connsiteX2" fmla="*/ 3210456 w 12187761"/>
              <a:gd name="connsiteY2" fmla="*/ 0 h 4585648"/>
              <a:gd name="connsiteX3" fmla="*/ 12187761 w 12187761"/>
              <a:gd name="connsiteY3" fmla="*/ 0 h 4585648"/>
              <a:gd name="connsiteX4" fmla="*/ 12187761 w 12187761"/>
              <a:gd name="connsiteY4" fmla="*/ 682668 h 4585648"/>
              <a:gd name="connsiteX5" fmla="*/ 8320142 w 12187761"/>
              <a:gd name="connsiteY5" fmla="*/ 4585648 h 4585648"/>
              <a:gd name="connsiteX6" fmla="*/ 3068 w 12187761"/>
              <a:gd name="connsiteY6" fmla="*/ 4582580 h 458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7761" h="4585648">
                <a:moveTo>
                  <a:pt x="3068" y="4582580"/>
                </a:moveTo>
                <a:cubicBezTo>
                  <a:pt x="2045" y="4133562"/>
                  <a:pt x="1023" y="3684545"/>
                  <a:pt x="0" y="3235527"/>
                </a:cubicBezTo>
                <a:lnTo>
                  <a:pt x="3210456" y="0"/>
                </a:lnTo>
                <a:lnTo>
                  <a:pt x="12187761" y="0"/>
                </a:lnTo>
                <a:lnTo>
                  <a:pt x="12187761" y="682668"/>
                </a:lnTo>
                <a:lnTo>
                  <a:pt x="8320142" y="4585648"/>
                </a:lnTo>
                <a:lnTo>
                  <a:pt x="3068" y="4582580"/>
                </a:lnTo>
                <a:close/>
              </a:path>
            </a:pathLst>
          </a:custGeom>
          <a:solidFill>
            <a:schemeClr val="accent5">
              <a:alpha val="49804"/>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8" name="Right Triangle 7"/>
          <p:cNvSpPr/>
          <p:nvPr userDrawn="1"/>
        </p:nvSpPr>
        <p:spPr>
          <a:xfrm flipH="1">
            <a:off x="5912994" y="5200650"/>
            <a:ext cx="153630" cy="204788"/>
          </a:xfrm>
          <a:prstGeom prst="rtTriangle">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17" name="Title 1"/>
          <p:cNvSpPr>
            <a:spLocks noGrp="1"/>
          </p:cNvSpPr>
          <p:nvPr>
            <p:ph type="ctrTitle"/>
          </p:nvPr>
        </p:nvSpPr>
        <p:spPr>
          <a:xfrm>
            <a:off x="1984725" y="3776392"/>
            <a:ext cx="3851859" cy="1841409"/>
          </a:xfrm>
        </p:spPr>
        <p:txBody>
          <a:bodyPr tIns="0" bIns="0" anchor="b"/>
          <a:lstStyle>
            <a:lvl1pPr algn="r">
              <a:defRPr sz="6600" b="0" cap="none" baseline="0">
                <a:solidFill>
                  <a:srgbClr val="FFFFFF"/>
                </a:solidFill>
              </a:defRPr>
            </a:lvl1pPr>
          </a:lstStyle>
          <a:p>
            <a:r>
              <a:rPr lang="en-US" smtClean="0"/>
              <a:t>Click to edit Master title style</a:t>
            </a:r>
            <a:endParaRPr lang="en-US" dirty="0"/>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799351" y="344925"/>
            <a:ext cx="120173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2629212"/>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6768" y="306706"/>
            <a:ext cx="7680960" cy="474345"/>
          </a:xfrm>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74388" y="1381123"/>
            <a:ext cx="8595360" cy="493776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smtClean="0"/>
              <a:t>Click to edit Master text styles</a:t>
            </a:r>
          </a:p>
          <a:p>
            <a:pPr lvl="1"/>
            <a:r>
              <a:rPr lang="en-US" smtClean="0"/>
              <a:t>Second level</a:t>
            </a:r>
          </a:p>
          <a:p>
            <a:pPr lvl="2"/>
            <a:r>
              <a:rPr lang="en-US" smtClean="0"/>
              <a:t>Third level</a:t>
            </a:r>
          </a:p>
        </p:txBody>
      </p:sp>
      <p:sp>
        <p:nvSpPr>
          <p:cNvPr id="5"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4258178694"/>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66768" y="306706"/>
            <a:ext cx="7680960" cy="474345"/>
          </a:xfrm>
        </p:spPr>
        <p:txBody>
          <a:bodyPr/>
          <a:lstStyle>
            <a:lvl1pPr>
              <a:defRPr baseline="0">
                <a:solidFill>
                  <a:schemeClr val="tx1"/>
                </a:solidFill>
              </a:defRPr>
            </a:lvl1pPr>
          </a:lstStyle>
          <a:p>
            <a:r>
              <a:rPr lang="en-US" smtClean="0"/>
              <a:t>Click to edit Master title style</a:t>
            </a:r>
            <a:endParaRPr lang="en-US" dirty="0"/>
          </a:p>
        </p:txBody>
      </p:sp>
      <p:sp>
        <p:nvSpPr>
          <p:cNvPr id="4"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smtClean="0"/>
              <a:t>Click to edit Master text styles</a:t>
            </a:r>
          </a:p>
        </p:txBody>
      </p:sp>
    </p:spTree>
    <p:extLst>
      <p:ext uri="{BB962C8B-B14F-4D97-AF65-F5344CB8AC3E}">
        <p14:creationId xmlns:p14="http://schemas.microsoft.com/office/powerpoint/2010/main" val="2430944024"/>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805103"/>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768" y="306388"/>
            <a:ext cx="7680960" cy="474662"/>
          </a:xfrm>
          <a:prstGeom prst="rect">
            <a:avLst/>
          </a:prstGeom>
        </p:spPr>
        <p:txBody>
          <a:bodyPr vert="horz" lIns="0" tIns="45720" rIns="0" bIns="0" rtlCol="0" anchor="b" anchorCtr="0">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274388" y="1381124"/>
            <a:ext cx="8595360" cy="493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Box 8"/>
          <p:cNvSpPr txBox="1"/>
          <p:nvPr/>
        </p:nvSpPr>
        <p:spPr>
          <a:xfrm>
            <a:off x="332271" y="6561034"/>
            <a:ext cx="4837863" cy="236748"/>
          </a:xfrm>
          <a:prstGeom prst="rect">
            <a:avLst/>
          </a:prstGeom>
          <a:noFill/>
        </p:spPr>
        <p:txBody>
          <a:bodyPr wrap="none" lIns="0" tIns="41029" rIns="0" bIns="41029" anchor="ctr">
            <a:spAutoFit/>
          </a:bodyPr>
          <a:lstStyle/>
          <a:p>
            <a:pPr fontAlgn="auto">
              <a:spcBef>
                <a:spcPts val="0"/>
              </a:spcBef>
              <a:spcAft>
                <a:spcPts val="0"/>
              </a:spcAft>
              <a:defRPr/>
            </a:pPr>
            <a:r>
              <a:rPr lang="en-US" sz="1000" cap="all" dirty="0">
                <a:cs typeface="Arial" pitchFamily="34" charset="0"/>
              </a:rPr>
              <a:t>|   </a:t>
            </a:r>
            <a:r>
              <a:rPr lang="en-US" sz="1000" cap="all" dirty="0" err="1" smtClean="0">
                <a:cs typeface="Arial" pitchFamily="34" charset="0"/>
              </a:rPr>
              <a:t>FaUltSim</a:t>
            </a:r>
            <a:r>
              <a:rPr lang="en-US" sz="1000" cap="all" dirty="0" smtClean="0">
                <a:cs typeface="Arial" pitchFamily="34" charset="0"/>
              </a:rPr>
              <a:t>: a Fast, configurable memory-resilience simulator  </a:t>
            </a:r>
            <a:r>
              <a:rPr lang="en-US" sz="1000" cap="all" dirty="0">
                <a:cs typeface="Arial" pitchFamily="34" charset="0"/>
              </a:rPr>
              <a:t>|   </a:t>
            </a:r>
            <a:r>
              <a:rPr lang="en-US" sz="1000" cap="all" dirty="0" err="1" smtClean="0">
                <a:cs typeface="Arial" pitchFamily="34" charset="0"/>
              </a:rPr>
              <a:t>june</a:t>
            </a:r>
            <a:r>
              <a:rPr lang="en-US" sz="1000" cap="all" dirty="0" smtClean="0">
                <a:cs typeface="Arial" pitchFamily="34" charset="0"/>
              </a:rPr>
              <a:t> 14</a:t>
            </a:r>
            <a:r>
              <a:rPr lang="en-US" sz="1000" cap="all" baseline="30000" dirty="0" smtClean="0">
                <a:cs typeface="Arial" pitchFamily="34" charset="0"/>
              </a:rPr>
              <a:t>th</a:t>
            </a:r>
            <a:r>
              <a:rPr lang="en-US" sz="1000" cap="all" dirty="0" smtClean="0">
                <a:cs typeface="Arial" pitchFamily="34" charset="0"/>
              </a:rPr>
              <a:t>, 2014</a:t>
            </a:r>
            <a:endParaRPr lang="en-US" sz="1000" cap="all" dirty="0">
              <a:cs typeface="Arial" pitchFamily="34" charset="0"/>
            </a:endParaRPr>
          </a:p>
        </p:txBody>
      </p:sp>
      <p:sp>
        <p:nvSpPr>
          <p:cNvPr id="12" name="TextBox 11"/>
          <p:cNvSpPr txBox="1"/>
          <p:nvPr/>
        </p:nvSpPr>
        <p:spPr>
          <a:xfrm>
            <a:off x="116087" y="6561034"/>
            <a:ext cx="150682" cy="236748"/>
          </a:xfrm>
          <a:prstGeom prst="rect">
            <a:avLst/>
          </a:prstGeom>
          <a:noFill/>
        </p:spPr>
        <p:txBody>
          <a:bodyPr wrap="none" lIns="0" tIns="41029" rIns="0" bIns="41029" anchor="ctr">
            <a:spAutoFit/>
          </a:bodyPr>
          <a:lstStyle/>
          <a:p>
            <a:pPr algn="r" fontAlgn="auto">
              <a:spcBef>
                <a:spcPts val="0"/>
              </a:spcBef>
              <a:spcAft>
                <a:spcPts val="0"/>
              </a:spcAft>
              <a:defRPr/>
            </a:pPr>
            <a:fld id="{F3616FDC-18D0-40FB-88F2-6EE7CA6E4DB4}" type="slidenum">
              <a:rPr lang="en-US" sz="1000" cap="all">
                <a:cs typeface="Arial" pitchFamily="34" charset="0"/>
              </a:rPr>
              <a:pPr algn="r" fontAlgn="auto">
                <a:spcBef>
                  <a:spcPts val="0"/>
                </a:spcBef>
                <a:spcAft>
                  <a:spcPts val="0"/>
                </a:spcAft>
                <a:defRPr/>
              </a:pPr>
              <a:t>‹#›</a:t>
            </a:fld>
            <a:endParaRPr lang="en-US" sz="1000" cap="all" dirty="0">
              <a:cs typeface="Arial" pitchFamily="34" charset="0"/>
            </a:endParaRPr>
          </a:p>
        </p:txBody>
      </p:sp>
      <p:pic>
        <p:nvPicPr>
          <p:cNvPr id="7" name="Picture 9"/>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7799351" y="344925"/>
            <a:ext cx="120173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2" r:id="rId1"/>
    <p:sldLayoutId id="2147483838" r:id="rId2"/>
    <p:sldLayoutId id="2147483824" r:id="rId3"/>
    <p:sldLayoutId id="2147483825" r:id="rId4"/>
    <p:sldLayoutId id="2147483826" r:id="rId5"/>
  </p:sldLayoutIdLst>
  <p:transition xmlns:p14="http://schemas.microsoft.com/office/powerpoint/2010/main"/>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2600" kern="1200" cap="all">
          <a:solidFill>
            <a:schemeClr val="tx1"/>
          </a:solidFill>
          <a:latin typeface="Calibri" pitchFamily="34" charset="0"/>
          <a:ea typeface="+mj-ea"/>
          <a:cs typeface="+mj-cs"/>
        </a:defRPr>
      </a:lvl1pPr>
      <a:lvl2pPr algn="l" rtl="0" eaLnBrk="1" fontAlgn="base" hangingPunct="1">
        <a:spcBef>
          <a:spcPct val="0"/>
        </a:spcBef>
        <a:spcAft>
          <a:spcPct val="0"/>
        </a:spcAft>
        <a:defRPr sz="2800">
          <a:solidFill>
            <a:schemeClr val="tx1"/>
          </a:solidFill>
          <a:latin typeface="Calibri" pitchFamily="34" charset="0"/>
        </a:defRPr>
      </a:lvl2pPr>
      <a:lvl3pPr algn="l" rtl="0" eaLnBrk="1" fontAlgn="base" hangingPunct="1">
        <a:spcBef>
          <a:spcPct val="0"/>
        </a:spcBef>
        <a:spcAft>
          <a:spcPct val="0"/>
        </a:spcAft>
        <a:defRPr sz="2800">
          <a:solidFill>
            <a:schemeClr val="tx1"/>
          </a:solidFill>
          <a:latin typeface="Calibri" pitchFamily="34" charset="0"/>
        </a:defRPr>
      </a:lvl3pPr>
      <a:lvl4pPr algn="l" rtl="0" eaLnBrk="1" fontAlgn="base" hangingPunct="1">
        <a:spcBef>
          <a:spcPct val="0"/>
        </a:spcBef>
        <a:spcAft>
          <a:spcPct val="0"/>
        </a:spcAft>
        <a:defRPr sz="2800">
          <a:solidFill>
            <a:schemeClr val="tx1"/>
          </a:solidFill>
          <a:latin typeface="Calibri" pitchFamily="34" charset="0"/>
        </a:defRPr>
      </a:lvl4pPr>
      <a:lvl5pPr algn="l" rtl="0" eaLnBrk="1" fontAlgn="base" hangingPunct="1">
        <a:spcBef>
          <a:spcPct val="0"/>
        </a:spcBef>
        <a:spcAft>
          <a:spcPct val="0"/>
        </a:spcAft>
        <a:defRPr sz="2800">
          <a:solidFill>
            <a:schemeClr val="tx1"/>
          </a:solidFill>
          <a:latin typeface="Calibri" pitchFamily="34" charset="0"/>
        </a:defRPr>
      </a:lvl5pPr>
      <a:lvl6pPr marL="457200" algn="l" rtl="0" eaLnBrk="1" fontAlgn="base" hangingPunct="1">
        <a:spcBef>
          <a:spcPct val="0"/>
        </a:spcBef>
        <a:spcAft>
          <a:spcPct val="0"/>
        </a:spcAft>
        <a:defRPr sz="2800">
          <a:solidFill>
            <a:schemeClr val="tx1"/>
          </a:solidFill>
          <a:latin typeface="Calibri" pitchFamily="34" charset="0"/>
        </a:defRPr>
      </a:lvl6pPr>
      <a:lvl7pPr marL="914400" algn="l" rtl="0" eaLnBrk="1" fontAlgn="base" hangingPunct="1">
        <a:spcBef>
          <a:spcPct val="0"/>
        </a:spcBef>
        <a:spcAft>
          <a:spcPct val="0"/>
        </a:spcAft>
        <a:defRPr sz="2800">
          <a:solidFill>
            <a:schemeClr val="tx1"/>
          </a:solidFill>
          <a:latin typeface="Calibri" pitchFamily="34" charset="0"/>
        </a:defRPr>
      </a:lvl7pPr>
      <a:lvl8pPr marL="1371600" algn="l" rtl="0" eaLnBrk="1" fontAlgn="base" hangingPunct="1">
        <a:spcBef>
          <a:spcPct val="0"/>
        </a:spcBef>
        <a:spcAft>
          <a:spcPct val="0"/>
        </a:spcAft>
        <a:defRPr sz="2800">
          <a:solidFill>
            <a:schemeClr val="tx1"/>
          </a:solidFill>
          <a:latin typeface="Calibri" pitchFamily="34" charset="0"/>
        </a:defRPr>
      </a:lvl8pPr>
      <a:lvl9pPr marL="1828800" algn="l" rtl="0" eaLnBrk="1" fontAlgn="base" hangingPunct="1">
        <a:spcBef>
          <a:spcPct val="0"/>
        </a:spcBef>
        <a:spcAft>
          <a:spcPct val="0"/>
        </a:spcAft>
        <a:defRPr sz="2800">
          <a:solidFill>
            <a:schemeClr val="tx1"/>
          </a:solidFill>
          <a:latin typeface="Calibri" pitchFamily="34" charset="0"/>
        </a:defRPr>
      </a:lvl9pPr>
    </p:titleStyle>
    <p:body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chemeClr val="tx1"/>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emf"/><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emf"/><Relationship Id="rId3"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4466538" y="4095750"/>
            <a:ext cx="4115872" cy="1598151"/>
          </a:xfrm>
        </p:spPr>
        <p:txBody>
          <a:bodyPr/>
          <a:lstStyle/>
          <a:p>
            <a:r>
              <a:rPr lang="en-US" sz="2400" dirty="0" err="1" smtClean="0"/>
              <a:t>FaultSim</a:t>
            </a:r>
            <a:r>
              <a:rPr lang="en-US" sz="2400" dirty="0" smtClean="0"/>
              <a:t>:</a:t>
            </a:r>
            <a:br>
              <a:rPr lang="en-US" sz="2400" dirty="0" smtClean="0"/>
            </a:br>
            <a:r>
              <a:rPr lang="en-US" sz="2400" dirty="0" smtClean="0"/>
              <a:t>A fast, configurable memory-resilience simulator</a:t>
            </a:r>
            <a:endParaRPr lang="en-US" sz="2400" dirty="0"/>
          </a:p>
        </p:txBody>
      </p:sp>
      <p:sp>
        <p:nvSpPr>
          <p:cNvPr id="10" name="Subtitle 9"/>
          <p:cNvSpPr>
            <a:spLocks noGrp="1"/>
          </p:cNvSpPr>
          <p:nvPr>
            <p:ph type="subTitle" idx="1"/>
          </p:nvPr>
        </p:nvSpPr>
        <p:spPr>
          <a:xfrm>
            <a:off x="2695575" y="5762394"/>
            <a:ext cx="5886835" cy="640080"/>
          </a:xfrm>
        </p:spPr>
        <p:txBody>
          <a:bodyPr/>
          <a:lstStyle/>
          <a:p>
            <a:r>
              <a:rPr lang="en-US" sz="1600" dirty="0" smtClean="0"/>
              <a:t>DAVID A. ROBERTS, AMD RESEARCH</a:t>
            </a:r>
          </a:p>
          <a:p>
            <a:r>
              <a:rPr lang="en-US" sz="1600" dirty="0" smtClean="0">
                <a:solidFill>
                  <a:schemeClr val="accent1">
                    <a:lumMod val="75000"/>
                  </a:schemeClr>
                </a:solidFill>
              </a:rPr>
              <a:t>PRASHANT J. NAIR, GEORGIA INSTITUTE OF TECHNOLOGY</a:t>
            </a:r>
          </a:p>
          <a:p>
            <a:r>
              <a:rPr lang="en-US" sz="1200" dirty="0" smtClean="0"/>
              <a:t>{David.roberts@amd.com, pnair6@gatech.edu}</a:t>
            </a:r>
          </a:p>
          <a:p>
            <a:r>
              <a:rPr lang="en-US" sz="1600" dirty="0" smtClean="0"/>
              <a:t>June 14</a:t>
            </a:r>
            <a:r>
              <a:rPr lang="en-US" sz="1600" baseline="30000" dirty="0" smtClean="0"/>
              <a:t>th</a:t>
            </a:r>
            <a:r>
              <a:rPr lang="en-US" sz="1600" dirty="0" smtClean="0"/>
              <a:t> 2014</a:t>
            </a:r>
            <a:endParaRPr lang="en-US" sz="16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Chipkill</a:t>
            </a:r>
            <a:r>
              <a:rPr lang="en-US" dirty="0" smtClean="0"/>
              <a:t> ECC algorithm example</a:t>
            </a:r>
            <a:endParaRPr lang="en-US" dirty="0"/>
          </a:p>
        </p:txBody>
      </p:sp>
      <p:sp>
        <p:nvSpPr>
          <p:cNvPr id="22531" name="Content Placeholder 11"/>
          <p:cNvSpPr>
            <a:spLocks noGrp="1"/>
          </p:cNvSpPr>
          <p:nvPr>
            <p:ph idx="1"/>
          </p:nvPr>
        </p:nvSpPr>
        <p:spPr>
          <a:xfrm>
            <a:off x="6762750" y="1381123"/>
            <a:ext cx="2106998" cy="4937760"/>
          </a:xfrm>
          <a:ln>
            <a:solidFill>
              <a:schemeClr val="accent1"/>
            </a:solidFill>
          </a:ln>
        </p:spPr>
        <p:txBody>
          <a:bodyPr/>
          <a:lstStyle/>
          <a:p>
            <a:r>
              <a:rPr lang="en-US" dirty="0" smtClean="0"/>
              <a:t>Broaden </a:t>
            </a:r>
            <a:r>
              <a:rPr lang="en-US" dirty="0" err="1" smtClean="0"/>
              <a:t>FR</a:t>
            </a:r>
            <a:r>
              <a:rPr lang="en-US" baseline="-25000" dirty="0" err="1" smtClean="0"/>
              <a:t>temp</a:t>
            </a:r>
            <a:r>
              <a:rPr lang="en-US" dirty="0" smtClean="0"/>
              <a:t> to cover the symbol width of 8 bits</a:t>
            </a:r>
          </a:p>
          <a:p>
            <a:r>
              <a:rPr lang="en-US" dirty="0" smtClean="0"/>
              <a:t>Consider all FRs (including A) for intersection with symbol</a:t>
            </a:r>
          </a:p>
          <a:p>
            <a:r>
              <a:rPr lang="en-US" dirty="0" smtClean="0"/>
              <a:t>Increment </a:t>
            </a:r>
            <a:r>
              <a:rPr lang="en-US" dirty="0" err="1" smtClean="0"/>
              <a:t>n_intersect</a:t>
            </a:r>
            <a:r>
              <a:rPr lang="en-US" dirty="0" smtClean="0"/>
              <a:t> when true</a:t>
            </a:r>
          </a:p>
        </p:txBody>
      </p:sp>
      <p:sp>
        <p:nvSpPr>
          <p:cNvPr id="13" name="Text Placeholder 12"/>
          <p:cNvSpPr>
            <a:spLocks noGrp="1"/>
          </p:cNvSpPr>
          <p:nvPr>
            <p:ph type="body" sz="quarter" idx="10"/>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182079878"/>
              </p:ext>
            </p:extLst>
          </p:nvPr>
        </p:nvGraphicFramePr>
        <p:xfrm>
          <a:off x="266768"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48855760"/>
              </p:ext>
            </p:extLst>
          </p:nvPr>
        </p:nvGraphicFramePr>
        <p:xfrm>
          <a:off x="3095693"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4" name="TextBox 3"/>
          <p:cNvSpPr txBox="1"/>
          <p:nvPr/>
        </p:nvSpPr>
        <p:spPr>
          <a:xfrm>
            <a:off x="5495925" y="1973880"/>
            <a:ext cx="1039387" cy="1077218"/>
          </a:xfrm>
          <a:prstGeom prst="rect">
            <a:avLst/>
          </a:prstGeom>
        </p:spPr>
        <p:txBody>
          <a:bodyPr wrap="non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18 chips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In rank</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0" name="TextBox 9"/>
          <p:cNvSpPr txBox="1"/>
          <p:nvPr/>
        </p:nvSpPr>
        <p:spPr>
          <a:xfrm>
            <a:off x="3714750" y="1038223"/>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857250" y="104671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6" name="Line Callout 1 5"/>
          <p:cNvSpPr/>
          <p:nvPr/>
        </p:nvSpPr>
        <p:spPr>
          <a:xfrm>
            <a:off x="274388" y="3733800"/>
            <a:ext cx="1209607" cy="266700"/>
          </a:xfrm>
          <a:prstGeom prst="borderCallout1">
            <a:avLst>
              <a:gd name="adj1" fmla="val 44391"/>
              <a:gd name="adj2" fmla="val 114863"/>
              <a:gd name="adj3" fmla="val -10394"/>
              <a:gd name="adj4" fmla="val 129638"/>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err="1" smtClean="0">
                <a:solidFill>
                  <a:schemeClr val="tx1"/>
                </a:solidFill>
              </a:rPr>
              <a:t>FR</a:t>
            </a:r>
            <a:r>
              <a:rPr lang="en-US" sz="1400" baseline="-25000" dirty="0" err="1" smtClean="0">
                <a:solidFill>
                  <a:schemeClr val="tx1"/>
                </a:solidFill>
              </a:rPr>
              <a:t>temp</a:t>
            </a:r>
            <a:endParaRPr lang="en-US" sz="1400" baseline="-25000" dirty="0">
              <a:solidFill>
                <a:schemeClr val="tx1"/>
              </a:solidFill>
            </a:endParaRPr>
          </a:p>
        </p:txBody>
      </p:sp>
      <p:sp>
        <p:nvSpPr>
          <p:cNvPr id="14" name="Line Callout 1 13"/>
          <p:cNvSpPr/>
          <p:nvPr/>
        </p:nvSpPr>
        <p:spPr>
          <a:xfrm>
            <a:off x="2741363" y="3752850"/>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
        <p:nvSpPr>
          <p:cNvPr id="2" name="TextBox 1"/>
          <p:cNvSpPr txBox="1"/>
          <p:nvPr/>
        </p:nvSpPr>
        <p:spPr>
          <a:xfrm>
            <a:off x="288060" y="4031535"/>
            <a:ext cx="6116212" cy="2492990"/>
          </a:xfrm>
          <a:prstGeom prst="rect">
            <a:avLst/>
          </a:prstGeom>
        </p:spPr>
        <p:txBody>
          <a:bodyPr wrap="squar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FR</a:t>
            </a:r>
            <a:r>
              <a:rPr kumimoji="0" lang="en-US" sz="2000" b="0" i="0" u="none" strike="noStrike" kern="1200" cap="none" spc="0" normalizeH="0" baseline="-25000" noProof="0" dirty="0" smtClean="0">
                <a:ln>
                  <a:noFill/>
                </a:ln>
                <a:solidFill>
                  <a:schemeClr val="tx1"/>
                </a:solidFill>
                <a:effectLst/>
                <a:uLnTx/>
                <a:uFillTx/>
                <a:latin typeface="+mj-lt"/>
                <a:ea typeface="MS PGothic" pitchFamily="34" charset="-128"/>
                <a:cs typeface="+mn-cs"/>
              </a:rPr>
              <a:t>0</a:t>
            </a: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 = A</a:t>
            </a:r>
          </a:p>
          <a:p>
            <a:pPr fontAlgn="auto">
              <a:lnSpc>
                <a:spcPct val="90000"/>
              </a:lnSpc>
              <a:spcBef>
                <a:spcPts val="300"/>
              </a:spcBef>
              <a:spcAft>
                <a:spcPts val="300"/>
              </a:spcAft>
              <a:buClr>
                <a:srgbClr val="FFFFFF"/>
              </a:buClr>
            </a:pPr>
            <a:r>
              <a:rPr lang="en-US" sz="2000" dirty="0" err="1">
                <a:ea typeface="MS PGothic" pitchFamily="34" charset="-128"/>
              </a:rPr>
              <a:t>FR</a:t>
            </a:r>
            <a:r>
              <a:rPr lang="en-US" sz="2000" baseline="-25000" dirty="0" err="1">
                <a:ea typeface="MS PGothic" pitchFamily="34" charset="-128"/>
              </a:rPr>
              <a:t>temp</a:t>
            </a:r>
            <a:r>
              <a:rPr lang="en-US" sz="2000" dirty="0">
                <a:ea typeface="MS PGothic" pitchFamily="34" charset="-128"/>
              </a:rPr>
              <a:t> = FR</a:t>
            </a:r>
            <a:r>
              <a:rPr lang="en-US" sz="2000" baseline="-25000" dirty="0">
                <a:ea typeface="MS PGothic" pitchFamily="34" charset="-128"/>
              </a:rPr>
              <a:t>0</a:t>
            </a:r>
            <a:endParaRPr lang="en-US" sz="2000" dirty="0">
              <a:ea typeface="MS PGothic" pitchFamily="34" charset="-128"/>
            </a:endParaRPr>
          </a:p>
          <a:p>
            <a:pPr fontAlgn="auto">
              <a:lnSpc>
                <a:spcPct val="90000"/>
              </a:lnSpc>
              <a:spcBef>
                <a:spcPts val="300"/>
              </a:spcBef>
              <a:spcAft>
                <a:spcPts val="300"/>
              </a:spcAft>
              <a:buClr>
                <a:srgbClr val="FFFFFF"/>
              </a:buClr>
            </a:pPr>
            <a:r>
              <a:rPr lang="en-US" sz="2000" dirty="0" err="1" smtClean="0">
                <a:ea typeface="MS PGothic" pitchFamily="34" charset="-128"/>
              </a:rPr>
              <a:t>FR</a:t>
            </a:r>
            <a:r>
              <a:rPr lang="en-US" sz="2000" baseline="-25000" dirty="0" err="1" smtClean="0">
                <a:ea typeface="MS PGothic" pitchFamily="34" charset="-128"/>
              </a:rPr>
              <a:t>temp</a:t>
            </a:r>
            <a:r>
              <a:rPr lang="en-US" sz="2000" dirty="0" err="1" smtClean="0">
                <a:ea typeface="MS PGothic" pitchFamily="34" charset="-128"/>
              </a:rPr>
              <a:t>.mask</a:t>
            </a:r>
            <a:r>
              <a:rPr lang="en-US" sz="2000" dirty="0" smtClean="0">
                <a:ea typeface="MS PGothic" pitchFamily="34" charset="-128"/>
              </a:rPr>
              <a:t> </a:t>
            </a:r>
            <a:r>
              <a:rPr lang="en-US" sz="2000" dirty="0">
                <a:ea typeface="MS PGothic" pitchFamily="34" charset="-128"/>
              </a:rPr>
              <a:t>|= </a:t>
            </a:r>
            <a:r>
              <a:rPr lang="en-US" sz="2000" dirty="0" smtClean="0">
                <a:ea typeface="MS PGothic" pitchFamily="34" charset="-128"/>
              </a:rPr>
              <a:t>0x7</a:t>
            </a:r>
            <a:endParaRPr lang="en-US" sz="2000" dirty="0">
              <a:ea typeface="MS PGothic" pitchFamily="34" charset="-128"/>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If( intersects( </a:t>
            </a:r>
            <a:r>
              <a:rPr lang="en-US" sz="2000" dirty="0" err="1" smtClean="0">
                <a:latin typeface="+mj-lt"/>
                <a:ea typeface="MS PGothic" pitchFamily="34" charset="-128"/>
                <a:cs typeface="+mn-cs"/>
              </a:rPr>
              <a:t>FR</a:t>
            </a:r>
            <a:r>
              <a:rPr lang="en-US" sz="2000" baseline="-25000" dirty="0" err="1" smtClean="0">
                <a:latin typeface="+mj-lt"/>
                <a:ea typeface="MS PGothic" pitchFamily="34" charset="-128"/>
                <a:cs typeface="+mn-cs"/>
              </a:rPr>
              <a:t>temp</a:t>
            </a: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t>
            </a:r>
            <a:r>
              <a:rPr lang="en-US" sz="2000" dirty="0" err="1" smtClean="0">
                <a:latin typeface="+mj-lt"/>
                <a:ea typeface="MS PGothic" pitchFamily="34" charset="-128"/>
                <a:cs typeface="+mn-cs"/>
              </a:rPr>
              <a:t>n_intersect</a:t>
            </a:r>
            <a:r>
              <a:rPr lang="en-US" sz="2000" dirty="0" smtClean="0">
                <a:latin typeface="+mj-lt"/>
                <a:ea typeface="MS PGothic" pitchFamily="34" charset="-128"/>
                <a:cs typeface="+mn-cs"/>
              </a:rPr>
              <a:t>++</a:t>
            </a:r>
            <a:endParaRPr lang="en-US" sz="2000" dirty="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endParaRPr lang="en-US" sz="2000" dirty="0" smtClean="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5" name="Rectangle 4"/>
          <p:cNvSpPr/>
          <p:nvPr/>
        </p:nvSpPr>
        <p:spPr>
          <a:xfrm>
            <a:off x="200025" y="1352547"/>
            <a:ext cx="2324100" cy="2352678"/>
          </a:xfrm>
          <a:prstGeom prst="rect">
            <a:avLst/>
          </a:prstGeom>
          <a:solidFill>
            <a:schemeClr val="accent4">
              <a:alpha val="44000"/>
            </a:schemeClr>
          </a:solidFill>
          <a:ln w="15875">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5" name="Content Placeholder 11"/>
          <p:cNvSpPr txBox="1">
            <a:spLocks/>
          </p:cNvSpPr>
          <p:nvPr/>
        </p:nvSpPr>
        <p:spPr bwMode="auto">
          <a:xfrm>
            <a:off x="5810250" y="4031535"/>
            <a:ext cx="897989" cy="229497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txBody>
          <a:bodyPr vert="horz" wrap="square" lIns="0" tIns="45720" rIns="0" bIns="45720" numCol="1" anchor="t" anchorCtr="0" compatLnSpc="1">
            <a:prstTxWarp prst="textNoShape">
              <a:avLst/>
            </a:prstTxWarp>
          </a:bodyPr>
          <a:lst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rgbClr val="000000"/>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Wingdings 3" pitchFamily="18" charset="2"/>
              <a:buNone/>
            </a:pPr>
            <a:r>
              <a:rPr lang="en-US" sz="1400" b="1" dirty="0" err="1" smtClean="0"/>
              <a:t>n_intersect</a:t>
            </a:r>
            <a:endParaRPr lang="en-US" sz="1400" b="1" dirty="0" smtClean="0"/>
          </a:p>
          <a:p>
            <a:pPr marL="0" indent="0" algn="ctr">
              <a:buFont typeface="Wingdings 3" pitchFamily="18" charset="2"/>
              <a:buNone/>
            </a:pPr>
            <a:r>
              <a:rPr lang="en-US" sz="1600" dirty="0" smtClean="0"/>
              <a:t>0</a:t>
            </a:r>
          </a:p>
          <a:p>
            <a:pPr marL="0" indent="0" algn="ctr">
              <a:buFont typeface="Wingdings 3" pitchFamily="18" charset="2"/>
              <a:buNone/>
            </a:pPr>
            <a:endParaRPr lang="en-US" sz="1600" dirty="0"/>
          </a:p>
          <a:p>
            <a:pPr marL="0" indent="0" algn="ctr">
              <a:buFont typeface="Wingdings 3" pitchFamily="18" charset="2"/>
              <a:buNone/>
            </a:pPr>
            <a:endParaRPr lang="en-US" sz="1600" dirty="0" smtClean="0"/>
          </a:p>
          <a:p>
            <a:pPr marL="0" indent="0" algn="ctr">
              <a:buFont typeface="Wingdings 3" pitchFamily="18" charset="2"/>
              <a:buNone/>
            </a:pPr>
            <a:r>
              <a:rPr lang="en-US" sz="1600" dirty="0"/>
              <a:t>1</a:t>
            </a:r>
          </a:p>
        </p:txBody>
      </p:sp>
    </p:spTree>
    <p:extLst>
      <p:ext uri="{BB962C8B-B14F-4D97-AF65-F5344CB8AC3E}">
        <p14:creationId xmlns:p14="http://schemas.microsoft.com/office/powerpoint/2010/main" val="35844555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Chipkill</a:t>
            </a:r>
            <a:r>
              <a:rPr lang="en-US" dirty="0" smtClean="0"/>
              <a:t> ECC algorithm example</a:t>
            </a:r>
            <a:endParaRPr lang="en-US" dirty="0"/>
          </a:p>
        </p:txBody>
      </p:sp>
      <p:sp>
        <p:nvSpPr>
          <p:cNvPr id="22531" name="Content Placeholder 11"/>
          <p:cNvSpPr>
            <a:spLocks noGrp="1"/>
          </p:cNvSpPr>
          <p:nvPr>
            <p:ph idx="1"/>
          </p:nvPr>
        </p:nvSpPr>
        <p:spPr>
          <a:xfrm>
            <a:off x="6762750" y="1381123"/>
            <a:ext cx="2106998" cy="4937760"/>
          </a:xfrm>
          <a:ln>
            <a:solidFill>
              <a:schemeClr val="accent1"/>
            </a:solidFill>
          </a:ln>
        </p:spPr>
        <p:txBody>
          <a:bodyPr/>
          <a:lstStyle/>
          <a:p>
            <a:r>
              <a:rPr lang="en-US" dirty="0" smtClean="0"/>
              <a:t>Broaden </a:t>
            </a:r>
            <a:r>
              <a:rPr lang="en-US" dirty="0" err="1" smtClean="0"/>
              <a:t>FR</a:t>
            </a:r>
            <a:r>
              <a:rPr lang="en-US" baseline="-25000" dirty="0" err="1" smtClean="0"/>
              <a:t>temp</a:t>
            </a:r>
            <a:r>
              <a:rPr lang="en-US" dirty="0" smtClean="0"/>
              <a:t> to cover the symbol width of 8 bits</a:t>
            </a:r>
          </a:p>
          <a:p>
            <a:r>
              <a:rPr lang="en-US" dirty="0" smtClean="0"/>
              <a:t>Consider all FRs (including A) for intersection with symbol</a:t>
            </a:r>
          </a:p>
          <a:p>
            <a:r>
              <a:rPr lang="en-US" dirty="0" smtClean="0"/>
              <a:t>Increment </a:t>
            </a:r>
            <a:r>
              <a:rPr lang="en-US" dirty="0" err="1" smtClean="0"/>
              <a:t>n_intersect</a:t>
            </a:r>
            <a:r>
              <a:rPr lang="en-US" dirty="0" smtClean="0"/>
              <a:t> when true</a:t>
            </a:r>
          </a:p>
        </p:txBody>
      </p:sp>
      <p:sp>
        <p:nvSpPr>
          <p:cNvPr id="13" name="Text Placeholder 12"/>
          <p:cNvSpPr>
            <a:spLocks noGrp="1"/>
          </p:cNvSpPr>
          <p:nvPr>
            <p:ph type="body" sz="quarter" idx="10"/>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166242118"/>
              </p:ext>
            </p:extLst>
          </p:nvPr>
        </p:nvGraphicFramePr>
        <p:xfrm>
          <a:off x="266768"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8201655"/>
              </p:ext>
            </p:extLst>
          </p:nvPr>
        </p:nvGraphicFramePr>
        <p:xfrm>
          <a:off x="3095693"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4" name="TextBox 3"/>
          <p:cNvSpPr txBox="1"/>
          <p:nvPr/>
        </p:nvSpPr>
        <p:spPr>
          <a:xfrm>
            <a:off x="5495925" y="1973880"/>
            <a:ext cx="1039387" cy="1077218"/>
          </a:xfrm>
          <a:prstGeom prst="rect">
            <a:avLst/>
          </a:prstGeom>
        </p:spPr>
        <p:txBody>
          <a:bodyPr wrap="non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18 chips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In rank</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0" name="TextBox 9"/>
          <p:cNvSpPr txBox="1"/>
          <p:nvPr/>
        </p:nvSpPr>
        <p:spPr>
          <a:xfrm>
            <a:off x="3714750" y="1038223"/>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857250" y="104671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6" name="Line Callout 1 5"/>
          <p:cNvSpPr/>
          <p:nvPr/>
        </p:nvSpPr>
        <p:spPr>
          <a:xfrm>
            <a:off x="274388" y="3733800"/>
            <a:ext cx="1209607" cy="266700"/>
          </a:xfrm>
          <a:prstGeom prst="borderCallout1">
            <a:avLst>
              <a:gd name="adj1" fmla="val 44391"/>
              <a:gd name="adj2" fmla="val 114863"/>
              <a:gd name="adj3" fmla="val -88966"/>
              <a:gd name="adj4" fmla="val 226494"/>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err="1" smtClean="0">
                <a:solidFill>
                  <a:schemeClr val="tx1"/>
                </a:solidFill>
              </a:rPr>
              <a:t>FR</a:t>
            </a:r>
            <a:r>
              <a:rPr lang="en-US" sz="1400" baseline="-25000" dirty="0" err="1" smtClean="0">
                <a:solidFill>
                  <a:schemeClr val="tx1"/>
                </a:solidFill>
              </a:rPr>
              <a:t>temp</a:t>
            </a:r>
            <a:endParaRPr lang="en-US" sz="1400" baseline="-25000" dirty="0">
              <a:solidFill>
                <a:schemeClr val="tx1"/>
              </a:solidFill>
            </a:endParaRPr>
          </a:p>
        </p:txBody>
      </p:sp>
      <p:sp>
        <p:nvSpPr>
          <p:cNvPr id="14" name="Line Callout 1 13"/>
          <p:cNvSpPr/>
          <p:nvPr/>
        </p:nvSpPr>
        <p:spPr>
          <a:xfrm>
            <a:off x="2741363" y="3752850"/>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
        <p:nvSpPr>
          <p:cNvPr id="2" name="TextBox 1"/>
          <p:cNvSpPr txBox="1"/>
          <p:nvPr/>
        </p:nvSpPr>
        <p:spPr>
          <a:xfrm>
            <a:off x="288060" y="4031535"/>
            <a:ext cx="6116212" cy="2492990"/>
          </a:xfrm>
          <a:prstGeom prst="rect">
            <a:avLst/>
          </a:prstGeom>
        </p:spPr>
        <p:txBody>
          <a:bodyPr wrap="squar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FR</a:t>
            </a:r>
            <a:r>
              <a:rPr kumimoji="0" lang="en-US" sz="2000" b="0" i="0" u="none" strike="noStrike" kern="1200" cap="none" spc="0" normalizeH="0" baseline="-25000" noProof="0" dirty="0" smtClean="0">
                <a:ln>
                  <a:noFill/>
                </a:ln>
                <a:solidFill>
                  <a:schemeClr val="tx1"/>
                </a:solidFill>
                <a:effectLst/>
                <a:uLnTx/>
                <a:uFillTx/>
                <a:latin typeface="+mj-lt"/>
                <a:ea typeface="MS PGothic" pitchFamily="34" charset="-128"/>
                <a:cs typeface="+mn-cs"/>
              </a:rPr>
              <a:t>0</a:t>
            </a: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 = A</a:t>
            </a:r>
          </a:p>
          <a:p>
            <a:pPr fontAlgn="auto">
              <a:lnSpc>
                <a:spcPct val="90000"/>
              </a:lnSpc>
              <a:spcBef>
                <a:spcPts val="300"/>
              </a:spcBef>
              <a:spcAft>
                <a:spcPts val="300"/>
              </a:spcAft>
              <a:buClr>
                <a:srgbClr val="FFFFFF"/>
              </a:buClr>
            </a:pPr>
            <a:r>
              <a:rPr lang="en-US" sz="2000" dirty="0" err="1">
                <a:ea typeface="MS PGothic" pitchFamily="34" charset="-128"/>
              </a:rPr>
              <a:t>FR</a:t>
            </a:r>
            <a:r>
              <a:rPr lang="en-US" sz="2000" baseline="-25000" dirty="0" err="1">
                <a:ea typeface="MS PGothic" pitchFamily="34" charset="-128"/>
              </a:rPr>
              <a:t>temp</a:t>
            </a:r>
            <a:r>
              <a:rPr lang="en-US" sz="2000" dirty="0">
                <a:ea typeface="MS PGothic" pitchFamily="34" charset="-128"/>
              </a:rPr>
              <a:t> = FR</a:t>
            </a:r>
            <a:r>
              <a:rPr lang="en-US" sz="2000" baseline="-25000" dirty="0">
                <a:ea typeface="MS PGothic" pitchFamily="34" charset="-128"/>
              </a:rPr>
              <a:t>0</a:t>
            </a:r>
            <a:endParaRPr lang="en-US" sz="2000" dirty="0">
              <a:ea typeface="MS PGothic" pitchFamily="34" charset="-128"/>
            </a:endParaRPr>
          </a:p>
          <a:p>
            <a:pPr fontAlgn="auto">
              <a:lnSpc>
                <a:spcPct val="90000"/>
              </a:lnSpc>
              <a:spcBef>
                <a:spcPts val="300"/>
              </a:spcBef>
              <a:spcAft>
                <a:spcPts val="300"/>
              </a:spcAft>
              <a:buClr>
                <a:srgbClr val="FFFFFF"/>
              </a:buClr>
            </a:pPr>
            <a:r>
              <a:rPr lang="en-US" sz="2000" dirty="0" err="1" smtClean="0">
                <a:ea typeface="MS PGothic" pitchFamily="34" charset="-128"/>
              </a:rPr>
              <a:t>FR</a:t>
            </a:r>
            <a:r>
              <a:rPr lang="en-US" sz="2000" baseline="-25000" dirty="0" err="1" smtClean="0">
                <a:ea typeface="MS PGothic" pitchFamily="34" charset="-128"/>
              </a:rPr>
              <a:t>temp</a:t>
            </a:r>
            <a:r>
              <a:rPr lang="en-US" sz="2000" dirty="0" err="1" smtClean="0">
                <a:ea typeface="MS PGothic" pitchFamily="34" charset="-128"/>
              </a:rPr>
              <a:t>.mask</a:t>
            </a:r>
            <a:r>
              <a:rPr lang="en-US" sz="2000" dirty="0" smtClean="0">
                <a:ea typeface="MS PGothic" pitchFamily="34" charset="-128"/>
              </a:rPr>
              <a:t> </a:t>
            </a:r>
            <a:r>
              <a:rPr lang="en-US" sz="2000" dirty="0">
                <a:ea typeface="MS PGothic" pitchFamily="34" charset="-128"/>
              </a:rPr>
              <a:t>|= </a:t>
            </a:r>
            <a:r>
              <a:rPr lang="en-US" sz="2000" dirty="0" smtClean="0">
                <a:ea typeface="MS PGothic" pitchFamily="34" charset="-128"/>
              </a:rPr>
              <a:t>0x7</a:t>
            </a:r>
            <a:endParaRPr lang="en-US" sz="2000" dirty="0">
              <a:ea typeface="MS PGothic" pitchFamily="34" charset="-128"/>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If( intersects( </a:t>
            </a:r>
            <a:r>
              <a:rPr lang="en-US" sz="2000" dirty="0" err="1" smtClean="0">
                <a:latin typeface="+mj-lt"/>
                <a:ea typeface="MS PGothic" pitchFamily="34" charset="-128"/>
                <a:cs typeface="+mn-cs"/>
              </a:rPr>
              <a:t>FR</a:t>
            </a:r>
            <a:r>
              <a:rPr lang="en-US" sz="2000" baseline="-25000" dirty="0" err="1" smtClean="0">
                <a:latin typeface="+mj-lt"/>
                <a:ea typeface="MS PGothic" pitchFamily="34" charset="-128"/>
                <a:cs typeface="+mn-cs"/>
              </a:rPr>
              <a:t>temp</a:t>
            </a: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t>
            </a:r>
            <a:r>
              <a:rPr lang="en-US" sz="2000" dirty="0" err="1" smtClean="0">
                <a:latin typeface="+mj-lt"/>
                <a:ea typeface="MS PGothic" pitchFamily="34" charset="-128"/>
                <a:cs typeface="+mn-cs"/>
              </a:rPr>
              <a:t>n_intersect</a:t>
            </a:r>
            <a:r>
              <a:rPr lang="en-US" sz="2000" dirty="0" smtClean="0">
                <a:latin typeface="+mj-lt"/>
                <a:ea typeface="MS PGothic" pitchFamily="34" charset="-128"/>
                <a:cs typeface="+mn-cs"/>
              </a:rPr>
              <a:t>++</a:t>
            </a:r>
            <a:endParaRPr lang="en-US" sz="2000" dirty="0">
              <a:latin typeface="+mj-lt"/>
              <a:ea typeface="MS PGothic" pitchFamily="34" charset="-128"/>
              <a:cs typeface="+mn-cs"/>
            </a:endParaRPr>
          </a:p>
          <a:p>
            <a:pPr fontAlgn="auto">
              <a:lnSpc>
                <a:spcPct val="90000"/>
              </a:lnSpc>
              <a:spcBef>
                <a:spcPts val="300"/>
              </a:spcBef>
              <a:spcAft>
                <a:spcPts val="300"/>
              </a:spcAft>
              <a:buClr>
                <a:srgbClr val="FFFFFF"/>
              </a:buClr>
            </a:pPr>
            <a:r>
              <a:rPr lang="en-US" sz="2000" dirty="0" smtClean="0">
                <a:ea typeface="MS PGothic" pitchFamily="34" charset="-128"/>
              </a:rPr>
              <a:t>     FR</a:t>
            </a:r>
            <a:r>
              <a:rPr lang="en-US" sz="2000" baseline="-25000" dirty="0" smtClean="0">
                <a:ea typeface="MS PGothic" pitchFamily="34" charset="-128"/>
              </a:rPr>
              <a:t>1</a:t>
            </a:r>
            <a:r>
              <a:rPr lang="en-US" sz="2000" dirty="0" smtClean="0">
                <a:ea typeface="MS PGothic" pitchFamily="34" charset="-128"/>
              </a:rPr>
              <a:t> </a:t>
            </a:r>
            <a:r>
              <a:rPr lang="en-US" sz="2000" dirty="0">
                <a:ea typeface="MS PGothic" pitchFamily="34" charset="-128"/>
              </a:rPr>
              <a:t>= </a:t>
            </a:r>
            <a:r>
              <a:rPr lang="en-US" sz="2000" dirty="0" smtClean="0">
                <a:ea typeface="MS PGothic" pitchFamily="34" charset="-128"/>
              </a:rPr>
              <a:t>B</a:t>
            </a:r>
            <a:endParaRPr lang="en-US" sz="2000" dirty="0">
              <a:ea typeface="MS PGothic" pitchFamily="34" charset="-128"/>
            </a:endParaRPr>
          </a:p>
          <a:p>
            <a:pPr fontAlgn="auto">
              <a:lnSpc>
                <a:spcPct val="90000"/>
              </a:lnSpc>
              <a:spcBef>
                <a:spcPts val="300"/>
              </a:spcBef>
              <a:spcAft>
                <a:spcPts val="300"/>
              </a:spcAft>
              <a:buClr>
                <a:srgbClr val="FFFFFF"/>
              </a:buClr>
            </a:pPr>
            <a:r>
              <a:rPr lang="en-US" sz="2000" dirty="0" smtClean="0">
                <a:latin typeface="+mj-lt"/>
                <a:ea typeface="MS PGothic" pitchFamily="34" charset="-128"/>
                <a:cs typeface="+mn-cs"/>
              </a:rPr>
              <a:t>     </a:t>
            </a:r>
            <a:r>
              <a:rPr lang="en-US" sz="2000" dirty="0" smtClean="0">
                <a:ea typeface="MS PGothic" pitchFamily="34" charset="-128"/>
              </a:rPr>
              <a:t>If</a:t>
            </a:r>
            <a:r>
              <a:rPr lang="en-US" sz="2000" dirty="0">
                <a:ea typeface="MS PGothic" pitchFamily="34" charset="-128"/>
              </a:rPr>
              <a:t>( intersects( </a:t>
            </a:r>
            <a:r>
              <a:rPr lang="en-US" sz="2000" dirty="0" err="1">
                <a:ea typeface="MS PGothic" pitchFamily="34" charset="-128"/>
              </a:rPr>
              <a:t>FR</a:t>
            </a:r>
            <a:r>
              <a:rPr lang="en-US" sz="2000" baseline="-25000" dirty="0" err="1">
                <a:ea typeface="MS PGothic" pitchFamily="34" charset="-128"/>
              </a:rPr>
              <a:t>temp</a:t>
            </a:r>
            <a:r>
              <a:rPr lang="en-US" sz="2000" dirty="0">
                <a:ea typeface="MS PGothic" pitchFamily="34" charset="-128"/>
              </a:rPr>
              <a:t>, FR</a:t>
            </a:r>
            <a:r>
              <a:rPr lang="en-US" sz="2000" baseline="-25000" dirty="0">
                <a:ea typeface="MS PGothic" pitchFamily="34" charset="-128"/>
              </a:rPr>
              <a:t>1</a:t>
            </a:r>
            <a:r>
              <a:rPr lang="en-US" sz="2000" dirty="0">
                <a:ea typeface="MS PGothic" pitchFamily="34" charset="-128"/>
              </a:rPr>
              <a:t>) ) </a:t>
            </a:r>
            <a:r>
              <a:rPr lang="en-US" sz="2000" dirty="0" err="1">
                <a:ea typeface="MS PGothic" pitchFamily="34" charset="-128"/>
              </a:rPr>
              <a:t>n_intersect</a:t>
            </a:r>
            <a:r>
              <a:rPr lang="en-US" sz="2000" dirty="0" smtClean="0">
                <a:ea typeface="MS PGothic" pitchFamily="34" charset="-128"/>
              </a:rPr>
              <a:t>++</a:t>
            </a:r>
            <a:endParaRPr lang="en-US" sz="2000" dirty="0">
              <a:ea typeface="MS PGothic" pitchFamily="34" charset="-128"/>
            </a:endParaRPr>
          </a:p>
        </p:txBody>
      </p:sp>
      <p:sp>
        <p:nvSpPr>
          <p:cNvPr id="5" name="Rectangle 4"/>
          <p:cNvSpPr/>
          <p:nvPr/>
        </p:nvSpPr>
        <p:spPr>
          <a:xfrm>
            <a:off x="3033296" y="1343022"/>
            <a:ext cx="2324100" cy="2352678"/>
          </a:xfrm>
          <a:prstGeom prst="rect">
            <a:avLst/>
          </a:prstGeom>
          <a:solidFill>
            <a:schemeClr val="accent4">
              <a:alpha val="44000"/>
            </a:schemeClr>
          </a:solidFill>
          <a:ln w="15875">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5" name="Content Placeholder 11"/>
          <p:cNvSpPr txBox="1">
            <a:spLocks/>
          </p:cNvSpPr>
          <p:nvPr/>
        </p:nvSpPr>
        <p:spPr bwMode="auto">
          <a:xfrm>
            <a:off x="5810250" y="4031535"/>
            <a:ext cx="897989" cy="229497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txBody>
          <a:bodyPr vert="horz" wrap="square" lIns="0" tIns="45720" rIns="0" bIns="45720" numCol="1" anchor="t" anchorCtr="0" compatLnSpc="1">
            <a:prstTxWarp prst="textNoShape">
              <a:avLst/>
            </a:prstTxWarp>
          </a:bodyPr>
          <a:lst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rgbClr val="000000"/>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Wingdings 3" pitchFamily="18" charset="2"/>
              <a:buNone/>
            </a:pPr>
            <a:r>
              <a:rPr lang="en-US" sz="1400" b="1" dirty="0" err="1" smtClean="0"/>
              <a:t>n_intersect</a:t>
            </a:r>
            <a:endParaRPr lang="en-US" sz="1400" b="1" dirty="0" smtClean="0"/>
          </a:p>
          <a:p>
            <a:pPr marL="0" indent="0" algn="ctr">
              <a:buFont typeface="Wingdings 3" pitchFamily="18" charset="2"/>
              <a:buNone/>
            </a:pPr>
            <a:r>
              <a:rPr lang="en-US" sz="1600" dirty="0" smtClean="0"/>
              <a:t>0</a:t>
            </a:r>
          </a:p>
          <a:p>
            <a:pPr marL="0" indent="0" algn="ctr">
              <a:buFont typeface="Wingdings 3" pitchFamily="18" charset="2"/>
              <a:buNone/>
            </a:pPr>
            <a:endParaRPr lang="en-US" sz="1600" dirty="0"/>
          </a:p>
          <a:p>
            <a:pPr marL="0" indent="0" algn="ctr">
              <a:buFont typeface="Wingdings 3" pitchFamily="18" charset="2"/>
              <a:buNone/>
            </a:pPr>
            <a:endParaRPr lang="en-US" sz="1600" dirty="0" smtClean="0"/>
          </a:p>
          <a:p>
            <a:pPr marL="0" indent="0" algn="ctr">
              <a:buFont typeface="Wingdings 3" pitchFamily="18" charset="2"/>
              <a:buNone/>
            </a:pPr>
            <a:r>
              <a:rPr lang="en-US" sz="1600" dirty="0" smtClean="0"/>
              <a:t>1</a:t>
            </a:r>
          </a:p>
          <a:p>
            <a:pPr marL="0" indent="0" algn="ctr">
              <a:buFont typeface="Wingdings 3" pitchFamily="18" charset="2"/>
              <a:buNone/>
            </a:pPr>
            <a:endParaRPr lang="en-US" sz="1600" dirty="0"/>
          </a:p>
          <a:p>
            <a:pPr marL="0" indent="0" algn="ctr">
              <a:buFont typeface="Wingdings 3" pitchFamily="18" charset="2"/>
              <a:buNone/>
            </a:pPr>
            <a:r>
              <a:rPr lang="en-US" sz="1600" dirty="0" smtClean="0"/>
              <a:t>2</a:t>
            </a:r>
          </a:p>
        </p:txBody>
      </p:sp>
      <p:sp>
        <p:nvSpPr>
          <p:cNvPr id="8" name="Oval 7"/>
          <p:cNvSpPr/>
          <p:nvPr/>
        </p:nvSpPr>
        <p:spPr>
          <a:xfrm>
            <a:off x="6086475" y="6076950"/>
            <a:ext cx="317797" cy="342900"/>
          </a:xfrm>
          <a:prstGeom prst="ellipse">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9" name="Rectangular Callout 8"/>
          <p:cNvSpPr/>
          <p:nvPr/>
        </p:nvSpPr>
        <p:spPr>
          <a:xfrm>
            <a:off x="7032921" y="5278030"/>
            <a:ext cx="1549103" cy="970369"/>
          </a:xfrm>
          <a:prstGeom prst="wedgeRectCallout">
            <a:avLst>
              <a:gd name="adj1" fmla="val -86085"/>
              <a:gd name="adj2" fmla="val 45186"/>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Exceeds correctable errors:</a:t>
            </a:r>
          </a:p>
          <a:p>
            <a:pPr algn="ctr" fontAlgn="auto">
              <a:spcBef>
                <a:spcPts val="0"/>
              </a:spcBef>
              <a:spcAft>
                <a:spcPts val="0"/>
              </a:spcAft>
            </a:pPr>
            <a:r>
              <a:rPr lang="en-US" sz="1400" b="1" dirty="0" smtClean="0">
                <a:solidFill>
                  <a:schemeClr val="tx1"/>
                </a:solidFill>
              </a:rPr>
              <a:t>Stop simulation</a:t>
            </a:r>
            <a:endParaRPr lang="en-US" sz="1400" b="1" dirty="0">
              <a:solidFill>
                <a:schemeClr val="tx1"/>
              </a:solidFill>
            </a:endParaRPr>
          </a:p>
        </p:txBody>
      </p:sp>
    </p:spTree>
    <p:extLst>
      <p:ext uri="{BB962C8B-B14F-4D97-AF65-F5344CB8AC3E}">
        <p14:creationId xmlns:p14="http://schemas.microsoft.com/office/powerpoint/2010/main" val="25837484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Chipkill</a:t>
            </a:r>
            <a:r>
              <a:rPr lang="en-US" dirty="0" smtClean="0"/>
              <a:t> ECC algorithm example</a:t>
            </a:r>
            <a:endParaRPr lang="en-US" dirty="0"/>
          </a:p>
        </p:txBody>
      </p:sp>
      <p:sp>
        <p:nvSpPr>
          <p:cNvPr id="22531" name="Content Placeholder 11"/>
          <p:cNvSpPr>
            <a:spLocks noGrp="1"/>
          </p:cNvSpPr>
          <p:nvPr>
            <p:ph idx="1"/>
          </p:nvPr>
        </p:nvSpPr>
        <p:spPr>
          <a:xfrm>
            <a:off x="6762750" y="1381123"/>
            <a:ext cx="2106998" cy="4937760"/>
          </a:xfrm>
          <a:ln>
            <a:solidFill>
              <a:schemeClr val="accent1"/>
            </a:solidFill>
          </a:ln>
        </p:spPr>
        <p:txBody>
          <a:bodyPr/>
          <a:lstStyle/>
          <a:p>
            <a:r>
              <a:rPr lang="en-US" dirty="0" smtClean="0"/>
              <a:t>Continue algorithm from FR</a:t>
            </a:r>
            <a:r>
              <a:rPr lang="en-US" baseline="-25000" dirty="0" smtClean="0"/>
              <a:t>0</a:t>
            </a:r>
            <a:r>
              <a:rPr lang="en-US" dirty="0" smtClean="0"/>
              <a:t> = B if </a:t>
            </a:r>
            <a:r>
              <a:rPr lang="en-US" dirty="0" err="1" smtClean="0"/>
              <a:t>n_intersect</a:t>
            </a:r>
            <a:r>
              <a:rPr lang="en-US" dirty="0" smtClean="0"/>
              <a:t> &lt;= 1</a:t>
            </a:r>
          </a:p>
          <a:p>
            <a:r>
              <a:rPr lang="en-US" dirty="0" smtClean="0"/>
              <a:t>Reset </a:t>
            </a:r>
            <a:r>
              <a:rPr lang="en-US" dirty="0" err="1" smtClean="0"/>
              <a:t>n_intersect</a:t>
            </a:r>
            <a:r>
              <a:rPr lang="en-US" dirty="0" smtClean="0"/>
              <a:t> = 0</a:t>
            </a:r>
          </a:p>
          <a:p>
            <a:r>
              <a:rPr lang="en-US" dirty="0" smtClean="0"/>
              <a:t>Two loops are necessary because you may not have counted FR</a:t>
            </a:r>
            <a:r>
              <a:rPr lang="en-US" baseline="-25000" dirty="0" smtClean="0"/>
              <a:t>1</a:t>
            </a:r>
            <a:r>
              <a:rPr lang="en-US" dirty="0" smtClean="0"/>
              <a:t>’s that span more symbols*</a:t>
            </a:r>
          </a:p>
        </p:txBody>
      </p:sp>
      <p:sp>
        <p:nvSpPr>
          <p:cNvPr id="13" name="Text Placeholder 12"/>
          <p:cNvSpPr>
            <a:spLocks noGrp="1"/>
          </p:cNvSpPr>
          <p:nvPr>
            <p:ph type="body" sz="quarter" idx="10"/>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115321274"/>
              </p:ext>
            </p:extLst>
          </p:nvPr>
        </p:nvGraphicFramePr>
        <p:xfrm>
          <a:off x="266768"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50861355"/>
              </p:ext>
            </p:extLst>
          </p:nvPr>
        </p:nvGraphicFramePr>
        <p:xfrm>
          <a:off x="3095693"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4" name="TextBox 3"/>
          <p:cNvSpPr txBox="1"/>
          <p:nvPr/>
        </p:nvSpPr>
        <p:spPr>
          <a:xfrm>
            <a:off x="5495925" y="1973880"/>
            <a:ext cx="1039387" cy="1077218"/>
          </a:xfrm>
          <a:prstGeom prst="rect">
            <a:avLst/>
          </a:prstGeom>
        </p:spPr>
        <p:txBody>
          <a:bodyPr wrap="non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18 chips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In rank</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0" name="TextBox 9"/>
          <p:cNvSpPr txBox="1"/>
          <p:nvPr/>
        </p:nvSpPr>
        <p:spPr>
          <a:xfrm>
            <a:off x="3714750" y="1038223"/>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857250" y="104671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4" name="Line Callout 1 13"/>
          <p:cNvSpPr/>
          <p:nvPr/>
        </p:nvSpPr>
        <p:spPr>
          <a:xfrm>
            <a:off x="2741363" y="3752850"/>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
        <p:nvSpPr>
          <p:cNvPr id="2" name="TextBox 1"/>
          <p:cNvSpPr txBox="1"/>
          <p:nvPr/>
        </p:nvSpPr>
        <p:spPr>
          <a:xfrm>
            <a:off x="288060" y="4031535"/>
            <a:ext cx="6116212" cy="2492990"/>
          </a:xfrm>
          <a:prstGeom prst="rect">
            <a:avLst/>
          </a:prstGeom>
        </p:spPr>
        <p:txBody>
          <a:bodyPr wrap="squar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FR</a:t>
            </a:r>
            <a:r>
              <a:rPr kumimoji="0" lang="en-US" sz="2000" b="0" i="0" u="none" strike="noStrike" kern="1200" cap="none" spc="0" normalizeH="0" baseline="-25000" noProof="0" dirty="0" smtClean="0">
                <a:ln>
                  <a:noFill/>
                </a:ln>
                <a:solidFill>
                  <a:schemeClr val="tx1"/>
                </a:solidFill>
                <a:effectLst/>
                <a:uLnTx/>
                <a:uFillTx/>
                <a:latin typeface="+mj-lt"/>
                <a:ea typeface="MS PGothic" pitchFamily="34" charset="-128"/>
                <a:cs typeface="+mn-cs"/>
              </a:rPr>
              <a:t>0</a:t>
            </a: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 = </a:t>
            </a:r>
            <a:r>
              <a:rPr kumimoji="0" lang="en-US" sz="2000" b="1" i="0" u="none" strike="noStrike" kern="1200" cap="none" spc="0" normalizeH="0" baseline="0" noProof="0" dirty="0" smtClean="0">
                <a:ln>
                  <a:noFill/>
                </a:ln>
                <a:solidFill>
                  <a:schemeClr val="accent2"/>
                </a:solidFill>
                <a:effectLst/>
                <a:uLnTx/>
                <a:uFillTx/>
                <a:latin typeface="+mj-lt"/>
                <a:ea typeface="MS PGothic" pitchFamily="34" charset="-128"/>
                <a:cs typeface="+mn-cs"/>
              </a:rPr>
              <a:t>B</a:t>
            </a:r>
          </a:p>
          <a:p>
            <a:pPr fontAlgn="auto">
              <a:lnSpc>
                <a:spcPct val="90000"/>
              </a:lnSpc>
              <a:spcBef>
                <a:spcPts val="300"/>
              </a:spcBef>
              <a:spcAft>
                <a:spcPts val="300"/>
              </a:spcAft>
              <a:buClr>
                <a:srgbClr val="FFFFFF"/>
              </a:buClr>
            </a:pPr>
            <a:r>
              <a:rPr lang="en-US" sz="2000" dirty="0" err="1">
                <a:ea typeface="MS PGothic" pitchFamily="34" charset="-128"/>
              </a:rPr>
              <a:t>FR</a:t>
            </a:r>
            <a:r>
              <a:rPr lang="en-US" sz="2000" baseline="-25000" dirty="0" err="1">
                <a:ea typeface="MS PGothic" pitchFamily="34" charset="-128"/>
              </a:rPr>
              <a:t>temp</a:t>
            </a:r>
            <a:r>
              <a:rPr lang="en-US" sz="2000" dirty="0">
                <a:ea typeface="MS PGothic" pitchFamily="34" charset="-128"/>
              </a:rPr>
              <a:t> = FR</a:t>
            </a:r>
            <a:r>
              <a:rPr lang="en-US" sz="2000" baseline="-25000" dirty="0">
                <a:ea typeface="MS PGothic" pitchFamily="34" charset="-128"/>
              </a:rPr>
              <a:t>0</a:t>
            </a:r>
            <a:endParaRPr lang="en-US" sz="2000" dirty="0">
              <a:ea typeface="MS PGothic" pitchFamily="34" charset="-128"/>
            </a:endParaRPr>
          </a:p>
          <a:p>
            <a:pPr fontAlgn="auto">
              <a:lnSpc>
                <a:spcPct val="90000"/>
              </a:lnSpc>
              <a:spcBef>
                <a:spcPts val="300"/>
              </a:spcBef>
              <a:spcAft>
                <a:spcPts val="300"/>
              </a:spcAft>
              <a:buClr>
                <a:srgbClr val="FFFFFF"/>
              </a:buClr>
            </a:pPr>
            <a:r>
              <a:rPr lang="en-US" sz="2000" dirty="0" err="1" smtClean="0">
                <a:ea typeface="MS PGothic" pitchFamily="34" charset="-128"/>
              </a:rPr>
              <a:t>FR</a:t>
            </a:r>
            <a:r>
              <a:rPr lang="en-US" sz="2000" baseline="-25000" dirty="0" err="1" smtClean="0">
                <a:ea typeface="MS PGothic" pitchFamily="34" charset="-128"/>
              </a:rPr>
              <a:t>temp</a:t>
            </a:r>
            <a:r>
              <a:rPr lang="en-US" sz="2000" dirty="0" err="1" smtClean="0">
                <a:ea typeface="MS PGothic" pitchFamily="34" charset="-128"/>
              </a:rPr>
              <a:t>.mask</a:t>
            </a:r>
            <a:r>
              <a:rPr lang="en-US" sz="2000" dirty="0" smtClean="0">
                <a:ea typeface="MS PGothic" pitchFamily="34" charset="-128"/>
              </a:rPr>
              <a:t> </a:t>
            </a:r>
            <a:r>
              <a:rPr lang="en-US" sz="2000" dirty="0">
                <a:ea typeface="MS PGothic" pitchFamily="34" charset="-128"/>
              </a:rPr>
              <a:t>|= </a:t>
            </a:r>
            <a:r>
              <a:rPr lang="en-US" sz="2000" dirty="0" smtClean="0">
                <a:ea typeface="MS PGothic" pitchFamily="34" charset="-128"/>
              </a:rPr>
              <a:t>0x7</a:t>
            </a:r>
            <a:endParaRPr lang="en-US" sz="2000" dirty="0">
              <a:ea typeface="MS PGothic" pitchFamily="34" charset="-128"/>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If( intersects( </a:t>
            </a:r>
            <a:r>
              <a:rPr lang="en-US" sz="2000" dirty="0" err="1" smtClean="0">
                <a:latin typeface="+mj-lt"/>
                <a:ea typeface="MS PGothic" pitchFamily="34" charset="-128"/>
                <a:cs typeface="+mn-cs"/>
              </a:rPr>
              <a:t>FR</a:t>
            </a:r>
            <a:r>
              <a:rPr lang="en-US" sz="2000" baseline="-25000" dirty="0" err="1" smtClean="0">
                <a:latin typeface="+mj-lt"/>
                <a:ea typeface="MS PGothic" pitchFamily="34" charset="-128"/>
                <a:cs typeface="+mn-cs"/>
              </a:rPr>
              <a:t>temp</a:t>
            </a:r>
            <a:r>
              <a:rPr lang="en-US" sz="2000" dirty="0" smtClean="0">
                <a:latin typeface="+mj-lt"/>
                <a:ea typeface="MS PGothic" pitchFamily="34" charset="-128"/>
                <a:cs typeface="+mn-cs"/>
              </a:rPr>
              <a:t>, FR</a:t>
            </a:r>
            <a:r>
              <a:rPr lang="en-US" sz="2000" baseline="-25000" dirty="0" smtClean="0">
                <a:latin typeface="+mj-lt"/>
                <a:ea typeface="MS PGothic" pitchFamily="34" charset="-128"/>
                <a:cs typeface="+mn-cs"/>
              </a:rPr>
              <a:t>1</a:t>
            </a:r>
            <a:r>
              <a:rPr lang="en-US" sz="2000" dirty="0" smtClean="0">
                <a:latin typeface="+mj-lt"/>
                <a:ea typeface="MS PGothic" pitchFamily="34" charset="-128"/>
                <a:cs typeface="+mn-cs"/>
              </a:rPr>
              <a:t>) ) </a:t>
            </a:r>
            <a:r>
              <a:rPr lang="en-US" sz="2000" dirty="0" err="1" smtClean="0">
                <a:latin typeface="+mj-lt"/>
                <a:ea typeface="MS PGothic" pitchFamily="34" charset="-128"/>
                <a:cs typeface="+mn-cs"/>
              </a:rPr>
              <a:t>n_intersect</a:t>
            </a:r>
            <a:r>
              <a:rPr lang="en-US" sz="2000" dirty="0" smtClean="0">
                <a:latin typeface="+mj-lt"/>
                <a:ea typeface="MS PGothic" pitchFamily="34" charset="-128"/>
                <a:cs typeface="+mn-cs"/>
              </a:rPr>
              <a:t>++</a:t>
            </a:r>
            <a:endParaRPr lang="en-US" sz="2000" dirty="0">
              <a:latin typeface="+mj-lt"/>
              <a:ea typeface="MS PGothic" pitchFamily="34" charset="-128"/>
              <a:cs typeface="+mn-cs"/>
            </a:endParaRPr>
          </a:p>
          <a:p>
            <a:pPr fontAlgn="auto">
              <a:lnSpc>
                <a:spcPct val="90000"/>
              </a:lnSpc>
              <a:spcBef>
                <a:spcPts val="300"/>
              </a:spcBef>
              <a:spcAft>
                <a:spcPts val="300"/>
              </a:spcAft>
              <a:buClr>
                <a:srgbClr val="FFFFFF"/>
              </a:buClr>
            </a:pPr>
            <a:r>
              <a:rPr lang="en-US" sz="2000" dirty="0" smtClean="0">
                <a:ea typeface="MS PGothic" pitchFamily="34" charset="-128"/>
              </a:rPr>
              <a:t>     FR</a:t>
            </a:r>
            <a:r>
              <a:rPr lang="en-US" sz="2000" baseline="-25000" dirty="0" smtClean="0">
                <a:ea typeface="MS PGothic" pitchFamily="34" charset="-128"/>
              </a:rPr>
              <a:t>1</a:t>
            </a:r>
            <a:r>
              <a:rPr lang="en-US" sz="2000" dirty="0" smtClean="0">
                <a:ea typeface="MS PGothic" pitchFamily="34" charset="-128"/>
              </a:rPr>
              <a:t> </a:t>
            </a:r>
            <a:r>
              <a:rPr lang="en-US" sz="2000" dirty="0">
                <a:ea typeface="MS PGothic" pitchFamily="34" charset="-128"/>
              </a:rPr>
              <a:t>= </a:t>
            </a:r>
            <a:r>
              <a:rPr lang="en-US" sz="2000" dirty="0" smtClean="0">
                <a:ea typeface="MS PGothic" pitchFamily="34" charset="-128"/>
              </a:rPr>
              <a:t>B</a:t>
            </a:r>
            <a:endParaRPr lang="en-US" sz="2000" dirty="0">
              <a:ea typeface="MS PGothic" pitchFamily="34" charset="-128"/>
            </a:endParaRPr>
          </a:p>
          <a:p>
            <a:pPr fontAlgn="auto">
              <a:lnSpc>
                <a:spcPct val="90000"/>
              </a:lnSpc>
              <a:spcBef>
                <a:spcPts val="300"/>
              </a:spcBef>
              <a:spcAft>
                <a:spcPts val="300"/>
              </a:spcAft>
              <a:buClr>
                <a:srgbClr val="FFFFFF"/>
              </a:buClr>
            </a:pPr>
            <a:r>
              <a:rPr lang="en-US" sz="2000" dirty="0" smtClean="0">
                <a:latin typeface="+mj-lt"/>
                <a:ea typeface="MS PGothic" pitchFamily="34" charset="-128"/>
                <a:cs typeface="+mn-cs"/>
              </a:rPr>
              <a:t>     </a:t>
            </a:r>
            <a:r>
              <a:rPr lang="en-US" sz="2000" dirty="0" smtClean="0">
                <a:ea typeface="MS PGothic" pitchFamily="34" charset="-128"/>
              </a:rPr>
              <a:t>If</a:t>
            </a:r>
            <a:r>
              <a:rPr lang="en-US" sz="2000" dirty="0">
                <a:ea typeface="MS PGothic" pitchFamily="34" charset="-128"/>
              </a:rPr>
              <a:t>( intersects( </a:t>
            </a:r>
            <a:r>
              <a:rPr lang="en-US" sz="2000" dirty="0" err="1">
                <a:ea typeface="MS PGothic" pitchFamily="34" charset="-128"/>
              </a:rPr>
              <a:t>FR</a:t>
            </a:r>
            <a:r>
              <a:rPr lang="en-US" sz="2000" baseline="-25000" dirty="0" err="1">
                <a:ea typeface="MS PGothic" pitchFamily="34" charset="-128"/>
              </a:rPr>
              <a:t>temp</a:t>
            </a:r>
            <a:r>
              <a:rPr lang="en-US" sz="2000" dirty="0">
                <a:ea typeface="MS PGothic" pitchFamily="34" charset="-128"/>
              </a:rPr>
              <a:t>, FR</a:t>
            </a:r>
            <a:r>
              <a:rPr lang="en-US" sz="2000" baseline="-25000" dirty="0">
                <a:ea typeface="MS PGothic" pitchFamily="34" charset="-128"/>
              </a:rPr>
              <a:t>1</a:t>
            </a:r>
            <a:r>
              <a:rPr lang="en-US" sz="2000" dirty="0">
                <a:ea typeface="MS PGothic" pitchFamily="34" charset="-128"/>
              </a:rPr>
              <a:t>) ) </a:t>
            </a:r>
            <a:r>
              <a:rPr lang="en-US" sz="2000" dirty="0" err="1">
                <a:ea typeface="MS PGothic" pitchFamily="34" charset="-128"/>
              </a:rPr>
              <a:t>n_intersect</a:t>
            </a:r>
            <a:r>
              <a:rPr lang="en-US" sz="2000" dirty="0" smtClean="0">
                <a:ea typeface="MS PGothic" pitchFamily="34" charset="-128"/>
              </a:rPr>
              <a:t>++</a:t>
            </a:r>
            <a:endParaRPr lang="en-US" sz="2000" dirty="0">
              <a:ea typeface="MS PGothic" pitchFamily="34" charset="-128"/>
            </a:endParaRPr>
          </a:p>
        </p:txBody>
      </p:sp>
      <p:sp>
        <p:nvSpPr>
          <p:cNvPr id="15" name="Content Placeholder 11"/>
          <p:cNvSpPr txBox="1">
            <a:spLocks/>
          </p:cNvSpPr>
          <p:nvPr/>
        </p:nvSpPr>
        <p:spPr bwMode="auto">
          <a:xfrm>
            <a:off x="5810250" y="4031535"/>
            <a:ext cx="897989" cy="229497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txBody>
          <a:bodyPr vert="horz" wrap="square" lIns="0" tIns="45720" rIns="0" bIns="45720" numCol="1" anchor="t" anchorCtr="0" compatLnSpc="1">
            <a:prstTxWarp prst="textNoShape">
              <a:avLst/>
            </a:prstTxWarp>
          </a:bodyPr>
          <a:lst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rgbClr val="000000"/>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Wingdings 3" pitchFamily="18" charset="2"/>
              <a:buNone/>
            </a:pPr>
            <a:r>
              <a:rPr lang="en-US" sz="1400" b="1" dirty="0" err="1" smtClean="0"/>
              <a:t>n_intersect</a:t>
            </a:r>
            <a:endParaRPr lang="en-US" sz="1400" b="1" dirty="0" smtClean="0"/>
          </a:p>
          <a:p>
            <a:pPr marL="0" indent="0" algn="ctr">
              <a:buFont typeface="Wingdings 3" pitchFamily="18" charset="2"/>
              <a:buNone/>
            </a:pPr>
            <a:r>
              <a:rPr lang="en-US" sz="1600" dirty="0" smtClean="0"/>
              <a:t>0</a:t>
            </a:r>
          </a:p>
          <a:p>
            <a:pPr marL="0" indent="0" algn="ctr">
              <a:buFont typeface="Wingdings 3" pitchFamily="18" charset="2"/>
              <a:buNone/>
            </a:pPr>
            <a:endParaRPr lang="en-US" sz="1600" dirty="0"/>
          </a:p>
          <a:p>
            <a:pPr marL="0" indent="0" algn="ctr">
              <a:buFont typeface="Wingdings 3" pitchFamily="18" charset="2"/>
              <a:buNone/>
            </a:pPr>
            <a:endParaRPr lang="en-US" sz="1600" dirty="0" smtClean="0"/>
          </a:p>
          <a:p>
            <a:pPr marL="0" indent="0" algn="ctr">
              <a:buFont typeface="Wingdings 3" pitchFamily="18" charset="2"/>
              <a:buNone/>
            </a:pPr>
            <a:r>
              <a:rPr lang="en-US" sz="1600" dirty="0" smtClean="0"/>
              <a:t>1</a:t>
            </a:r>
          </a:p>
          <a:p>
            <a:pPr marL="0" indent="0" algn="ctr">
              <a:buFont typeface="Wingdings 3" pitchFamily="18" charset="2"/>
              <a:buNone/>
            </a:pPr>
            <a:endParaRPr lang="en-US" sz="1600" dirty="0"/>
          </a:p>
          <a:p>
            <a:pPr marL="0" indent="0" algn="ctr">
              <a:buFont typeface="Wingdings 3" pitchFamily="18" charset="2"/>
              <a:buNone/>
            </a:pPr>
            <a:r>
              <a:rPr lang="en-US" sz="1600" dirty="0" smtClean="0"/>
              <a:t>2</a:t>
            </a:r>
          </a:p>
          <a:p>
            <a:pPr marL="0" indent="0" algn="ctr">
              <a:buFont typeface="Wingdings 3" pitchFamily="18" charset="2"/>
              <a:buNone/>
            </a:pPr>
            <a:endParaRPr lang="en-US" sz="1600" dirty="0"/>
          </a:p>
        </p:txBody>
      </p:sp>
      <p:sp>
        <p:nvSpPr>
          <p:cNvPr id="17" name="Line Callout 1 16"/>
          <p:cNvSpPr/>
          <p:nvPr/>
        </p:nvSpPr>
        <p:spPr>
          <a:xfrm>
            <a:off x="274388" y="3733800"/>
            <a:ext cx="1209607" cy="266700"/>
          </a:xfrm>
          <a:prstGeom prst="borderCallout1">
            <a:avLst>
              <a:gd name="adj1" fmla="val 44391"/>
              <a:gd name="adj2" fmla="val 114863"/>
              <a:gd name="adj3" fmla="val -92537"/>
              <a:gd name="adj4" fmla="val 122551"/>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A</a:t>
            </a:r>
            <a:endParaRPr lang="en-US" sz="1400" dirty="0">
              <a:solidFill>
                <a:schemeClr val="tx1"/>
              </a:solidFill>
            </a:endParaRPr>
          </a:p>
        </p:txBody>
      </p:sp>
      <p:sp>
        <p:nvSpPr>
          <p:cNvPr id="16" name="TextBox 15"/>
          <p:cNvSpPr txBox="1"/>
          <p:nvPr/>
        </p:nvSpPr>
        <p:spPr>
          <a:xfrm>
            <a:off x="7350486" y="6505375"/>
            <a:ext cx="1519262" cy="2862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1400" b="0" i="0" u="none" strike="noStrike" kern="1200" cap="none" spc="0" normalizeH="0" baseline="0" noProof="0" dirty="0" smtClean="0">
                <a:ln>
                  <a:noFill/>
                </a:ln>
                <a:solidFill>
                  <a:schemeClr val="tx1"/>
                </a:solidFill>
                <a:effectLst/>
                <a:uLnTx/>
                <a:uFillTx/>
                <a:latin typeface="+mj-lt"/>
                <a:ea typeface="MS PGothic" pitchFamily="34" charset="-128"/>
                <a:cs typeface="+mn-cs"/>
              </a:rPr>
              <a:t>* See backup slide</a:t>
            </a:r>
            <a:endParaRPr kumimoji="0" lang="en-US" sz="14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Tree>
    <p:extLst>
      <p:ext uri="{BB962C8B-B14F-4D97-AF65-F5344CB8AC3E}">
        <p14:creationId xmlns:p14="http://schemas.microsoft.com/office/powerpoint/2010/main" val="20033928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RESULTS AND FUTURE WORK</a:t>
            </a:r>
            <a:endParaRPr lang="en-US" dirty="0"/>
          </a:p>
        </p:txBody>
      </p:sp>
      <p:sp>
        <p:nvSpPr>
          <p:cNvPr id="22531" name="Content Placeholder 11"/>
          <p:cNvSpPr>
            <a:spLocks noGrp="1"/>
          </p:cNvSpPr>
          <p:nvPr>
            <p:ph idx="1"/>
          </p:nvPr>
        </p:nvSpPr>
        <p:spPr/>
        <p:txBody>
          <a:bodyPr/>
          <a:lstStyle/>
          <a:p>
            <a:r>
              <a:rPr lang="en-US" dirty="0" smtClean="0"/>
              <a:t>Simulated failure probability (BCH, </a:t>
            </a:r>
            <a:r>
              <a:rPr lang="en-US" dirty="0" err="1" smtClean="0"/>
              <a:t>ChipKill</a:t>
            </a:r>
            <a:r>
              <a:rPr lang="en-US" dirty="0" smtClean="0"/>
              <a:t>) within 2% of analytical model</a:t>
            </a:r>
          </a:p>
          <a:p>
            <a:endParaRPr lang="en-US" dirty="0"/>
          </a:p>
          <a:p>
            <a:r>
              <a:rPr lang="en-US" dirty="0" smtClean="0"/>
              <a:t>Used </a:t>
            </a:r>
            <a:r>
              <a:rPr lang="en-US" dirty="0" err="1" smtClean="0"/>
              <a:t>FaultSim</a:t>
            </a:r>
            <a:r>
              <a:rPr lang="en-US" dirty="0" smtClean="0"/>
              <a:t> for evaluation in “Citadel” 3D-stacked DRAM ECC paper</a:t>
            </a:r>
          </a:p>
          <a:p>
            <a:endParaRPr lang="en-US" dirty="0"/>
          </a:p>
          <a:p>
            <a:r>
              <a:rPr lang="en-US" dirty="0" smtClean="0"/>
              <a:t>We are continuing to develop the tool for new fault models, memory types and improved accuracy (real ECC evaluation and data patterns)</a:t>
            </a:r>
          </a:p>
          <a:p>
            <a:endParaRPr lang="en-US" dirty="0"/>
          </a:p>
          <a:p>
            <a:r>
              <a:rPr lang="en-US" dirty="0" smtClean="0"/>
              <a:t>Intention to release an open-source version</a:t>
            </a:r>
          </a:p>
        </p:txBody>
      </p:sp>
      <p:sp>
        <p:nvSpPr>
          <p:cNvPr id="13" name="Text Placeholder 12"/>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2289787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ctrTitle"/>
          </p:nvPr>
        </p:nvSpPr>
        <p:spPr/>
        <p:txBody>
          <a:bodyPr/>
          <a:lstStyle/>
          <a:p>
            <a:r>
              <a:rPr lang="en-US" sz="5400" dirty="0" smtClean="0"/>
              <a:t>QUESTIONS?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BACKUP</a:t>
            </a:r>
            <a:endParaRPr lang="en-US" dirty="0"/>
          </a:p>
        </p:txBody>
      </p:sp>
      <p:sp>
        <p:nvSpPr>
          <p:cNvPr id="22531" name="Content Placeholder 11"/>
          <p:cNvSpPr>
            <a:spLocks noGrp="1"/>
          </p:cNvSpPr>
          <p:nvPr>
            <p:ph idx="1"/>
          </p:nvPr>
        </p:nvSpPr>
        <p:spPr>
          <a:xfrm>
            <a:off x="114300" y="4324349"/>
            <a:ext cx="8755448" cy="2286001"/>
          </a:xfrm>
          <a:ln>
            <a:solidFill>
              <a:schemeClr val="accent1"/>
            </a:solidFill>
          </a:ln>
        </p:spPr>
        <p:txBody>
          <a:bodyPr/>
          <a:lstStyle/>
          <a:p>
            <a:r>
              <a:rPr lang="en-US" dirty="0" smtClean="0"/>
              <a:t>Add a third chip (CHIP 2)</a:t>
            </a:r>
          </a:p>
          <a:p>
            <a:r>
              <a:rPr lang="en-US" dirty="0" smtClean="0"/>
              <a:t>Broadening FR</a:t>
            </a:r>
            <a:r>
              <a:rPr lang="en-US" baseline="-25000" dirty="0" smtClean="0"/>
              <a:t>B</a:t>
            </a:r>
            <a:r>
              <a:rPr lang="en-US" dirty="0" smtClean="0"/>
              <a:t> and FR</a:t>
            </a:r>
            <a:r>
              <a:rPr lang="en-US" baseline="-25000" dirty="0" smtClean="0"/>
              <a:t>C</a:t>
            </a:r>
            <a:r>
              <a:rPr lang="en-US" dirty="0" smtClean="0"/>
              <a:t> into </a:t>
            </a:r>
            <a:r>
              <a:rPr lang="en-US" dirty="0" err="1" smtClean="0"/>
              <a:t>FR</a:t>
            </a:r>
            <a:r>
              <a:rPr lang="en-US" baseline="-25000" dirty="0" err="1" smtClean="0"/>
              <a:t>temp</a:t>
            </a:r>
            <a:r>
              <a:rPr lang="en-US" dirty="0" smtClean="0"/>
              <a:t> (symbol width) does not change their size</a:t>
            </a:r>
          </a:p>
          <a:p>
            <a:r>
              <a:rPr lang="en-US" dirty="0" smtClean="0"/>
              <a:t>Starting from FR</a:t>
            </a:r>
            <a:r>
              <a:rPr lang="en-US" baseline="-25000" dirty="0" smtClean="0"/>
              <a:t>0</a:t>
            </a:r>
            <a:r>
              <a:rPr lang="en-US" dirty="0" smtClean="0"/>
              <a:t> = C, you will see 2 intersections (Chips 2 and 1)</a:t>
            </a:r>
          </a:p>
          <a:p>
            <a:r>
              <a:rPr lang="en-US" dirty="0" smtClean="0"/>
              <a:t>Starting from FR</a:t>
            </a:r>
            <a:r>
              <a:rPr lang="en-US" baseline="-25000" dirty="0" smtClean="0"/>
              <a:t>0</a:t>
            </a:r>
            <a:r>
              <a:rPr lang="en-US" dirty="0" smtClean="0"/>
              <a:t> = A, you will see 3 intersections (Chips 1, 2 and 0)</a:t>
            </a:r>
          </a:p>
          <a:p>
            <a:r>
              <a:rPr lang="en-US" dirty="0" smtClean="0"/>
              <a:t>Therefore every FR needs to be considered as FR</a:t>
            </a:r>
            <a:r>
              <a:rPr lang="en-US" baseline="-25000" dirty="0" smtClean="0"/>
              <a:t>0</a:t>
            </a:r>
            <a:r>
              <a:rPr lang="en-US" dirty="0" smtClean="0"/>
              <a:t> to find greatest number of overlapping symbols in the rank</a:t>
            </a:r>
          </a:p>
        </p:txBody>
      </p:sp>
      <p:sp>
        <p:nvSpPr>
          <p:cNvPr id="13" name="Text Placeholder 12"/>
          <p:cNvSpPr>
            <a:spLocks noGrp="1"/>
          </p:cNvSpPr>
          <p:nvPr>
            <p:ph type="body" sz="quarter" idx="10"/>
          </p:nvPr>
        </p:nvSpPr>
        <p:spPr/>
        <p:txBody>
          <a:bodyPr/>
          <a:lstStyle/>
          <a:p>
            <a:r>
              <a:rPr lang="en-US" dirty="0" smtClean="0"/>
              <a:t>Explanation for use of two for loops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71395987"/>
              </p:ext>
            </p:extLst>
          </p:nvPr>
        </p:nvGraphicFramePr>
        <p:xfrm>
          <a:off x="3650966" y="1450971"/>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662693436"/>
              </p:ext>
            </p:extLst>
          </p:nvPr>
        </p:nvGraphicFramePr>
        <p:xfrm>
          <a:off x="6479891" y="1450971"/>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10" name="TextBox 9"/>
          <p:cNvSpPr txBox="1"/>
          <p:nvPr/>
        </p:nvSpPr>
        <p:spPr>
          <a:xfrm>
            <a:off x="7098948" y="107314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4241448" y="1081639"/>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4" name="Line Callout 1 13"/>
          <p:cNvSpPr/>
          <p:nvPr/>
        </p:nvSpPr>
        <p:spPr>
          <a:xfrm>
            <a:off x="6125561" y="3787773"/>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
        <p:nvSpPr>
          <p:cNvPr id="17" name="Line Callout 1 16"/>
          <p:cNvSpPr/>
          <p:nvPr/>
        </p:nvSpPr>
        <p:spPr>
          <a:xfrm>
            <a:off x="3658586" y="3768723"/>
            <a:ext cx="1209607" cy="266700"/>
          </a:xfrm>
          <a:prstGeom prst="borderCallout1">
            <a:avLst>
              <a:gd name="adj1" fmla="val 44391"/>
              <a:gd name="adj2" fmla="val 114863"/>
              <a:gd name="adj3" fmla="val -92537"/>
              <a:gd name="adj4" fmla="val 122551"/>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A</a:t>
            </a:r>
            <a:endParaRPr lang="en-US" sz="1400" dirty="0">
              <a:solidFill>
                <a:schemeClr val="tx1"/>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278233729"/>
              </p:ext>
            </p:extLst>
          </p:nvPr>
        </p:nvGraphicFramePr>
        <p:xfrm>
          <a:off x="898241" y="1450971"/>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noFill/>
                  </a:tcPr>
                </a:tc>
                <a:tc>
                  <a:txBody>
                    <a:bodyPr/>
                    <a:lstStyle/>
                    <a:p>
                      <a:endParaRPr lang="en-US" sz="1200"/>
                    </a:p>
                  </a:txBody>
                  <a:tcPr/>
                </a:tc>
                <a:tc>
                  <a:txBody>
                    <a:bodyPr/>
                    <a:lstStyle/>
                    <a:p>
                      <a:endParaRPr lang="en-US" sz="1200"/>
                    </a:p>
                  </a:txBody>
                  <a:tcPr/>
                </a:tc>
              </a:tr>
              <a:tr h="212328">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bl>
          </a:graphicData>
        </a:graphic>
      </p:graphicFrame>
      <p:sp>
        <p:nvSpPr>
          <p:cNvPr id="18" name="TextBox 17"/>
          <p:cNvSpPr txBox="1"/>
          <p:nvPr/>
        </p:nvSpPr>
        <p:spPr>
          <a:xfrm>
            <a:off x="1488723" y="1081639"/>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2</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9" name="Line Callout 1 18"/>
          <p:cNvSpPr/>
          <p:nvPr/>
        </p:nvSpPr>
        <p:spPr>
          <a:xfrm>
            <a:off x="905861" y="3768723"/>
            <a:ext cx="1209607" cy="266700"/>
          </a:xfrm>
          <a:prstGeom prst="borderCallout1">
            <a:avLst>
              <a:gd name="adj1" fmla="val 44391"/>
              <a:gd name="adj2" fmla="val 114863"/>
              <a:gd name="adj3" fmla="val -92537"/>
              <a:gd name="adj4" fmla="val 122551"/>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C</a:t>
            </a:r>
            <a:endParaRPr lang="en-US" sz="1400" dirty="0">
              <a:solidFill>
                <a:schemeClr val="tx1"/>
              </a:solidFill>
            </a:endParaRPr>
          </a:p>
        </p:txBody>
      </p:sp>
    </p:spTree>
    <p:extLst>
      <p:ext uri="{BB962C8B-B14F-4D97-AF65-F5344CB8AC3E}">
        <p14:creationId xmlns:p14="http://schemas.microsoft.com/office/powerpoint/2010/main" val="25169978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 &amp; Attribution</a:t>
            </a:r>
          </a:p>
        </p:txBody>
      </p:sp>
      <p:sp>
        <p:nvSpPr>
          <p:cNvPr id="3" name="Content Placeholder 2"/>
          <p:cNvSpPr>
            <a:spLocks noGrp="1"/>
          </p:cNvSpPr>
          <p:nvPr>
            <p:ph idx="1"/>
          </p:nvPr>
        </p:nvSpPr>
        <p:spPr/>
        <p:txBody>
          <a:bodyPr anchor="b"/>
          <a:lstStyle/>
          <a:p>
            <a:pPr marL="0" indent="0" defTabSz="652463">
              <a:spcAft>
                <a:spcPts val="0"/>
              </a:spcAft>
              <a:buNone/>
              <a:defRPr/>
            </a:pPr>
            <a:r>
              <a:rPr lang="en-US" sz="1200" dirty="0"/>
              <a:t>The information presented in this document is for informational purposes only and may contain technical inaccuracies, omissions and typographical errors.</a:t>
            </a:r>
            <a:br>
              <a:rPr lang="en-US" sz="1200" dirty="0"/>
            </a:br>
            <a:endParaRPr lang="en-US" sz="1200" dirty="0"/>
          </a:p>
          <a:p>
            <a:pPr marL="0" indent="0" defTabSz="652463">
              <a:spcAft>
                <a:spcPts val="0"/>
              </a:spcAft>
              <a:buNone/>
              <a:defRPr/>
            </a:pPr>
            <a:r>
              <a:rPr lang="en-US" sz="1200" dirty="0"/>
              <a:t>The information contained herein is subject to change and may be rendered inaccurate for many reasons, including but not limited to product and roadmap changes, component and motherboard version changes, new model and/or product releases, product differences between differing manufacturers, software changes, BIOS flashes, firmware upgrades, or the like. AMD assumes no obligation to update or otherwise correct or revise this information. However, AMD reserves the right to revise this information and to make changes from time to time to the content hereof without obligation of AMD to notify any person of such revisions or changes.</a:t>
            </a:r>
            <a:br>
              <a:rPr lang="en-US" sz="1200" dirty="0"/>
            </a:br>
            <a:endParaRPr lang="en-US" sz="1200" dirty="0"/>
          </a:p>
          <a:p>
            <a:pPr marL="0" indent="0" defTabSz="652463">
              <a:spcAft>
                <a:spcPts val="0"/>
              </a:spcAft>
              <a:buNone/>
              <a:defRPr/>
            </a:pPr>
            <a:r>
              <a:rPr lang="en-US" sz="1200" dirty="0"/>
              <a:t>AMD MAKES NO REPRESENTATIONS OR WARRANTIES WITH RESPECT TO THE CONTENTS HEREOF AND ASSUMES NO RESPONSIBILITY FOR ANY INACCURACIES, ERRORS OR OMISSIONS THAT MAY APPEAR IN THIS INFORMATION.</a:t>
            </a:r>
            <a:br>
              <a:rPr lang="en-US" sz="1200" dirty="0"/>
            </a:br>
            <a:endParaRPr lang="en-US" sz="1200" dirty="0"/>
          </a:p>
          <a:p>
            <a:pPr marL="0" indent="0" defTabSz="652463">
              <a:spcAft>
                <a:spcPts val="0"/>
              </a:spcAft>
              <a:buNone/>
              <a:defRPr/>
            </a:pPr>
            <a:r>
              <a:rPr lang="en-US" sz="1200" dirty="0"/>
              <a:t>AMD SPECIFICALLY DISCLAIMS ANY IMPLIED WARRANTIES OF MERCHANTABILITY OR FITNESS FOR ANY PARTICULAR PURPOSE. IN NO EVENT WILL AMD BE LIABLE TO ANY PERSON FOR ANY DIRECT, INDIRECT, SPECIAL OR OTHER CONSEQUENTIAL DAMAGES ARISING FROM THE USE OF ANY INFORMATION CONTAINED HEREIN, EVEN IF AMD IS EXPRESSLY ADVISED OF THE POSSIBILITY OF SUCH DAMAGES.</a:t>
            </a:r>
          </a:p>
          <a:p>
            <a:pPr marL="0" indent="0" algn="just" defTabSz="652463">
              <a:spcAft>
                <a:spcPts val="0"/>
              </a:spcAft>
              <a:buNone/>
              <a:defRPr/>
            </a:pPr>
            <a:endParaRPr lang="en-US" sz="1200" b="1" u="sng" dirty="0"/>
          </a:p>
          <a:p>
            <a:pPr marL="0" indent="0" algn="just" defTabSz="652463">
              <a:spcAft>
                <a:spcPts val="0"/>
              </a:spcAft>
              <a:buNone/>
              <a:defRPr/>
            </a:pPr>
            <a:r>
              <a:rPr lang="en-US" sz="1200" b="1" u="sng" dirty="0"/>
              <a:t>ATTRIBUTION</a:t>
            </a:r>
          </a:p>
          <a:p>
            <a:pPr marL="0" indent="0">
              <a:buNone/>
            </a:pPr>
            <a:r>
              <a:rPr lang="en-US" sz="1200" dirty="0"/>
              <a:t>© </a:t>
            </a:r>
            <a:r>
              <a:rPr lang="en-US" sz="1200" dirty="0" smtClean="0"/>
              <a:t>2014 </a:t>
            </a:r>
            <a:r>
              <a:rPr lang="en-US" sz="1200" dirty="0"/>
              <a:t>Advanced Micro Devices, Inc. All rights reserved. AMD, the AMD Arrow logo</a:t>
            </a:r>
            <a:r>
              <a:rPr lang="en-CA" sz="1200" dirty="0"/>
              <a:t> </a:t>
            </a:r>
            <a:r>
              <a:rPr lang="en-US" sz="1200" dirty="0"/>
              <a:t>and combinations thereof are trademarks of Advanced Micro Devices, Inc. in the United States and/or other jurisdictions. </a:t>
            </a:r>
            <a:r>
              <a:rPr lang="en-US" sz="1200" dirty="0" smtClean="0"/>
              <a:t>Other </a:t>
            </a:r>
            <a:r>
              <a:rPr lang="en-US" sz="1200" dirty="0"/>
              <a:t>names are for informational purposes only and may be trademarks of their respective owners</a:t>
            </a:r>
            <a:r>
              <a:rPr lang="en-US" sz="1200" dirty="0" smtClean="0"/>
              <a:t>.</a:t>
            </a:r>
            <a:endParaRPr lang="en-US" sz="1200" dirty="0"/>
          </a:p>
        </p:txBody>
      </p:sp>
    </p:spTree>
    <p:extLst>
      <p:ext uri="{BB962C8B-B14F-4D97-AF65-F5344CB8AC3E}">
        <p14:creationId xmlns:p14="http://schemas.microsoft.com/office/powerpoint/2010/main" val="531407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bwMode="auto">
          <a:xfrm>
            <a:off x="5523557" y="0"/>
            <a:ext cx="3620443"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smtClean="0"/>
              <a:t>MOTIVATION</a:t>
            </a:r>
            <a:endParaRPr lang="en-US" dirty="0"/>
          </a:p>
        </p:txBody>
      </p:sp>
      <p:sp>
        <p:nvSpPr>
          <p:cNvPr id="23556" name="Content Placeholder 10"/>
          <p:cNvSpPr>
            <a:spLocks noGrp="1"/>
          </p:cNvSpPr>
          <p:nvPr>
            <p:ph idx="1"/>
          </p:nvPr>
        </p:nvSpPr>
        <p:spPr/>
        <p:txBody>
          <a:bodyPr/>
          <a:lstStyle/>
          <a:p>
            <a:r>
              <a:rPr lang="en-US" dirty="0" smtClean="0"/>
              <a:t>Multi-granularity DRAM faults are common*</a:t>
            </a:r>
          </a:p>
          <a:p>
            <a:pPr lvl="1"/>
            <a:r>
              <a:rPr lang="en-US" dirty="0" smtClean="0"/>
              <a:t>Bit, column, row, bank or rank</a:t>
            </a:r>
          </a:p>
          <a:p>
            <a:r>
              <a:rPr lang="en-US" dirty="0" smtClean="0"/>
              <a:t>3D die-stacking introduces through-silicon</a:t>
            </a:r>
            <a:br>
              <a:rPr lang="en-US" dirty="0" smtClean="0"/>
            </a:br>
            <a:r>
              <a:rPr lang="en-US" dirty="0" err="1" smtClean="0"/>
              <a:t>vias</a:t>
            </a:r>
            <a:r>
              <a:rPr lang="en-US" dirty="0" smtClean="0"/>
              <a:t> (TSVs) as new points of failure</a:t>
            </a:r>
          </a:p>
          <a:p>
            <a:r>
              <a:rPr lang="en-US" dirty="0" smtClean="0"/>
              <a:t>ECC needs to be customized to the memory</a:t>
            </a:r>
          </a:p>
          <a:p>
            <a:pPr lvl="1"/>
            <a:r>
              <a:rPr lang="en-US" dirty="0"/>
              <a:t>e</a:t>
            </a:r>
            <a:r>
              <a:rPr lang="en-US" dirty="0" smtClean="0"/>
              <a:t>.g. ECC-DIMM, </a:t>
            </a:r>
            <a:r>
              <a:rPr lang="en-US" dirty="0" err="1" smtClean="0"/>
              <a:t>ChipKill</a:t>
            </a:r>
            <a:r>
              <a:rPr lang="en-US" dirty="0" smtClean="0"/>
              <a:t>, RAID etc.</a:t>
            </a:r>
          </a:p>
          <a:p>
            <a:r>
              <a:rPr lang="en-US" dirty="0" smtClean="0"/>
              <a:t>Complex to model analytically</a:t>
            </a:r>
          </a:p>
          <a:p>
            <a:pPr lvl="1"/>
            <a:r>
              <a:rPr lang="en-US" dirty="0" smtClean="0"/>
              <a:t>Including scrubbing &amp; dynamic repair</a:t>
            </a:r>
          </a:p>
          <a:p>
            <a:endParaRPr lang="en-US" dirty="0" smtClean="0"/>
          </a:p>
        </p:txBody>
      </p:sp>
      <p:sp>
        <p:nvSpPr>
          <p:cNvPr id="8" name="Text Placeholder 7"/>
          <p:cNvSpPr>
            <a:spLocks noGrp="1"/>
          </p:cNvSpPr>
          <p:nvPr>
            <p:ph type="body" sz="quarter" idx="10"/>
          </p:nvPr>
        </p:nvSpPr>
        <p:spPr/>
        <p:txBody>
          <a:bodyPr/>
          <a:lstStyle/>
          <a:p>
            <a:r>
              <a:rPr lang="en-US" dirty="0" smtClean="0"/>
              <a:t>REAL-WORLD MEMORY FAILURES</a:t>
            </a:r>
            <a:endParaRPr lang="en-US" dirty="0"/>
          </a:p>
        </p:txBody>
      </p:sp>
      <p:sp>
        <p:nvSpPr>
          <p:cNvPr id="15" name="Parallelogram 14"/>
          <p:cNvSpPr/>
          <p:nvPr/>
        </p:nvSpPr>
        <p:spPr>
          <a:xfrm>
            <a:off x="-1062970" y="4435475"/>
            <a:ext cx="7937464" cy="1582738"/>
          </a:xfrm>
          <a:prstGeom prst="parallelogram">
            <a:avLst>
              <a:gd name="adj" fmla="val 99186"/>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3200" dirty="0" smtClean="0">
                <a:solidFill>
                  <a:schemeClr val="tx2"/>
                </a:solidFill>
              </a:rPr>
              <a:t>  </a:t>
            </a:r>
            <a:r>
              <a:rPr lang="en-US" sz="3200" dirty="0" err="1" smtClean="0">
                <a:solidFill>
                  <a:schemeClr val="tx2"/>
                </a:solidFill>
              </a:rPr>
              <a:t>FaultSim</a:t>
            </a:r>
            <a:r>
              <a:rPr lang="en-US" sz="3200" dirty="0" smtClean="0">
                <a:solidFill>
                  <a:schemeClr val="tx2"/>
                </a:solidFill>
              </a:rPr>
              <a:t> allows quick &amp; easy memory resilience design space exploration</a:t>
            </a:r>
            <a:endParaRPr lang="en-US" sz="3200" dirty="0">
              <a:solidFill>
                <a:schemeClr val="tx2"/>
              </a:solidFill>
            </a:endParaRPr>
          </a:p>
        </p:txBody>
      </p:sp>
      <p:sp>
        <p:nvSpPr>
          <p:cNvPr id="10" name="Right Triangle 9"/>
          <p:cNvSpPr/>
          <p:nvPr/>
        </p:nvSpPr>
        <p:spPr>
          <a:xfrm rot="5400000" flipV="1">
            <a:off x="6959600" y="0"/>
            <a:ext cx="2184400" cy="2184400"/>
          </a:xfrm>
          <a:prstGeom prst="rtTriangl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3200" dirty="0">
              <a:solidFill>
                <a:schemeClr val="tx2"/>
              </a:solidFill>
            </a:endParaRPr>
          </a:p>
        </p:txBody>
      </p:sp>
      <p:pic>
        <p:nvPicPr>
          <p:cNvPr id="11" name="Pictur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7799351" y="344925"/>
            <a:ext cx="120173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flipH="1">
            <a:off x="0" y="6022246"/>
            <a:ext cx="5523557" cy="600164"/>
          </a:xfrm>
          <a:prstGeom prst="rect">
            <a:avLst/>
          </a:prstGeom>
        </p:spPr>
        <p:txBody>
          <a:bodyPr wrap="square" rtlCol="0" anchor="ctr" anchorCtr="0">
            <a:spAutoFit/>
          </a:bodyPr>
          <a:lstStyle/>
          <a:p>
            <a:r>
              <a:rPr kumimoji="0" lang="en-US" sz="11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r>
              <a:rPr lang="en-US" sz="1100" dirty="0"/>
              <a:t>V. Sridharan and D. Liberty, “A study of dram failures in the field,” in</a:t>
            </a:r>
          </a:p>
          <a:p>
            <a:r>
              <a:rPr lang="en-US" sz="1100" dirty="0"/>
              <a:t>High Performance Computing, Networking, Storage and Analysis (SC</a:t>
            </a:r>
            <a:r>
              <a:rPr lang="en-US" sz="1100" dirty="0" smtClean="0"/>
              <a:t>), 2012 </a:t>
            </a:r>
            <a:r>
              <a:rPr lang="en-US" sz="1100" dirty="0"/>
              <a:t>International Conference for, pp. 1–11, 2012.</a:t>
            </a:r>
            <a:endParaRPr kumimoji="0" lang="en-US" sz="11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Tree>
    <p:extLst>
      <p:ext uri="{BB962C8B-B14F-4D97-AF65-F5344CB8AC3E}">
        <p14:creationId xmlns:p14="http://schemas.microsoft.com/office/powerpoint/2010/main" val="49605327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5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SIMULATOR</a:t>
            </a:r>
            <a:endParaRPr lang="en-US" dirty="0"/>
          </a:p>
        </p:txBody>
      </p:sp>
      <p:sp>
        <p:nvSpPr>
          <p:cNvPr id="22531" name="Content Placeholder 11"/>
          <p:cNvSpPr>
            <a:spLocks noGrp="1"/>
          </p:cNvSpPr>
          <p:nvPr>
            <p:ph idx="1"/>
          </p:nvPr>
        </p:nvSpPr>
        <p:spPr/>
        <p:txBody>
          <a:bodyPr/>
          <a:lstStyle/>
          <a:p>
            <a:r>
              <a:rPr lang="en-US" dirty="0" smtClean="0"/>
              <a:t>Memory chips (Fault Domains) organized into ranks (Domain Groups)</a:t>
            </a:r>
          </a:p>
          <a:p>
            <a:r>
              <a:rPr lang="en-US" dirty="0" smtClean="0"/>
              <a:t>Monte Carlo randomized fault injection according to field study failure rates</a:t>
            </a:r>
          </a:p>
          <a:p>
            <a:pPr lvl="1"/>
            <a:r>
              <a:rPr lang="en-US" dirty="0" smtClean="0"/>
              <a:t>Divide chip lifetime into fixed intervals (e.g. 7 year lifetime with 3-hour intervals)</a:t>
            </a:r>
          </a:p>
          <a:p>
            <a:r>
              <a:rPr lang="en-US" dirty="0" smtClean="0"/>
              <a:t> At each time step, Fault Ranges (FRs) randomly inserted into a list </a:t>
            </a:r>
            <a:r>
              <a:rPr lang="en-US" dirty="0"/>
              <a:t>within each </a:t>
            </a:r>
            <a:r>
              <a:rPr lang="en-US" dirty="0" smtClean="0"/>
              <a:t>FD according to fault probability</a:t>
            </a:r>
          </a:p>
          <a:p>
            <a:pPr lvl="1"/>
            <a:r>
              <a:rPr lang="en-US" dirty="0" smtClean="0"/>
              <a:t>Evaluate ECC against recorded fault patterns</a:t>
            </a:r>
            <a:endParaRPr lang="en-US" dirty="0"/>
          </a:p>
          <a:p>
            <a:endParaRPr lang="en-US" dirty="0" smtClean="0"/>
          </a:p>
        </p:txBody>
      </p:sp>
      <p:sp>
        <p:nvSpPr>
          <p:cNvPr id="13" name="Text Placeholder 12"/>
          <p:cNvSpPr>
            <a:spLocks noGrp="1"/>
          </p:cNvSpPr>
          <p:nvPr>
            <p:ph type="body" sz="quarter" idx="10"/>
          </p:nvPr>
        </p:nvSpPr>
        <p:spPr/>
        <p:txBody>
          <a:bodyPr/>
          <a:lstStyle/>
          <a:p>
            <a:endParaRPr lang="en-US" dirty="0"/>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37" y="3629340"/>
            <a:ext cx="3670708" cy="284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498" y="3936045"/>
            <a:ext cx="4081465" cy="2226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3334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FAULT REPRESENTATION</a:t>
            </a:r>
            <a:endParaRPr lang="en-US" dirty="0"/>
          </a:p>
        </p:txBody>
      </p:sp>
      <p:sp>
        <p:nvSpPr>
          <p:cNvPr id="22531" name="Content Placeholder 11"/>
          <p:cNvSpPr>
            <a:spLocks noGrp="1"/>
          </p:cNvSpPr>
          <p:nvPr>
            <p:ph idx="1"/>
          </p:nvPr>
        </p:nvSpPr>
        <p:spPr/>
        <p:txBody>
          <a:bodyPr/>
          <a:lstStyle/>
          <a:p>
            <a:r>
              <a:rPr lang="en-US" dirty="0" smtClean="0"/>
              <a:t>Example memory with 8 rows and 8 bits per row</a:t>
            </a:r>
          </a:p>
          <a:p>
            <a:pPr lvl="1"/>
            <a:r>
              <a:rPr lang="en-US" dirty="0" smtClean="0"/>
              <a:t>6-bit addresses</a:t>
            </a:r>
          </a:p>
          <a:p>
            <a:pPr lvl="1"/>
            <a:r>
              <a:rPr lang="en-US" dirty="0" smtClean="0"/>
              <a:t>Fault ranges A, B and C (A and B intersect)</a:t>
            </a:r>
          </a:p>
          <a:p>
            <a:pPr lvl="1"/>
            <a:r>
              <a:rPr lang="en-US" b="1" dirty="0" smtClean="0"/>
              <a:t>Mask field</a:t>
            </a:r>
            <a:r>
              <a:rPr lang="en-US" dirty="0" smtClean="0"/>
              <a:t>: indicates that fault address bit </a:t>
            </a:r>
            <a:r>
              <a:rPr lang="en-US" b="1" i="1" dirty="0" err="1" smtClean="0"/>
              <a:t>i</a:t>
            </a:r>
            <a:r>
              <a:rPr lang="en-US" dirty="0" smtClean="0"/>
              <a:t> can be 0 or 1 (covers both values)</a:t>
            </a:r>
          </a:p>
          <a:p>
            <a:pPr lvl="1"/>
            <a:r>
              <a:rPr lang="en-US" b="1" dirty="0" smtClean="0"/>
              <a:t>Address field</a:t>
            </a:r>
            <a:r>
              <a:rPr lang="en-US" dirty="0" smtClean="0"/>
              <a:t>: indicates specific address bit values where </a:t>
            </a:r>
            <a:r>
              <a:rPr lang="en-US" b="1" dirty="0" err="1" smtClean="0"/>
              <a:t>Mask</a:t>
            </a:r>
            <a:r>
              <a:rPr lang="en-US" b="1" baseline="-25000" dirty="0" err="1" smtClean="0"/>
              <a:t>i</a:t>
            </a:r>
            <a:r>
              <a:rPr lang="en-US" dirty="0" smtClean="0"/>
              <a:t> == 0</a:t>
            </a:r>
          </a:p>
          <a:p>
            <a:endParaRPr lang="en-US" dirty="0" smtClean="0"/>
          </a:p>
        </p:txBody>
      </p:sp>
      <p:sp>
        <p:nvSpPr>
          <p:cNvPr id="13" name="Text Placeholder 12"/>
          <p:cNvSpPr>
            <a:spLocks noGrp="1"/>
          </p:cNvSpPr>
          <p:nvPr>
            <p:ph type="body" sz="quarter" idx="10"/>
          </p:nvPr>
        </p:nvSpPr>
        <p:spPr/>
        <p:txBody>
          <a:bodyPr/>
          <a:lstStyle/>
          <a:p>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68" y="3203574"/>
            <a:ext cx="4526784" cy="291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3421164804"/>
              </p:ext>
            </p:extLst>
          </p:nvPr>
        </p:nvGraphicFramePr>
        <p:xfrm>
          <a:off x="5153024" y="3219449"/>
          <a:ext cx="3467100" cy="1765300"/>
        </p:xfrm>
        <a:graphic>
          <a:graphicData uri="http://schemas.openxmlformats.org/drawingml/2006/table">
            <a:tbl>
              <a:tblPr firstRow="1" bandRow="1">
                <a:tableStyleId>{5C22544A-7EE6-4342-B048-85BDC9FD1C3A}</a:tableStyleId>
              </a:tblPr>
              <a:tblGrid>
                <a:gridCol w="1155700"/>
                <a:gridCol w="1155700"/>
                <a:gridCol w="1155700"/>
              </a:tblGrid>
              <a:tr h="441325">
                <a:tc>
                  <a:txBody>
                    <a:bodyPr/>
                    <a:lstStyle/>
                    <a:p>
                      <a:pPr algn="ctr"/>
                      <a:r>
                        <a:rPr lang="en-US" dirty="0" smtClean="0"/>
                        <a:t>FR</a:t>
                      </a:r>
                      <a:endParaRPr lang="en-US" dirty="0"/>
                    </a:p>
                  </a:txBody>
                  <a:tcPr/>
                </a:tc>
                <a:tc>
                  <a:txBody>
                    <a:bodyPr/>
                    <a:lstStyle/>
                    <a:p>
                      <a:pPr algn="ctr"/>
                      <a:r>
                        <a:rPr lang="en-US" dirty="0" smtClean="0"/>
                        <a:t>Mask</a:t>
                      </a:r>
                      <a:endParaRPr lang="en-US" dirty="0"/>
                    </a:p>
                  </a:txBody>
                  <a:tcPr/>
                </a:tc>
                <a:tc>
                  <a:txBody>
                    <a:bodyPr/>
                    <a:lstStyle/>
                    <a:p>
                      <a:pPr algn="ctr"/>
                      <a:r>
                        <a:rPr lang="en-US" dirty="0" smtClean="0"/>
                        <a:t>Address</a:t>
                      </a:r>
                      <a:endParaRPr lang="en-US" dirty="0"/>
                    </a:p>
                  </a:txBody>
                  <a:tcPr/>
                </a:tc>
              </a:tr>
              <a:tr h="441325">
                <a:tc>
                  <a:txBody>
                    <a:bodyPr/>
                    <a:lstStyle/>
                    <a:p>
                      <a:pPr algn="ctr"/>
                      <a:r>
                        <a:rPr lang="en-US" dirty="0" smtClean="0"/>
                        <a:t>A</a:t>
                      </a:r>
                      <a:endParaRPr lang="en-US" dirty="0"/>
                    </a:p>
                  </a:txBody>
                  <a:tcPr/>
                </a:tc>
                <a:tc>
                  <a:txBody>
                    <a:bodyPr/>
                    <a:lstStyle/>
                    <a:p>
                      <a:pPr algn="ctr"/>
                      <a:r>
                        <a:rPr lang="en-US" dirty="0" smtClean="0"/>
                        <a:t>011000</a:t>
                      </a:r>
                      <a:endParaRPr lang="en-US" dirty="0"/>
                    </a:p>
                  </a:txBody>
                  <a:tcPr/>
                </a:tc>
                <a:tc>
                  <a:txBody>
                    <a:bodyPr/>
                    <a:lstStyle/>
                    <a:p>
                      <a:pPr algn="ctr"/>
                      <a:r>
                        <a:rPr lang="en-US" dirty="0" smtClean="0"/>
                        <a:t>000001</a:t>
                      </a:r>
                      <a:endParaRPr lang="en-US" dirty="0"/>
                    </a:p>
                  </a:txBody>
                  <a:tcPr/>
                </a:tc>
              </a:tr>
              <a:tr h="441325">
                <a:tc>
                  <a:txBody>
                    <a:bodyPr/>
                    <a:lstStyle/>
                    <a:p>
                      <a:pPr algn="ctr"/>
                      <a:r>
                        <a:rPr lang="en-US" dirty="0" smtClean="0"/>
                        <a:t>B</a:t>
                      </a:r>
                      <a:endParaRPr lang="en-US" dirty="0"/>
                    </a:p>
                  </a:txBody>
                  <a:tcPr/>
                </a:tc>
                <a:tc>
                  <a:txBody>
                    <a:bodyPr/>
                    <a:lstStyle/>
                    <a:p>
                      <a:pPr algn="ctr"/>
                      <a:r>
                        <a:rPr lang="en-US" dirty="0" smtClean="0"/>
                        <a:t>000111</a:t>
                      </a:r>
                      <a:endParaRPr lang="en-US" dirty="0"/>
                    </a:p>
                  </a:txBody>
                  <a:tcPr/>
                </a:tc>
                <a:tc>
                  <a:txBody>
                    <a:bodyPr/>
                    <a:lstStyle/>
                    <a:p>
                      <a:pPr algn="ctr"/>
                      <a:r>
                        <a:rPr lang="en-US" dirty="0" smtClean="0"/>
                        <a:t>010000</a:t>
                      </a:r>
                      <a:endParaRPr lang="en-US" dirty="0"/>
                    </a:p>
                  </a:txBody>
                  <a:tcPr/>
                </a:tc>
              </a:tr>
              <a:tr h="441325">
                <a:tc>
                  <a:txBody>
                    <a:bodyPr/>
                    <a:lstStyle/>
                    <a:p>
                      <a:pPr algn="ctr"/>
                      <a:r>
                        <a:rPr lang="en-US" dirty="0" smtClean="0"/>
                        <a:t>C</a:t>
                      </a:r>
                      <a:endParaRPr lang="en-US" dirty="0"/>
                    </a:p>
                  </a:txBody>
                  <a:tcPr/>
                </a:tc>
                <a:tc>
                  <a:txBody>
                    <a:bodyPr/>
                    <a:lstStyle/>
                    <a:p>
                      <a:pPr algn="ctr"/>
                      <a:r>
                        <a:rPr lang="en-US" dirty="0" smtClean="0"/>
                        <a:t>000111</a:t>
                      </a:r>
                      <a:endParaRPr lang="en-US" dirty="0"/>
                    </a:p>
                  </a:txBody>
                  <a:tcPr/>
                </a:tc>
                <a:tc>
                  <a:txBody>
                    <a:bodyPr/>
                    <a:lstStyle/>
                    <a:p>
                      <a:pPr algn="ctr"/>
                      <a:r>
                        <a:rPr lang="en-US" dirty="0" smtClean="0"/>
                        <a:t>110000</a:t>
                      </a:r>
                      <a:endParaRPr lang="en-US" dirty="0"/>
                    </a:p>
                  </a:txBody>
                  <a:tcPr/>
                </a:tc>
              </a:tr>
            </a:tbl>
          </a:graphicData>
        </a:graphic>
      </p:graphicFrame>
    </p:spTree>
    <p:extLst>
      <p:ext uri="{BB962C8B-B14F-4D97-AF65-F5344CB8AC3E}">
        <p14:creationId xmlns:p14="http://schemas.microsoft.com/office/powerpoint/2010/main" val="25556993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FAULT range intersection</a:t>
            </a:r>
            <a:endParaRPr lang="en-US" dirty="0"/>
          </a:p>
        </p:txBody>
      </p:sp>
      <p:sp>
        <p:nvSpPr>
          <p:cNvPr id="22531" name="Content Placeholder 11"/>
          <p:cNvSpPr>
            <a:spLocks noGrp="1"/>
          </p:cNvSpPr>
          <p:nvPr>
            <p:ph idx="1"/>
          </p:nvPr>
        </p:nvSpPr>
        <p:spPr/>
        <p:txBody>
          <a:bodyPr/>
          <a:lstStyle/>
          <a:p>
            <a:r>
              <a:rPr lang="en-US" dirty="0" smtClean="0"/>
              <a:t>Identifying intersection of FRs is a fundamental operation of the simulator</a:t>
            </a:r>
          </a:p>
          <a:p>
            <a:pPr lvl="1"/>
            <a:r>
              <a:rPr lang="en-US" dirty="0" smtClean="0"/>
              <a:t>Allows detection of faults across chips in the same </a:t>
            </a:r>
            <a:r>
              <a:rPr lang="en-US" dirty="0" err="1" smtClean="0"/>
              <a:t>codeword</a:t>
            </a:r>
            <a:r>
              <a:rPr lang="en-US" dirty="0" smtClean="0"/>
              <a:t>(s)</a:t>
            </a:r>
          </a:p>
          <a:p>
            <a:pPr lvl="1"/>
            <a:r>
              <a:rPr lang="en-US" dirty="0" smtClean="0"/>
              <a:t>Fast O(1) </a:t>
            </a:r>
            <a:r>
              <a:rPr lang="en-US" dirty="0" err="1" smtClean="0"/>
              <a:t>boolean</a:t>
            </a:r>
            <a:r>
              <a:rPr lang="en-US" dirty="0" smtClean="0"/>
              <a:t> function</a:t>
            </a:r>
          </a:p>
          <a:p>
            <a:pPr lvl="1"/>
            <a:r>
              <a:rPr lang="en-US" dirty="0" smtClean="0"/>
              <a:t>FRs X and Y intersect if, for all address bit positions </a:t>
            </a:r>
            <a:r>
              <a:rPr lang="en-US" i="1" dirty="0"/>
              <a:t>i</a:t>
            </a:r>
            <a:endParaRPr lang="en-US" dirty="0"/>
          </a:p>
          <a:p>
            <a:pPr lvl="2"/>
            <a:r>
              <a:rPr lang="en-US" dirty="0" smtClean="0"/>
              <a:t>Either one of the masks is 1 (fault covers 0 and 1 values) OR</a:t>
            </a:r>
          </a:p>
          <a:p>
            <a:pPr lvl="2"/>
            <a:r>
              <a:rPr lang="en-US" dirty="0" smtClean="0"/>
              <a:t>The specific address bits match</a:t>
            </a:r>
          </a:p>
          <a:p>
            <a:endParaRPr lang="en-US" dirty="0" smtClean="0"/>
          </a:p>
        </p:txBody>
      </p:sp>
      <p:sp>
        <p:nvSpPr>
          <p:cNvPr id="13" name="Text Placeholder 12"/>
          <p:cNvSpPr>
            <a:spLocks noGrp="1"/>
          </p:cNvSpPr>
          <p:nvPr>
            <p:ph type="body" sz="quarter" idx="10"/>
          </p:nvPr>
        </p:nvSpPr>
        <p:spPr/>
        <p:txBody>
          <a:bodyPr/>
          <a:lstStyle/>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628860769"/>
              </p:ext>
            </p:extLst>
          </p:nvPr>
        </p:nvGraphicFramePr>
        <p:xfrm>
          <a:off x="1066799" y="4280466"/>
          <a:ext cx="6686550" cy="1689735"/>
        </p:xfrm>
        <a:graphic>
          <a:graphicData uri="http://schemas.openxmlformats.org/drawingml/2006/table">
            <a:tbl>
              <a:tblPr firstRow="1" bandRow="1">
                <a:tableStyleId>{5C22544A-7EE6-4342-B048-85BDC9FD1C3A}</a:tableStyleId>
              </a:tblPr>
              <a:tblGrid>
                <a:gridCol w="646180"/>
                <a:gridCol w="2434878"/>
                <a:gridCol w="2306110"/>
                <a:gridCol w="1299382"/>
              </a:tblGrid>
              <a:tr h="0">
                <a:tc>
                  <a:txBody>
                    <a:bodyPr/>
                    <a:lstStyle/>
                    <a:p>
                      <a:pPr algn="ctr"/>
                      <a:r>
                        <a:rPr lang="en-US" dirty="0" smtClean="0"/>
                        <a:t>XY</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Intersects?</a:t>
                      </a:r>
                      <a:endParaRPr lang="en-US" dirty="0"/>
                    </a:p>
                  </a:txBody>
                  <a:tcPr/>
                </a:tc>
              </a:tr>
              <a:tr h="441325">
                <a:tc>
                  <a:txBody>
                    <a:bodyPr/>
                    <a:lstStyle/>
                    <a:p>
                      <a:pPr algn="ctr"/>
                      <a:r>
                        <a:rPr lang="en-US" dirty="0" smtClean="0"/>
                        <a:t>AB</a:t>
                      </a:r>
                      <a:endParaRPr lang="en-US" dirty="0"/>
                    </a:p>
                  </a:txBody>
                  <a:tcPr/>
                </a:tc>
                <a:tc>
                  <a:txBody>
                    <a:bodyPr/>
                    <a:lstStyle/>
                    <a:p>
                      <a:pPr algn="ctr"/>
                      <a:r>
                        <a:rPr lang="en-US" dirty="0" smtClean="0"/>
                        <a:t>011111</a:t>
                      </a:r>
                      <a:endParaRPr lang="en-US" dirty="0"/>
                    </a:p>
                  </a:txBody>
                  <a:tcPr/>
                </a:tc>
                <a:tc>
                  <a:txBody>
                    <a:bodyPr/>
                    <a:lstStyle/>
                    <a:p>
                      <a:pPr algn="ctr"/>
                      <a:r>
                        <a:rPr lang="en-US" dirty="0" smtClean="0"/>
                        <a:t>101110</a:t>
                      </a:r>
                      <a:endParaRPr lang="en-US" dirty="0"/>
                    </a:p>
                  </a:txBody>
                  <a:tcPr/>
                </a:tc>
                <a:tc>
                  <a:txBody>
                    <a:bodyPr/>
                    <a:lstStyle/>
                    <a:p>
                      <a:pPr algn="ctr"/>
                      <a:r>
                        <a:rPr lang="en-US" dirty="0" smtClean="0"/>
                        <a:t>1</a:t>
                      </a:r>
                      <a:endParaRPr lang="en-US" dirty="0"/>
                    </a:p>
                  </a:txBody>
                  <a:tcPr/>
                </a:tc>
              </a:tr>
              <a:tr h="441325">
                <a:tc>
                  <a:txBody>
                    <a:bodyPr/>
                    <a:lstStyle/>
                    <a:p>
                      <a:pPr algn="ctr"/>
                      <a:r>
                        <a:rPr lang="en-US" dirty="0" smtClean="0"/>
                        <a:t>AC</a:t>
                      </a:r>
                      <a:endParaRPr lang="en-US" dirty="0"/>
                    </a:p>
                  </a:txBody>
                  <a:tcPr/>
                </a:tc>
                <a:tc>
                  <a:txBody>
                    <a:bodyPr/>
                    <a:lstStyle/>
                    <a:p>
                      <a:pPr algn="ctr"/>
                      <a:r>
                        <a:rPr lang="en-US" dirty="0" smtClean="0"/>
                        <a:t>011111</a:t>
                      </a:r>
                      <a:endParaRPr lang="en-US" dirty="0"/>
                    </a:p>
                  </a:txBody>
                  <a:tcPr/>
                </a:tc>
                <a:tc>
                  <a:txBody>
                    <a:bodyPr/>
                    <a:lstStyle/>
                    <a:p>
                      <a:pPr algn="ctr"/>
                      <a:r>
                        <a:rPr lang="en-US" dirty="0" smtClean="0"/>
                        <a:t>001110</a:t>
                      </a:r>
                      <a:endParaRPr lang="en-US" dirty="0"/>
                    </a:p>
                  </a:txBody>
                  <a:tcPr/>
                </a:tc>
                <a:tc>
                  <a:txBody>
                    <a:bodyPr/>
                    <a:lstStyle/>
                    <a:p>
                      <a:pPr algn="ctr"/>
                      <a:r>
                        <a:rPr lang="en-US" dirty="0" smtClean="0"/>
                        <a:t>0</a:t>
                      </a:r>
                      <a:endParaRPr lang="en-US" dirty="0"/>
                    </a:p>
                  </a:txBody>
                  <a:tcPr/>
                </a:tc>
              </a:tr>
              <a:tr h="441325">
                <a:tc>
                  <a:txBody>
                    <a:bodyPr/>
                    <a:lstStyle/>
                    <a:p>
                      <a:pPr algn="ctr"/>
                      <a:r>
                        <a:rPr lang="en-US" dirty="0" smtClean="0"/>
                        <a:t>BC</a:t>
                      </a:r>
                      <a:endParaRPr lang="en-US" dirty="0"/>
                    </a:p>
                  </a:txBody>
                  <a:tcPr/>
                </a:tc>
                <a:tc>
                  <a:txBody>
                    <a:bodyPr/>
                    <a:lstStyle/>
                    <a:p>
                      <a:pPr algn="ctr"/>
                      <a:r>
                        <a:rPr lang="en-US" dirty="0" smtClean="0"/>
                        <a:t>000111</a:t>
                      </a:r>
                      <a:endParaRPr lang="en-US" dirty="0"/>
                    </a:p>
                  </a:txBody>
                  <a:tcPr/>
                </a:tc>
                <a:tc>
                  <a:txBody>
                    <a:bodyPr/>
                    <a:lstStyle/>
                    <a:p>
                      <a:pPr algn="ctr"/>
                      <a:r>
                        <a:rPr lang="en-US" dirty="0" smtClean="0"/>
                        <a:t>011111</a:t>
                      </a:r>
                      <a:endParaRPr lang="en-US" dirty="0"/>
                    </a:p>
                  </a:txBody>
                  <a:tcPr/>
                </a:tc>
                <a:tc>
                  <a:txBody>
                    <a:bodyPr/>
                    <a:lstStyle/>
                    <a:p>
                      <a:pPr algn="ctr"/>
                      <a:r>
                        <a:rPr lang="en-US" dirty="0" smtClean="0"/>
                        <a:t>0</a:t>
                      </a:r>
                      <a:endParaRPr lang="en-US" dirty="0"/>
                    </a:p>
                  </a:txBody>
                  <a:tcPr/>
                </a:tc>
              </a:tr>
            </a:tbl>
          </a:graphicData>
        </a:graphic>
      </p:graphicFrame>
      <mc:AlternateContent xmlns:mc="http://schemas.openxmlformats.org/markup-compatibility/2006" xmlns:a14="http://schemas.microsoft.com/office/drawing/2010/main">
        <mc:Choice Requires="a14">
          <p:sp>
            <p:nvSpPr>
              <p:cNvPr id="3" name="TextBox 2"/>
              <p:cNvSpPr txBox="1"/>
              <p:nvPr/>
            </p:nvSpPr>
            <p:spPr>
              <a:xfrm>
                <a:off x="731234" y="3460371"/>
                <a:ext cx="7486650" cy="408445"/>
              </a:xfrm>
              <a:prstGeom prst="rect">
                <a:avLst/>
              </a:prstGeom>
            </p:spPr>
            <p:txBody>
              <a:bodyPr wrap="square" rtlCol="0" anchor="ctr" anchorCtr="0">
                <a:spAutoFit/>
              </a:bodyPr>
              <a:lstStyle/>
              <a:p>
                <a:pPr algn="ctr" fontAlgn="auto">
                  <a:lnSpc>
                    <a:spcPct val="90000"/>
                  </a:lnSpc>
                  <a:spcBef>
                    <a:spcPts val="300"/>
                  </a:spcBef>
                  <a:spcAft>
                    <a:spcPts val="300"/>
                  </a:spcAft>
                  <a:buClr>
                    <a:srgbClr val="FFFFFF"/>
                  </a:buClr>
                </a:pPr>
                <a14:m>
                  <m:oMath xmlns="" xmlns:m="http://schemas.openxmlformats.org/officeDocument/2006/math">
                    <m:d>
                      <m:dPr>
                        <m:ctrlPr>
                          <a:rPr kumimoji="0" lang="en-US" sz="2000" b="0" i="1" u="none" strike="noStrike" kern="1200" cap="none" spc="0" normalizeH="0" baseline="0" noProof="0" smtClean="0">
                            <a:ln>
                              <a:noFill/>
                            </a:ln>
                            <a:solidFill>
                              <a:schemeClr val="tx1"/>
                            </a:solidFill>
                            <a:effectLst/>
                            <a:uLnTx/>
                            <a:uFillTx/>
                            <a:latin typeface="Cambria Math"/>
                            <a:ea typeface="MS PGothic" pitchFamily="34" charset="-128"/>
                            <a:cs typeface="+mn-cs"/>
                          </a:rPr>
                        </m:ctrlPr>
                      </m:dPr>
                      <m:e>
                        <m:sSub>
                          <m:sSubPr>
                            <m:ctrlPr>
                              <a:rPr lang="en-US" sz="2000" i="1">
                                <a:latin typeface="Cambria Math"/>
                                <a:ea typeface="MS PGothic" pitchFamily="34" charset="-128"/>
                              </a:rPr>
                            </m:ctrlPr>
                          </m:sSubPr>
                          <m:e>
                            <m:r>
                              <a:rPr lang="en-US" sz="2000" i="1">
                                <a:latin typeface="Cambria Math"/>
                                <a:ea typeface="MS PGothic" pitchFamily="34" charset="-128"/>
                              </a:rPr>
                              <m:t>𝑋</m:t>
                            </m:r>
                            <m:r>
                              <a:rPr lang="en-US" sz="2000" i="1">
                                <a:latin typeface="Cambria Math"/>
                                <a:ea typeface="MS PGothic" pitchFamily="34" charset="-128"/>
                              </a:rPr>
                              <m:t>.</m:t>
                            </m:r>
                            <m:r>
                              <a:rPr lang="en-US" sz="2000" i="1">
                                <a:latin typeface="Cambria Math"/>
                                <a:ea typeface="MS PGothic" pitchFamily="34" charset="-128"/>
                              </a:rPr>
                              <m:t>𝑚𝑎𝑠𝑘</m:t>
                            </m:r>
                          </m:e>
                          <m:sub>
                            <m:r>
                              <a:rPr lang="en-US" sz="2000" i="1">
                                <a:latin typeface="Cambria Math"/>
                                <a:ea typeface="MS PGothic" pitchFamily="34" charset="-128"/>
                              </a:rPr>
                              <m:t>𝑖</m:t>
                            </m:r>
                          </m:sub>
                        </m:sSub>
                        <m:r>
                          <a:rPr lang="en-US" sz="2000" i="1">
                            <a:latin typeface="Cambria Math"/>
                            <a:ea typeface="MS PGothic" pitchFamily="34" charset="-128"/>
                          </a:rPr>
                          <m:t>+</m:t>
                        </m:r>
                        <m:sSub>
                          <m:sSubPr>
                            <m:ctrlPr>
                              <a:rPr lang="en-US" sz="2000" i="1">
                                <a:latin typeface="Cambria Math"/>
                                <a:ea typeface="MS PGothic" pitchFamily="34" charset="-128"/>
                              </a:rPr>
                            </m:ctrlPr>
                          </m:sSubPr>
                          <m:e>
                            <m:r>
                              <a:rPr lang="en-US" sz="2000" i="1">
                                <a:latin typeface="Cambria Math"/>
                                <a:ea typeface="MS PGothic" pitchFamily="34" charset="-128"/>
                              </a:rPr>
                              <m:t>𝑌</m:t>
                            </m:r>
                            <m:r>
                              <a:rPr lang="en-US" sz="2000" i="1">
                                <a:latin typeface="Cambria Math"/>
                                <a:ea typeface="MS PGothic" pitchFamily="34" charset="-128"/>
                              </a:rPr>
                              <m:t>.</m:t>
                            </m:r>
                            <m:r>
                              <a:rPr lang="en-US" sz="2000" i="1">
                                <a:latin typeface="Cambria Math"/>
                                <a:ea typeface="MS PGothic" pitchFamily="34" charset="-128"/>
                              </a:rPr>
                              <m:t>𝑚𝑎𝑠𝑘</m:t>
                            </m:r>
                          </m:e>
                          <m:sub>
                            <m:r>
                              <a:rPr lang="en-US" sz="2000" i="1">
                                <a:latin typeface="Cambria Math"/>
                                <a:ea typeface="MS PGothic" pitchFamily="34" charset="-128"/>
                              </a:rPr>
                              <m:t>𝑖</m:t>
                            </m:r>
                          </m:sub>
                        </m:sSub>
                        <m:r>
                          <m:rPr>
                            <m:nor/>
                          </m:rPr>
                          <a:rPr lang="en-US" sz="2000" dirty="0">
                            <a:ea typeface="MS PGothic" pitchFamily="34" charset="-128"/>
                          </a:rPr>
                          <m:t> </m:t>
                        </m:r>
                      </m:e>
                    </m:d>
                  </m:oMath>
                </a14:m>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 + </a:t>
                </a:r>
                <a14:m>
                  <m:oMath xmlns="" xmlns:m="http://schemas.openxmlformats.org/officeDocument/2006/math">
                    <m:d>
                      <m:dPr>
                        <m:ctrlPr>
                          <a:rPr lang="en-US" sz="2000" i="1">
                            <a:latin typeface="Cambria Math"/>
                            <a:ea typeface="MS PGothic" pitchFamily="34" charset="-128"/>
                          </a:rPr>
                        </m:ctrlPr>
                      </m:dPr>
                      <m:e>
                        <m:acc>
                          <m:accPr>
                            <m:chr m:val="̅"/>
                            <m:ctrlPr>
                              <a:rPr lang="en-US" sz="2000" i="1" smtClean="0">
                                <a:latin typeface="Cambria Math"/>
                                <a:ea typeface="MS PGothic" pitchFamily="34" charset="-128"/>
                              </a:rPr>
                            </m:ctrlPr>
                          </m:accPr>
                          <m:e>
                            <m:sSub>
                              <m:sSubPr>
                                <m:ctrlPr>
                                  <a:rPr lang="en-US" sz="2000" i="1">
                                    <a:latin typeface="Cambria Math"/>
                                    <a:ea typeface="MS PGothic" pitchFamily="34" charset="-128"/>
                                  </a:rPr>
                                </m:ctrlPr>
                              </m:sSubPr>
                              <m:e>
                                <m:r>
                                  <a:rPr lang="en-US" sz="2000" i="1">
                                    <a:latin typeface="Cambria Math"/>
                                    <a:ea typeface="MS PGothic" pitchFamily="34" charset="-128"/>
                                  </a:rPr>
                                  <m:t>𝑋</m:t>
                                </m:r>
                                <m:r>
                                  <a:rPr lang="en-US" sz="2000" i="1">
                                    <a:latin typeface="Cambria Math"/>
                                    <a:ea typeface="MS PGothic" pitchFamily="34" charset="-128"/>
                                  </a:rPr>
                                  <m:t>.</m:t>
                                </m:r>
                                <m:r>
                                  <a:rPr lang="en-US" sz="2000" b="0" i="1" smtClean="0">
                                    <a:latin typeface="Cambria Math"/>
                                    <a:ea typeface="MS PGothic" pitchFamily="34" charset="-128"/>
                                  </a:rPr>
                                  <m:t>𝑎𝑑𝑑𝑟</m:t>
                                </m:r>
                              </m:e>
                              <m:sub>
                                <m:r>
                                  <a:rPr lang="en-US" sz="2000" i="1">
                                    <a:latin typeface="Cambria Math"/>
                                    <a:ea typeface="MS PGothic" pitchFamily="34" charset="-128"/>
                                  </a:rPr>
                                  <m:t>𝑖</m:t>
                                </m:r>
                              </m:sub>
                            </m:sSub>
                            <m:r>
                              <a:rPr lang="en-US" sz="2000" i="1">
                                <a:latin typeface="Cambria Math"/>
                                <a:ea typeface="MS PGothic" pitchFamily="34" charset="-128"/>
                              </a:rPr>
                              <m:t>⊕</m:t>
                            </m:r>
                            <m:sSub>
                              <m:sSubPr>
                                <m:ctrlPr>
                                  <a:rPr lang="en-US" sz="2000" i="1">
                                    <a:latin typeface="Cambria Math"/>
                                    <a:ea typeface="MS PGothic" pitchFamily="34" charset="-128"/>
                                  </a:rPr>
                                </m:ctrlPr>
                              </m:sSubPr>
                              <m:e>
                                <m:r>
                                  <a:rPr lang="en-US" sz="2000" i="1">
                                    <a:latin typeface="Cambria Math"/>
                                    <a:ea typeface="MS PGothic" pitchFamily="34" charset="-128"/>
                                  </a:rPr>
                                  <m:t>𝑌</m:t>
                                </m:r>
                                <m:r>
                                  <a:rPr lang="en-US" sz="2000" i="1">
                                    <a:latin typeface="Cambria Math"/>
                                    <a:ea typeface="MS PGothic" pitchFamily="34" charset="-128"/>
                                  </a:rPr>
                                  <m:t>.</m:t>
                                </m:r>
                                <m:r>
                                  <a:rPr lang="en-US" sz="2000" b="0" i="1" smtClean="0">
                                    <a:latin typeface="Cambria Math"/>
                                    <a:ea typeface="MS PGothic" pitchFamily="34" charset="-128"/>
                                  </a:rPr>
                                  <m:t>𝑎𝑑𝑑𝑟</m:t>
                                </m:r>
                              </m:e>
                              <m:sub>
                                <m:r>
                                  <a:rPr lang="en-US" sz="2000" i="1">
                                    <a:latin typeface="Cambria Math"/>
                                    <a:ea typeface="MS PGothic" pitchFamily="34" charset="-128"/>
                                  </a:rPr>
                                  <m:t>𝑖</m:t>
                                </m:r>
                              </m:sub>
                            </m:sSub>
                          </m:e>
                        </m:acc>
                      </m:e>
                    </m:d>
                  </m:oMath>
                </a14:m>
                <a:r>
                  <a:rPr lang="en-US" sz="2000" dirty="0" smtClean="0">
                    <a:ea typeface="MS PGothic" pitchFamily="34" charset="-128"/>
                  </a:rPr>
                  <a:t> == 1</a:t>
                </a:r>
                <a:endParaRPr lang="en-US" sz="2000" dirty="0">
                  <a:ea typeface="MS PGothic" pitchFamily="34" charset="-128"/>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731234" y="3460371"/>
                <a:ext cx="7486650" cy="408445"/>
              </a:xfrm>
              <a:prstGeom prst="rect">
                <a:avLst/>
              </a:prstGeom>
              <a:blipFill rotWithShape="1">
                <a:blip r:embed="rId3"/>
                <a:stretch>
                  <a:fillRect t="-8955" b="-22388"/>
                </a:stretch>
              </a:blipFill>
            </p:spPr>
            <p:txBody>
              <a:bodyPr/>
              <a:lstStyle/>
              <a:p>
                <a:r>
                  <a:rPr lang="en-US">
                    <a:noFill/>
                  </a:rPr>
                  <a:t> </a:t>
                </a:r>
              </a:p>
            </p:txBody>
          </p:sp>
        </mc:Fallback>
      </mc:AlternateContent>
      <p:sp>
        <p:nvSpPr>
          <p:cNvPr id="4" name="TextBox 3"/>
          <p:cNvSpPr txBox="1"/>
          <p:nvPr/>
        </p:nvSpPr>
        <p:spPr>
          <a:xfrm>
            <a:off x="1066799" y="5992486"/>
            <a:ext cx="6815520" cy="3416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b="0" i="0" u="none" strike="noStrike" kern="1200" cap="none" spc="0" normalizeH="0" baseline="0" noProof="0" dirty="0" smtClean="0">
                <a:ln>
                  <a:noFill/>
                </a:ln>
                <a:solidFill>
                  <a:schemeClr val="tx1"/>
                </a:solidFill>
                <a:effectLst/>
                <a:uLnTx/>
                <a:uFillTx/>
                <a:latin typeface="+mj-lt"/>
                <a:ea typeface="MS PGothic" pitchFamily="34" charset="-128"/>
                <a:cs typeface="+mn-cs"/>
              </a:rPr>
              <a:t>Examples for potentially intersecting Fault Range</a:t>
            </a:r>
            <a:r>
              <a:rPr kumimoji="0" lang="en-US" b="0" i="0" u="none" strike="noStrike" kern="1200" cap="none" spc="0" normalizeH="0" noProof="0" dirty="0" smtClean="0">
                <a:ln>
                  <a:noFill/>
                </a:ln>
                <a:solidFill>
                  <a:schemeClr val="tx1"/>
                </a:solidFill>
                <a:effectLst/>
                <a:uLnTx/>
                <a:uFillTx/>
                <a:latin typeface="+mj-lt"/>
                <a:ea typeface="MS PGothic" pitchFamily="34" charset="-128"/>
                <a:cs typeface="+mn-cs"/>
              </a:rPr>
              <a:t> combinations</a:t>
            </a:r>
            <a:r>
              <a:rPr kumimoji="0" lang="en-US" b="0" i="0" u="none" strike="noStrike" kern="1200" cap="none" spc="0" normalizeH="0" baseline="0" noProof="0" dirty="0" smtClean="0">
                <a:ln>
                  <a:noFill/>
                </a:ln>
                <a:solidFill>
                  <a:schemeClr val="tx1"/>
                </a:solidFill>
                <a:effectLst/>
                <a:uLnTx/>
                <a:uFillTx/>
                <a:latin typeface="+mj-lt"/>
                <a:ea typeface="MS PGothic" pitchFamily="34" charset="-128"/>
                <a:cs typeface="+mn-cs"/>
              </a:rPr>
              <a:t> X and Y</a:t>
            </a:r>
            <a:endParaRPr kumimoji="0" lang="en-US"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Tree>
    <p:extLst>
      <p:ext uri="{BB962C8B-B14F-4D97-AF65-F5344CB8AC3E}">
        <p14:creationId xmlns:p14="http://schemas.microsoft.com/office/powerpoint/2010/main" val="282385864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ECC EVALUATION ALGORITHM</a:t>
            </a:r>
            <a:endParaRPr lang="en-US" dirty="0"/>
          </a:p>
        </p:txBody>
      </p:sp>
      <p:sp>
        <p:nvSpPr>
          <p:cNvPr id="22531" name="Content Placeholder 11"/>
          <p:cNvSpPr>
            <a:spLocks noGrp="1"/>
          </p:cNvSpPr>
          <p:nvPr>
            <p:ph idx="1"/>
          </p:nvPr>
        </p:nvSpPr>
        <p:spPr/>
        <p:txBody>
          <a:bodyPr/>
          <a:lstStyle/>
          <a:p>
            <a:r>
              <a:rPr lang="en-US" dirty="0" smtClean="0"/>
              <a:t>We validate the simulator using conventional ECC-DIMM and </a:t>
            </a:r>
            <a:r>
              <a:rPr lang="en-US" dirty="0" err="1" smtClean="0"/>
              <a:t>ChipKill</a:t>
            </a:r>
            <a:r>
              <a:rPr lang="en-US" dirty="0" smtClean="0"/>
              <a:t> codes</a:t>
            </a:r>
          </a:p>
          <a:p>
            <a:pPr lvl="1"/>
            <a:r>
              <a:rPr lang="en-US" dirty="0"/>
              <a:t>One DRAM rank composed of </a:t>
            </a:r>
            <a:r>
              <a:rPr lang="en-US" dirty="0" smtClean="0"/>
              <a:t>‘18’ </a:t>
            </a:r>
            <a:r>
              <a:rPr lang="en-US" dirty="0"/>
              <a:t>4-bit wide (x4) DRAM chips </a:t>
            </a:r>
            <a:endParaRPr lang="en-US" dirty="0" smtClean="0"/>
          </a:p>
          <a:p>
            <a:pPr lvl="1"/>
            <a:r>
              <a:rPr lang="en-US" dirty="0" smtClean="0"/>
              <a:t>Simulated results compared with approximate analytical model</a:t>
            </a:r>
          </a:p>
          <a:p>
            <a:endParaRPr lang="en-US" dirty="0"/>
          </a:p>
          <a:p>
            <a:r>
              <a:rPr lang="en-US" dirty="0" err="1" smtClean="0"/>
              <a:t>FaultSim</a:t>
            </a:r>
            <a:r>
              <a:rPr lang="en-US" dirty="0" smtClean="0"/>
              <a:t> results for SECDED &amp; </a:t>
            </a:r>
            <a:r>
              <a:rPr lang="en-US" dirty="0" err="1" smtClean="0"/>
              <a:t>ChipKill</a:t>
            </a:r>
            <a:r>
              <a:rPr lang="en-US" dirty="0" smtClean="0"/>
              <a:t> within 2% of approx. analytical model</a:t>
            </a:r>
          </a:p>
          <a:p>
            <a:endParaRPr lang="en-US" dirty="0"/>
          </a:p>
          <a:p>
            <a:r>
              <a:rPr lang="en-US" dirty="0" smtClean="0"/>
              <a:t>Example: </a:t>
            </a:r>
            <a:r>
              <a:rPr lang="en-US" dirty="0" err="1" smtClean="0"/>
              <a:t>ChipKill</a:t>
            </a:r>
            <a:r>
              <a:rPr lang="en-US" dirty="0" smtClean="0"/>
              <a:t> ECC</a:t>
            </a:r>
          </a:p>
          <a:p>
            <a:pPr lvl="1"/>
            <a:r>
              <a:rPr lang="en-US" dirty="0" smtClean="0"/>
              <a:t>Count the maximum number of faulty symbols in any one </a:t>
            </a:r>
            <a:r>
              <a:rPr lang="en-US" dirty="0" err="1" smtClean="0"/>
              <a:t>codeword</a:t>
            </a:r>
            <a:endParaRPr lang="en-US" dirty="0" smtClean="0"/>
          </a:p>
          <a:p>
            <a:pPr lvl="1"/>
            <a:r>
              <a:rPr lang="en-US" dirty="0" smtClean="0"/>
              <a:t>Assume 8-bit symbol size in following example</a:t>
            </a:r>
          </a:p>
          <a:p>
            <a:pPr lvl="1"/>
            <a:r>
              <a:rPr lang="en-US" dirty="0" smtClean="0"/>
              <a:t>Record a failure if faulty symbol count per </a:t>
            </a:r>
            <a:r>
              <a:rPr lang="en-US" dirty="0" err="1" smtClean="0"/>
              <a:t>codeword</a:t>
            </a:r>
            <a:r>
              <a:rPr lang="en-US" dirty="0" smtClean="0"/>
              <a:t> &gt; 1</a:t>
            </a:r>
          </a:p>
          <a:p>
            <a:endParaRPr lang="en-US" dirty="0" smtClean="0"/>
          </a:p>
        </p:txBody>
      </p:sp>
      <p:sp>
        <p:nvSpPr>
          <p:cNvPr id="13" name="Text Placeholder 12"/>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12288405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53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31">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5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Chipkill</a:t>
            </a:r>
            <a:r>
              <a:rPr lang="en-US" dirty="0" smtClean="0"/>
              <a:t> ECC algorithm example</a:t>
            </a:r>
            <a:endParaRPr lang="en-US" dirty="0"/>
          </a:p>
        </p:txBody>
      </p:sp>
      <p:sp>
        <p:nvSpPr>
          <p:cNvPr id="22531" name="Content Placeholder 11"/>
          <p:cNvSpPr>
            <a:spLocks noGrp="1"/>
          </p:cNvSpPr>
          <p:nvPr>
            <p:ph idx="1"/>
          </p:nvPr>
        </p:nvSpPr>
        <p:spPr>
          <a:xfrm>
            <a:off x="6762750" y="1381123"/>
            <a:ext cx="2106998" cy="4937760"/>
          </a:xfrm>
          <a:ln>
            <a:solidFill>
              <a:schemeClr val="accent1"/>
            </a:solidFill>
          </a:ln>
        </p:spPr>
        <p:txBody>
          <a:bodyPr/>
          <a:lstStyle/>
          <a:p>
            <a:r>
              <a:rPr lang="en-US" dirty="0" smtClean="0"/>
              <a:t>Fault Domain (chip) states at end of time step</a:t>
            </a:r>
          </a:p>
        </p:txBody>
      </p:sp>
      <p:sp>
        <p:nvSpPr>
          <p:cNvPr id="13" name="Text Placeholder 12"/>
          <p:cNvSpPr>
            <a:spLocks noGrp="1"/>
          </p:cNvSpPr>
          <p:nvPr>
            <p:ph type="body" sz="quarter" idx="10"/>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40939155"/>
              </p:ext>
            </p:extLst>
          </p:nvPr>
        </p:nvGraphicFramePr>
        <p:xfrm>
          <a:off x="266768"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74563833"/>
              </p:ext>
            </p:extLst>
          </p:nvPr>
        </p:nvGraphicFramePr>
        <p:xfrm>
          <a:off x="3095693"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4" name="TextBox 3"/>
          <p:cNvSpPr txBox="1"/>
          <p:nvPr/>
        </p:nvSpPr>
        <p:spPr>
          <a:xfrm>
            <a:off x="5495925" y="1973880"/>
            <a:ext cx="1039387" cy="1077218"/>
          </a:xfrm>
          <a:prstGeom prst="rect">
            <a:avLst/>
          </a:prstGeom>
        </p:spPr>
        <p:txBody>
          <a:bodyPr wrap="non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18 chips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In rank</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0" name="TextBox 9"/>
          <p:cNvSpPr txBox="1"/>
          <p:nvPr/>
        </p:nvSpPr>
        <p:spPr>
          <a:xfrm>
            <a:off x="3714750" y="1038223"/>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857250" y="104671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6" name="Line Callout 1 5"/>
          <p:cNvSpPr/>
          <p:nvPr/>
        </p:nvSpPr>
        <p:spPr>
          <a:xfrm>
            <a:off x="274388" y="3733800"/>
            <a:ext cx="1209607" cy="266700"/>
          </a:xfrm>
          <a:prstGeom prst="borderCallout1">
            <a:avLst>
              <a:gd name="adj1" fmla="val 44391"/>
              <a:gd name="adj2" fmla="val 114863"/>
              <a:gd name="adj3" fmla="val -92537"/>
              <a:gd name="adj4" fmla="val 122551"/>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A</a:t>
            </a:r>
            <a:endParaRPr lang="en-US" sz="1400" dirty="0">
              <a:solidFill>
                <a:schemeClr val="tx1"/>
              </a:solidFill>
            </a:endParaRPr>
          </a:p>
        </p:txBody>
      </p:sp>
      <p:sp>
        <p:nvSpPr>
          <p:cNvPr id="14" name="Line Callout 1 13"/>
          <p:cNvSpPr/>
          <p:nvPr/>
        </p:nvSpPr>
        <p:spPr>
          <a:xfrm>
            <a:off x="2741363" y="3752850"/>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Tree>
    <p:extLst>
      <p:ext uri="{BB962C8B-B14F-4D97-AF65-F5344CB8AC3E}">
        <p14:creationId xmlns:p14="http://schemas.microsoft.com/office/powerpoint/2010/main" val="6933601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Chipkill</a:t>
            </a:r>
            <a:r>
              <a:rPr lang="en-US" dirty="0" smtClean="0"/>
              <a:t> ECC algorithm example</a:t>
            </a:r>
            <a:endParaRPr lang="en-US" dirty="0"/>
          </a:p>
        </p:txBody>
      </p:sp>
      <p:sp>
        <p:nvSpPr>
          <p:cNvPr id="22531" name="Content Placeholder 11"/>
          <p:cNvSpPr>
            <a:spLocks noGrp="1"/>
          </p:cNvSpPr>
          <p:nvPr>
            <p:ph idx="1"/>
          </p:nvPr>
        </p:nvSpPr>
        <p:spPr>
          <a:xfrm>
            <a:off x="5810250" y="4031535"/>
            <a:ext cx="897989" cy="2294970"/>
          </a:xfrm>
          <a:ln>
            <a:solidFill>
              <a:schemeClr val="accent1"/>
            </a:solidFill>
          </a:ln>
        </p:spPr>
        <p:txBody>
          <a:bodyPr/>
          <a:lstStyle/>
          <a:p>
            <a:pPr marL="0" indent="0" algn="ctr">
              <a:buNone/>
            </a:pPr>
            <a:r>
              <a:rPr lang="en-US" sz="1400" b="1" dirty="0" err="1" smtClean="0"/>
              <a:t>n_intersect</a:t>
            </a:r>
            <a:endParaRPr lang="en-US" sz="1400" b="1" dirty="0" smtClean="0"/>
          </a:p>
          <a:p>
            <a:pPr marL="0" indent="0" algn="ctr">
              <a:buNone/>
            </a:pPr>
            <a:r>
              <a:rPr lang="en-US" sz="1600" dirty="0" smtClean="0"/>
              <a:t>0</a:t>
            </a:r>
          </a:p>
        </p:txBody>
      </p:sp>
      <p:sp>
        <p:nvSpPr>
          <p:cNvPr id="13" name="Text Placeholder 12"/>
          <p:cNvSpPr>
            <a:spLocks noGrp="1"/>
          </p:cNvSpPr>
          <p:nvPr>
            <p:ph type="body" sz="quarter" idx="10"/>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14501650"/>
              </p:ext>
            </p:extLst>
          </p:nvPr>
        </p:nvGraphicFramePr>
        <p:xfrm>
          <a:off x="266768"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solidFill>
                      <a:schemeClr val="accent1"/>
                    </a:solid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solidFill>
                      <a:schemeClr val="accent1"/>
                    </a:solidFill>
                  </a:tcPr>
                </a:tc>
                <a:tc>
                  <a:txBody>
                    <a:bodyPr/>
                    <a:lstStyle/>
                    <a:p>
                      <a:endParaRPr lang="en-US" sz="1200"/>
                    </a:p>
                  </a:txBody>
                  <a:tcPr/>
                </a:tc>
                <a:tc>
                  <a:txBody>
                    <a:bodyPr/>
                    <a:lstStyle/>
                    <a:p>
                      <a:endParaRPr lang="en-US" sz="1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68499795"/>
              </p:ext>
            </p:extLst>
          </p:nvPr>
        </p:nvGraphicFramePr>
        <p:xfrm>
          <a:off x="3095693" y="1416048"/>
          <a:ext cx="2173536" cy="2194560"/>
        </p:xfrm>
        <a:graphic>
          <a:graphicData uri="http://schemas.openxmlformats.org/drawingml/2006/table">
            <a:tbl>
              <a:tblPr firstRow="1" bandRow="1">
                <a:tableStyleId>{5940675A-B579-460E-94D1-54222C63F5DA}</a:tableStyleId>
              </a:tblPr>
              <a:tblGrid>
                <a:gridCol w="271692"/>
                <a:gridCol w="271692"/>
                <a:gridCol w="271692"/>
                <a:gridCol w="271692"/>
                <a:gridCol w="271692"/>
                <a:gridCol w="271692"/>
                <a:gridCol w="271692"/>
                <a:gridCol w="271692"/>
              </a:tblGrid>
              <a:tr h="212328">
                <a:tc>
                  <a:txBody>
                    <a:bodyPr/>
                    <a:lstStyle/>
                    <a:p>
                      <a:endParaRPr lang="en-US" sz="1200" dirty="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a:p>
                  </a:txBody>
                  <a:tcPr>
                    <a:solidFill>
                      <a:schemeClr val="accent1"/>
                    </a:solidFill>
                  </a:tcPr>
                </a:tc>
                <a:tc>
                  <a:txBody>
                    <a:bodyPr/>
                    <a:lstStyle/>
                    <a:p>
                      <a:endParaRPr lang="en-US" sz="1200" dirty="0"/>
                    </a:p>
                  </a:txBody>
                  <a:tcPr>
                    <a:solidFill>
                      <a:schemeClr val="accent1"/>
                    </a:solidFill>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noFill/>
                  </a:tcPr>
                </a:tc>
                <a:tc>
                  <a:txBody>
                    <a:bodyPr/>
                    <a:lstStyle/>
                    <a:p>
                      <a:endParaRPr lang="en-US" sz="1200"/>
                    </a:p>
                  </a:txBody>
                  <a:tcPr/>
                </a:tc>
                <a:tc>
                  <a:txBody>
                    <a:bodyPr/>
                    <a:lstStyle/>
                    <a:p>
                      <a:endParaRPr lang="en-US" sz="1200"/>
                    </a:p>
                  </a:txBody>
                  <a:tcPr/>
                </a:tc>
              </a:tr>
              <a:tr h="212328">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noFill/>
                  </a:tcPr>
                </a:tc>
                <a:tc>
                  <a:txBody>
                    <a:bodyPr/>
                    <a:lstStyle/>
                    <a:p>
                      <a:endParaRPr lang="en-US" sz="1200"/>
                    </a:p>
                  </a:txBody>
                  <a:tcPr/>
                </a:tc>
                <a:tc>
                  <a:txBody>
                    <a:bodyPr/>
                    <a:lstStyle/>
                    <a:p>
                      <a:endParaRPr lang="en-US" sz="1200" dirty="0"/>
                    </a:p>
                  </a:txBody>
                  <a:tcPr/>
                </a:tc>
              </a:tr>
            </a:tbl>
          </a:graphicData>
        </a:graphic>
      </p:graphicFrame>
      <p:sp>
        <p:nvSpPr>
          <p:cNvPr id="4" name="TextBox 3"/>
          <p:cNvSpPr txBox="1"/>
          <p:nvPr/>
        </p:nvSpPr>
        <p:spPr>
          <a:xfrm>
            <a:off x="5495925" y="1973880"/>
            <a:ext cx="1039387" cy="1077218"/>
          </a:xfrm>
          <a:prstGeom prst="rect">
            <a:avLst/>
          </a:prstGeom>
        </p:spPr>
        <p:txBody>
          <a:bodyPr wrap="non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18 chips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In rank</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0" name="TextBox 9"/>
          <p:cNvSpPr txBox="1"/>
          <p:nvPr/>
        </p:nvSpPr>
        <p:spPr>
          <a:xfrm>
            <a:off x="3714750" y="1038223"/>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0</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12" name="TextBox 11"/>
          <p:cNvSpPr txBox="1"/>
          <p:nvPr/>
        </p:nvSpPr>
        <p:spPr>
          <a:xfrm>
            <a:off x="857250" y="1046716"/>
            <a:ext cx="865943" cy="369332"/>
          </a:xfrm>
          <a:prstGeom prst="rect">
            <a:avLst/>
          </a:prstGeom>
        </p:spPr>
        <p:txBody>
          <a:bodyPr wrap="non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CHIP 1</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6" name="Line Callout 1 5"/>
          <p:cNvSpPr/>
          <p:nvPr/>
        </p:nvSpPr>
        <p:spPr>
          <a:xfrm>
            <a:off x="274388" y="3733800"/>
            <a:ext cx="1209607" cy="266700"/>
          </a:xfrm>
          <a:prstGeom prst="borderCallout1">
            <a:avLst>
              <a:gd name="adj1" fmla="val 44391"/>
              <a:gd name="adj2" fmla="val 114863"/>
              <a:gd name="adj3" fmla="val -10394"/>
              <a:gd name="adj4" fmla="val 129638"/>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err="1" smtClean="0">
                <a:solidFill>
                  <a:schemeClr val="tx1"/>
                </a:solidFill>
              </a:rPr>
              <a:t>FR</a:t>
            </a:r>
            <a:r>
              <a:rPr lang="en-US" sz="1400" baseline="-25000" dirty="0" err="1" smtClean="0">
                <a:solidFill>
                  <a:schemeClr val="tx1"/>
                </a:solidFill>
              </a:rPr>
              <a:t>temp</a:t>
            </a:r>
            <a:endParaRPr lang="en-US" sz="1400" baseline="-25000" dirty="0">
              <a:solidFill>
                <a:schemeClr val="tx1"/>
              </a:solidFill>
            </a:endParaRPr>
          </a:p>
        </p:txBody>
      </p:sp>
      <p:sp>
        <p:nvSpPr>
          <p:cNvPr id="14" name="Line Callout 1 13"/>
          <p:cNvSpPr/>
          <p:nvPr/>
        </p:nvSpPr>
        <p:spPr>
          <a:xfrm>
            <a:off x="2741363" y="3752850"/>
            <a:ext cx="1209607" cy="266700"/>
          </a:xfrm>
          <a:prstGeom prst="borderCallout1">
            <a:avLst>
              <a:gd name="adj1" fmla="val 44391"/>
              <a:gd name="adj2" fmla="val 114863"/>
              <a:gd name="adj3" fmla="val -628251"/>
              <a:gd name="adj4" fmla="val 158773"/>
            </a:avLst>
          </a:prstGeom>
          <a:solidFill>
            <a:schemeClr val="bg1"/>
          </a:solidFill>
          <a:ln>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r>
              <a:rPr lang="en-US" sz="1400" dirty="0" smtClean="0">
                <a:solidFill>
                  <a:schemeClr val="tx1"/>
                </a:solidFill>
              </a:rPr>
              <a:t>Fault Range B</a:t>
            </a:r>
            <a:endParaRPr lang="en-US" sz="1400" dirty="0">
              <a:solidFill>
                <a:schemeClr val="tx1"/>
              </a:solidFill>
            </a:endParaRPr>
          </a:p>
        </p:txBody>
      </p:sp>
      <p:sp>
        <p:nvSpPr>
          <p:cNvPr id="2" name="TextBox 1"/>
          <p:cNvSpPr txBox="1"/>
          <p:nvPr/>
        </p:nvSpPr>
        <p:spPr>
          <a:xfrm>
            <a:off x="288060" y="4031535"/>
            <a:ext cx="5522190" cy="2492990"/>
          </a:xfrm>
          <a:prstGeom prst="rect">
            <a:avLst/>
          </a:prstGeom>
        </p:spPr>
        <p:txBody>
          <a:bodyPr wrap="squar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FR</a:t>
            </a:r>
            <a:r>
              <a:rPr kumimoji="0" lang="en-US" sz="2000" b="0" i="0" u="none" strike="noStrike" kern="1200" cap="none" spc="0" normalizeH="0" baseline="-25000" noProof="0" dirty="0" smtClean="0">
                <a:ln>
                  <a:noFill/>
                </a:ln>
                <a:solidFill>
                  <a:schemeClr val="tx1"/>
                </a:solidFill>
                <a:effectLst/>
                <a:uLnTx/>
                <a:uFillTx/>
                <a:latin typeface="+mj-lt"/>
                <a:ea typeface="MS PGothic" pitchFamily="34" charset="-128"/>
                <a:cs typeface="+mn-cs"/>
              </a:rPr>
              <a:t>0</a:t>
            </a:r>
            <a:r>
              <a:rPr kumimoji="0" lang="en-US" sz="2000" b="0" i="0" u="none" strike="noStrike" kern="1200" cap="none" spc="0" normalizeH="0" baseline="0" noProof="0" dirty="0" smtClean="0">
                <a:ln>
                  <a:noFill/>
                </a:ln>
                <a:solidFill>
                  <a:schemeClr val="tx1"/>
                </a:solidFill>
                <a:effectLst/>
                <a:uLnTx/>
                <a:uFillTx/>
                <a:latin typeface="+mj-lt"/>
                <a:ea typeface="MS PGothic" pitchFamily="34" charset="-128"/>
                <a:cs typeface="+mn-cs"/>
              </a:rPr>
              <a:t> = A</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err="1" smtClean="0">
                <a:latin typeface="+mj-lt"/>
                <a:ea typeface="MS PGothic" pitchFamily="34" charset="-128"/>
                <a:cs typeface="+mn-cs"/>
              </a:rPr>
              <a:t>FR</a:t>
            </a:r>
            <a:r>
              <a:rPr lang="en-US" sz="2000" baseline="-25000" dirty="0" err="1" smtClean="0">
                <a:latin typeface="+mj-lt"/>
                <a:ea typeface="MS PGothic" pitchFamily="34" charset="-128"/>
                <a:cs typeface="+mn-cs"/>
              </a:rPr>
              <a:t>temp</a:t>
            </a:r>
            <a:r>
              <a:rPr lang="en-US" sz="2000" dirty="0" smtClean="0">
                <a:latin typeface="+mj-lt"/>
                <a:ea typeface="MS PGothic" pitchFamily="34" charset="-128"/>
                <a:cs typeface="+mn-cs"/>
              </a:rPr>
              <a:t> = FR</a:t>
            </a:r>
            <a:r>
              <a:rPr lang="en-US" sz="2000" baseline="-25000" dirty="0" smtClean="0">
                <a:latin typeface="+mj-lt"/>
                <a:ea typeface="MS PGothic" pitchFamily="34" charset="-128"/>
                <a:cs typeface="+mn-cs"/>
              </a:rPr>
              <a:t>0</a:t>
            </a:r>
            <a:endParaRPr lang="en-US" sz="2000" dirty="0" smtClean="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endParaRPr lang="en-US" sz="2000" dirty="0" smtClean="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endParaRPr lang="en-US" sz="2000" dirty="0" smtClean="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endParaRPr lang="en-US" sz="2000" dirty="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endParaRPr lang="en-US" sz="2000" dirty="0" smtClean="0">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smtClean="0">
                <a:latin typeface="+mj-lt"/>
                <a:ea typeface="MS PGothic" pitchFamily="34" charset="-128"/>
                <a:cs typeface="+mn-cs"/>
              </a:rPr>
              <a:t> </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
        <p:nvSpPr>
          <p:cNvPr id="5" name="Rectangle 4"/>
          <p:cNvSpPr/>
          <p:nvPr/>
        </p:nvSpPr>
        <p:spPr>
          <a:xfrm>
            <a:off x="1535429" y="1352547"/>
            <a:ext cx="457200" cy="2352678"/>
          </a:xfrm>
          <a:prstGeom prst="rect">
            <a:avLst/>
          </a:prstGeom>
          <a:solidFill>
            <a:schemeClr val="accent4">
              <a:alpha val="44000"/>
            </a:schemeClr>
          </a:solidFill>
          <a:ln w="15875">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5" name="Content Placeholder 11"/>
          <p:cNvSpPr txBox="1">
            <a:spLocks/>
          </p:cNvSpPr>
          <p:nvPr/>
        </p:nvSpPr>
        <p:spPr bwMode="auto">
          <a:xfrm>
            <a:off x="6755864" y="1388745"/>
            <a:ext cx="2106998" cy="493776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txBody>
          <a:bodyPr vert="horz" wrap="square" lIns="0" tIns="45720" rIns="0" bIns="45720" numCol="1" anchor="t" anchorCtr="0" compatLnSpc="1">
            <a:prstTxWarp prst="textNoShape">
              <a:avLst/>
            </a:prstTxWarp>
          </a:bodyPr>
          <a:lst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rgbClr val="000000"/>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mtClean="0"/>
              <a:t>Copy the starting FR (FR</a:t>
            </a:r>
            <a:r>
              <a:rPr lang="en-US" baseline="-25000" smtClean="0"/>
              <a:t>0</a:t>
            </a:r>
            <a:r>
              <a:rPr lang="en-US" smtClean="0"/>
              <a:t>) to a temporary FR</a:t>
            </a:r>
            <a:endParaRPr lang="en-US" dirty="0" smtClean="0"/>
          </a:p>
        </p:txBody>
      </p:sp>
    </p:spTree>
    <p:extLst>
      <p:ext uri="{BB962C8B-B14F-4D97-AF65-F5344CB8AC3E}">
        <p14:creationId xmlns:p14="http://schemas.microsoft.com/office/powerpoint/2010/main" val="219479574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AMD STANDARD WHT">
  <a:themeElements>
    <a:clrScheme name="Custom 7">
      <a:dk1>
        <a:sysClr val="windowText" lastClr="000000"/>
      </a:dk1>
      <a:lt1>
        <a:sysClr val="window" lastClr="FFFFFF"/>
      </a:lt1>
      <a:dk2>
        <a:srgbClr val="FFFFFF"/>
      </a:dk2>
      <a:lt2>
        <a:srgbClr val="000000"/>
      </a:lt2>
      <a:accent1>
        <a:srgbClr val="F26522"/>
      </a:accent1>
      <a:accent2>
        <a:srgbClr val="ED1C24"/>
      </a:accent2>
      <a:accent3>
        <a:srgbClr val="00AAB5"/>
      </a:accent3>
      <a:accent4>
        <a:srgbClr val="A6CE39"/>
      </a:accent4>
      <a:accent5>
        <a:srgbClr val="812990"/>
      </a:accent5>
      <a:accent6>
        <a:srgbClr val="C7C8CA"/>
      </a:accent6>
      <a:hlink>
        <a:srgbClr val="ED1C24"/>
      </a:hlink>
      <a:folHlink>
        <a:srgbClr val="C7C8C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fontAlgn="auto">
          <a:spcBef>
            <a:spcPts val="0"/>
          </a:spcBef>
          <a:spcAft>
            <a:spcPts val="0"/>
          </a:spcAft>
          <a:defRPr sz="3200" dirty="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anchor="ctr" anchorCtr="0"/>
      <a:lstStyle>
        <a:def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defRPr kumimoji="0" sz="2000" b="0" i="0" u="none" strike="noStrike" kern="1200" cap="none" spc="0" normalizeH="0" baseline="0" noProof="0" dirty="0">
            <a:ln>
              <a:noFill/>
            </a:ln>
            <a:solidFill>
              <a:schemeClr val="tx1"/>
            </a:solidFill>
            <a:effectLst/>
            <a:uLnTx/>
            <a:uFillTx/>
            <a:latin typeface="+mj-lt"/>
            <a:ea typeface="MS PGothic" pitchFamily="34" charset="-128"/>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34B1B7A46415B40BFB5FA6C8004ECA5" ma:contentTypeVersion="1" ma:contentTypeDescription="Create a new document." ma:contentTypeScope="" ma:versionID="ac3b19f409d7e963cd80e4dcd1b829f4">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88D589D-049C-432F-8C9D-C28FFFC4F697}">
  <ds:schemaRefs>
    <ds:schemaRef ds:uri="http://schemas.microsoft.com/sharepoint/v3/contenttype/forms"/>
  </ds:schemaRefs>
</ds:datastoreItem>
</file>

<file path=customXml/itemProps2.xml><?xml version="1.0" encoding="utf-8"?>
<ds:datastoreItem xmlns:ds="http://schemas.openxmlformats.org/officeDocument/2006/customXml" ds:itemID="{E853AF13-FE54-4F19-9DD0-9FF4B5EF6D1E}">
  <ds:schemaRefs>
    <ds:schemaRef ds:uri="http://purl.org/dc/elements/1.1/"/>
    <ds:schemaRef ds:uri="http://purl.org/dc/terms/"/>
    <ds:schemaRef ds:uri="http://schemas.microsoft.com/sharepoint/v3"/>
    <ds:schemaRef ds:uri="http://purl.org/dc/dcmitype/"/>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7E600D1-5AA9-4852-9657-8804712028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AMD STANDARD WHT</Template>
  <TotalTime>2829</TotalTime>
  <Words>1012</Words>
  <Application>Microsoft Macintosh PowerPoint</Application>
  <PresentationFormat>On-screen Show (4:3)</PresentationFormat>
  <Paragraphs>210</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AMD STANDARD WHT</vt:lpstr>
      <vt:lpstr>FaultSim: A fast, configurable memory-resilience simulator</vt:lpstr>
      <vt:lpstr>Disclaimer &amp; Attribution</vt:lpstr>
      <vt:lpstr>MOTIVATION</vt:lpstr>
      <vt:lpstr>SIMULATOR</vt:lpstr>
      <vt:lpstr>FAULT REPRESENTATION</vt:lpstr>
      <vt:lpstr>FAULT range intersection</vt:lpstr>
      <vt:lpstr>ECC EVALUATION ALGORITHM</vt:lpstr>
      <vt:lpstr>Chipkill ECC algorithm example</vt:lpstr>
      <vt:lpstr>Chipkill ECC algorithm example</vt:lpstr>
      <vt:lpstr>Chipkill ECC algorithm example</vt:lpstr>
      <vt:lpstr>Chipkill ECC algorithm example</vt:lpstr>
      <vt:lpstr>Chipkill ECC algorithm example</vt:lpstr>
      <vt:lpstr>RESULTS AND FUTURE WORK</vt:lpstr>
      <vt:lpstr>QUESTIONS?</vt:lpstr>
      <vt:lpstr>BACKUP</vt:lpstr>
    </vt:vector>
  </TitlesOfParts>
  <Company>Advanced Micro Devices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David Roberts</dc:creator>
  <cp:lastModifiedBy>School of ECE</cp:lastModifiedBy>
  <cp:revision>67</cp:revision>
  <cp:lastPrinted>2013-07-20T14:31:32Z</cp:lastPrinted>
  <dcterms:created xsi:type="dcterms:W3CDTF">2014-05-07T22:09:49Z</dcterms:created>
  <dcterms:modified xsi:type="dcterms:W3CDTF">2014-06-15T01:53:45Z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0x010100D34B1B7A46415B40BFB5FA6C8004ECA5</vt:lpwstr>
  </property>
</Properties>
</file>