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393" r:id="rId3"/>
    <p:sldId id="257" r:id="rId4"/>
    <p:sldId id="372" r:id="rId5"/>
    <p:sldId id="309" r:id="rId6"/>
    <p:sldId id="258" r:id="rId7"/>
    <p:sldId id="383" r:id="rId8"/>
    <p:sldId id="384" r:id="rId9"/>
    <p:sldId id="385" r:id="rId10"/>
    <p:sldId id="386" r:id="rId11"/>
    <p:sldId id="387" r:id="rId12"/>
    <p:sldId id="394" r:id="rId13"/>
    <p:sldId id="389" r:id="rId14"/>
    <p:sldId id="390" r:id="rId15"/>
    <p:sldId id="391" r:id="rId16"/>
    <p:sldId id="3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202"/>
    <a:srgbClr val="4CFF19"/>
    <a:srgbClr val="BBCFE6"/>
    <a:srgbClr val="E7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80" autoAdjust="0"/>
    <p:restoredTop sz="78527" autoAdjust="0"/>
  </p:normalViewPr>
  <p:slideViewPr>
    <p:cSldViewPr snapToObjects="1">
      <p:cViewPr varScale="1">
        <p:scale>
          <a:sx n="88" d="100"/>
          <a:sy n="88" d="100"/>
        </p:scale>
        <p:origin x="-816" y="-104"/>
      </p:cViewPr>
      <p:guideLst>
        <p:guide orient="horz" pos="2496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1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639821004118"/>
          <c:y val="0.0545516435661158"/>
          <c:w val="0.595782883797748"/>
          <c:h val="0.741440155152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Probability of System Failure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Sheet1!$A$3:$A$5</c:f>
              <c:strCache>
                <c:ptCount val="3"/>
                <c:pt idx="0">
                  <c:v>No TSV SWAP</c:v>
                </c:pt>
                <c:pt idx="1">
                  <c:v>TSV SWAP</c:v>
                </c:pt>
                <c:pt idx="2">
                  <c:v>No TSV Faults</c:v>
                </c:pt>
              </c:strCache>
            </c:strRef>
          </c:cat>
          <c:val>
            <c:numRef>
              <c:f>Sheet1!$B$3:$B$5</c:f>
              <c:numCache>
                <c:formatCode>General</c:formatCode>
                <c:ptCount val="3"/>
                <c:pt idx="0">
                  <c:v>0.002</c:v>
                </c:pt>
                <c:pt idx="1">
                  <c:v>0.0008</c:v>
                </c:pt>
                <c:pt idx="2">
                  <c:v>0.00075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4344632"/>
        <c:axId val="-2066472936"/>
      </c:barChart>
      <c:catAx>
        <c:axId val="-2054344632"/>
        <c:scaling>
          <c:orientation val="minMax"/>
        </c:scaling>
        <c:delete val="1"/>
        <c:axPos val="b"/>
        <c:majorTickMark val="none"/>
        <c:minorTickMark val="none"/>
        <c:tickLblPos val="nextTo"/>
        <c:crossAx val="-2066472936"/>
        <c:crossesAt val="1.0"/>
        <c:auto val="1"/>
        <c:lblAlgn val="ctr"/>
        <c:lblOffset val="100"/>
        <c:noMultiLvlLbl val="0"/>
      </c:catAx>
      <c:valAx>
        <c:axId val="-2066472936"/>
        <c:scaling>
          <c:logBase val="10.0"/>
          <c:orientation val="minMax"/>
          <c:max val="0.1"/>
          <c:min val="1.0E-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dirty="0"/>
                  <a:t>Probability</a:t>
                </a:r>
                <a:r>
                  <a:rPr lang="en-US" sz="1600" baseline="0" dirty="0"/>
                  <a:t> of System Failure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0.0174816707770251"/>
              <c:y val="0.132568555105192"/>
            </c:manualLayout>
          </c:layout>
          <c:overlay val="0"/>
        </c:title>
        <c:numFmt formatCode="0.E+00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4344632"/>
        <c:crosses val="autoZero"/>
        <c:crossBetween val="between"/>
        <c:minorUnit val="10.0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Probability of System Failure</c:v>
                </c:pt>
              </c:strCache>
            </c:strRef>
          </c:tx>
          <c:spPr>
            <a:ln w="47625">
              <a:noFill/>
            </a:ln>
          </c:spPr>
          <c:dLbls>
            <c:delete val="1"/>
          </c:dLbls>
          <c:xVal>
            <c:strRef>
              <c:f>Sheet1!$A$9:$A$12</c:f>
              <c:strCache>
                <c:ptCount val="4"/>
                <c:pt idx="0">
                  <c:v>1DP</c:v>
                </c:pt>
                <c:pt idx="1">
                  <c:v>2DP</c:v>
                </c:pt>
                <c:pt idx="2">
                  <c:v>3DP</c:v>
                </c:pt>
                <c:pt idx="3">
                  <c:v>ChipKill</c:v>
                </c:pt>
              </c:strCache>
            </c:strRef>
          </c:xVal>
          <c:yVal>
            <c:numRef>
              <c:f>Sheet1!$B$9:$B$12</c:f>
              <c:numCache>
                <c:formatCode>General</c:formatCode>
                <c:ptCount val="4"/>
                <c:pt idx="0">
                  <c:v>0.09</c:v>
                </c:pt>
                <c:pt idx="1">
                  <c:v>0.001</c:v>
                </c:pt>
                <c:pt idx="2">
                  <c:v>0.00015</c:v>
                </c:pt>
                <c:pt idx="3">
                  <c:v>0.00075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-2063629800"/>
        <c:axId val="-2137844056"/>
      </c:scatterChart>
      <c:valAx>
        <c:axId val="-20636298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 1DP</a:t>
                </a:r>
                <a:r>
                  <a:rPr lang="en-US" sz="1600" baseline="0"/>
                  <a:t>     2DP      3DP    ChipKill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78666912230349"/>
              <c:y val="0.878540395381278"/>
            </c:manualLayout>
          </c:layout>
          <c:overlay val="0"/>
        </c:title>
        <c:majorTickMark val="out"/>
        <c:minorTickMark val="none"/>
        <c:tickLblPos val="nextTo"/>
        <c:crossAx val="-2137844056"/>
        <c:crosses val="autoZero"/>
        <c:crossBetween val="midCat"/>
      </c:valAx>
      <c:valAx>
        <c:axId val="-2137844056"/>
        <c:scaling>
          <c:logBase val="10.0"/>
          <c:orientation val="minMax"/>
          <c:min val="1.0E-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Probability</a:t>
                </a:r>
                <a:r>
                  <a:rPr lang="en-US" sz="1600" baseline="0"/>
                  <a:t> of System Failure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361111111111111"/>
              <c:y val="0.0819654474798783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36298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041896683376"/>
          <c:y val="0.0528743020529277"/>
          <c:w val="0.671127224961367"/>
          <c:h val="0.7691679776350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Probability of System Failure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none"/>
          </c:marker>
          <c:dPt>
            <c:idx val="0"/>
            <c:bubble3D val="0"/>
          </c:dPt>
          <c:dLbls>
            <c:delete val="1"/>
          </c:dLbls>
          <c:xVal>
            <c:strRef>
              <c:f>Sheet1!$A$9:$A$12</c:f>
              <c:strCache>
                <c:ptCount val="4"/>
                <c:pt idx="0">
                  <c:v>1DP</c:v>
                </c:pt>
                <c:pt idx="1">
                  <c:v>2DP</c:v>
                </c:pt>
                <c:pt idx="2">
                  <c:v>3DP</c:v>
                </c:pt>
                <c:pt idx="3">
                  <c:v>ChipKill</c:v>
                </c:pt>
              </c:strCache>
            </c:strRef>
          </c:xVal>
          <c:yVal>
            <c:numRef>
              <c:f>Sheet1!$B$9:$B$12</c:f>
              <c:numCache>
                <c:formatCode>General</c:formatCode>
                <c:ptCount val="4"/>
                <c:pt idx="0">
                  <c:v>0.09</c:v>
                </c:pt>
                <c:pt idx="1">
                  <c:v>0.001</c:v>
                </c:pt>
                <c:pt idx="2">
                  <c:v>0.00015</c:v>
                </c:pt>
                <c:pt idx="3">
                  <c:v>0.00075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-2064308600"/>
        <c:axId val="-2085515224"/>
      </c:scatterChart>
      <c:valAx>
        <c:axId val="-20643086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baseline="0" dirty="0" err="1" smtClean="0"/>
                  <a:t>ChipKill</a:t>
                </a:r>
                <a:r>
                  <a:rPr lang="en-US" sz="1600" baseline="0" dirty="0" smtClean="0"/>
                  <a:t>	3DP+DDS (Citadel)</a:t>
                </a:r>
              </a:p>
              <a:p>
                <a:pPr>
                  <a:defRPr sz="1600"/>
                </a:pPr>
                <a:endParaRPr lang="en-US" sz="1600" baseline="0" dirty="0" smtClean="0"/>
              </a:p>
            </c:rich>
          </c:tx>
          <c:layout>
            <c:manualLayout>
              <c:xMode val="edge"/>
              <c:yMode val="edge"/>
              <c:x val="0.372798166437366"/>
              <c:y val="0.828750071633408"/>
            </c:manualLayout>
          </c:layout>
          <c:overlay val="0"/>
        </c:title>
        <c:majorTickMark val="out"/>
        <c:minorTickMark val="none"/>
        <c:tickLblPos val="nextTo"/>
        <c:crossAx val="-2085515224"/>
        <c:crosses val="autoZero"/>
        <c:crossBetween val="midCat"/>
      </c:valAx>
      <c:valAx>
        <c:axId val="-2085515224"/>
        <c:scaling>
          <c:logBase val="10.0"/>
          <c:orientation val="minMax"/>
          <c:max val="0.01"/>
          <c:min val="1.0E-7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Probability</a:t>
                </a:r>
                <a:r>
                  <a:rPr lang="en-US" sz="1600" baseline="0"/>
                  <a:t> of System Failure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0361111111111111"/>
              <c:y val="0.0819654474798783"/>
            </c:manualLayout>
          </c:layout>
          <c:overlay val="0"/>
        </c:title>
        <c:numFmt formatCode="0.E+0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6430860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Power </a:t>
            </a:r>
            <a:r>
              <a:rPr lang="en-US" baseline="0" dirty="0" smtClean="0"/>
              <a:t>and Performance</a:t>
            </a:r>
            <a:endParaRPr lang="en-US" dirty="0"/>
          </a:p>
        </c:rich>
      </c:tx>
      <c:layout>
        <c:manualLayout>
          <c:xMode val="edge"/>
          <c:yMode val="edge"/>
          <c:x val="0.215825817227392"/>
          <c:y val="0.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Stripe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Normalized Execution Time</c:v>
                </c:pt>
                <c:pt idx="1">
                  <c:v>Normalized Active Power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1.25</c:v>
                </c:pt>
                <c:pt idx="1">
                  <c:v>3.8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Citadel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Normalized Execution Time</c:v>
                </c:pt>
                <c:pt idx="1">
                  <c:v>Normalized Active Power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1.01</c:v>
                </c:pt>
                <c:pt idx="1">
                  <c:v>1.04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2047781624"/>
        <c:axId val="-2047784648"/>
      </c:barChart>
      <c:catAx>
        <c:axId val="-2047781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47784648"/>
        <c:crosses val="autoZero"/>
        <c:auto val="1"/>
        <c:lblAlgn val="ctr"/>
        <c:lblOffset val="100"/>
        <c:noMultiLvlLbl val="0"/>
      </c:catAx>
      <c:valAx>
        <c:axId val="-2047784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0477816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4110713433548"/>
          <c:y val="0.104652265947693"/>
          <c:w val="0.431778573132904"/>
          <c:h val="0.12065180096483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0.38213</cdr:x>
      <cdr:y>0.17501</cdr:y>
    </cdr:from>
    <cdr:to>
      <cdr:x>0.4782</cdr:x>
      <cdr:y>0.79524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369738" y="594868"/>
          <a:ext cx="344338" cy="21081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0.57949</cdr:x>
      <cdr:y>0.2104</cdr:y>
    </cdr:from>
    <cdr:to>
      <cdr:x>1</cdr:x>
      <cdr:y>0.38109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2856" y="796710"/>
          <a:ext cx="173637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 smtClean="0"/>
            <a:t>Baseline: </a:t>
          </a:r>
        </a:p>
        <a:p xmlns:a="http://schemas.openxmlformats.org/drawingml/2006/main">
          <a:r>
            <a:rPr lang="en-US" b="1" dirty="0" smtClean="0"/>
            <a:t>Across Channels</a:t>
          </a:r>
          <a:endParaRPr lang="en-US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06D5E58-9B82-4E12-87E8-3FF464733AD1}" type="datetimeFigureOut">
              <a:rPr lang="en-US" smtClean="0"/>
              <a:pPr/>
              <a:t>6/13/14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9CCB286F-8E18-4274-882F-4059D16EA3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3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7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After the fault is discovered,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scheme helps effective fault isolation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aseline="0" dirty="0" smtClean="0"/>
              <a:t>We observed that based on likelihood we can have two granularity of faults.</a:t>
            </a:r>
          </a:p>
          <a:p>
            <a:pPr marL="0" indent="0">
              <a:buNone/>
            </a:pPr>
            <a:r>
              <a:rPr lang="en-US" baseline="0" dirty="0" smtClean="0"/>
              <a:t>Small and large. Small granularity faults can be defined as </a:t>
            </a:r>
            <a:r>
              <a:rPr lang="en-US" baseline="0" dirty="0" err="1" smtClean="0"/>
              <a:t>word,bit</a:t>
            </a:r>
            <a:r>
              <a:rPr lang="en-US" baseline="0" dirty="0" smtClean="0"/>
              <a:t> and row faults. Large granularity faults affect the whole bank, such as bank and col fault.</a:t>
            </a:r>
          </a:p>
          <a:p>
            <a:pPr marL="0" indent="0">
              <a:buNone/>
            </a:pPr>
            <a:r>
              <a:rPr lang="en-US" baseline="0" dirty="0" smtClean="0"/>
              <a:t>On discovering a fault, we isolate it and move data from the faulty location into a spare region in the ECC die. </a:t>
            </a:r>
          </a:p>
          <a:p>
            <a:pPr marL="0" indent="0">
              <a:buNone/>
            </a:pPr>
            <a:r>
              <a:rPr lang="en-US" baseline="0" dirty="0" smtClean="0"/>
              <a:t>We propose bimodal sparing to reduce the tracking information for spare area.</a:t>
            </a:r>
          </a:p>
          <a:p>
            <a:pPr marL="0" indent="0">
              <a:buNone/>
            </a:pPr>
            <a:r>
              <a:rPr lang="en-US" baseline="0" dirty="0" smtClean="0"/>
              <a:t>&lt;explain the example&gt;</a:t>
            </a:r>
          </a:p>
          <a:p>
            <a:pPr marL="0" indent="0">
              <a:buNone/>
            </a:pPr>
            <a:r>
              <a:rPr lang="en-US" baseline="0" dirty="0" smtClean="0"/>
              <a:t>DDS manages the spare area efficiently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Citadel is a combination of 3 schemes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&lt;explain both the graphs&gt;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In summary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Stacking enables efficient memory systems</a:t>
            </a:r>
          </a:p>
          <a:p>
            <a:r>
              <a:rPr lang="en-US" baseline="0" dirty="0" smtClean="0"/>
              <a:t>But resilience concerns </a:t>
            </a:r>
            <a:r>
              <a:rPr lang="en-US" baseline="0" dirty="0" err="1" smtClean="0"/>
              <a:t>overshow</a:t>
            </a:r>
            <a:r>
              <a:rPr lang="en-US" baseline="0" dirty="0" smtClean="0"/>
              <a:t> stacking.</a:t>
            </a:r>
          </a:p>
          <a:p>
            <a:r>
              <a:rPr lang="en-US" baseline="0" dirty="0" smtClean="0"/>
              <a:t>Citadel address this using 3 schemes: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TSV-SWAP that dynamically swaps faulty TSVs with good TSVs.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3DP for handling multi bit faults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area efficient fault isolation using DDS</a:t>
            </a:r>
          </a:p>
          <a:p>
            <a:pPr marL="0" indent="0">
              <a:buNone/>
            </a:pPr>
            <a:r>
              <a:rPr lang="en-US" baseline="0" dirty="0" smtClean="0"/>
              <a:t>Citadel enables designers to extract all benefits of stacking at orders of magnitude higher resilience than current schemes.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DRAM systems </a:t>
            </a:r>
            <a:r>
              <a:rPr lang="en-US" baseline="0" dirty="0" smtClean="0"/>
              <a:t>are bandwidth and energy inefficient</a:t>
            </a:r>
          </a:p>
          <a:p>
            <a:r>
              <a:rPr lang="en-US" baseline="0" dirty="0" smtClean="0"/>
              <a:t>There is growing demand for efficient memory systems.</a:t>
            </a:r>
          </a:p>
          <a:p>
            <a:r>
              <a:rPr lang="en-US" baseline="0" dirty="0" smtClean="0"/>
              <a:t>To address this, </a:t>
            </a:r>
            <a:r>
              <a:rPr lang="en-US" baseline="0" dirty="0" smtClean="0"/>
              <a:t>manufacturers have proposed stacked DRAM</a:t>
            </a:r>
          </a:p>
          <a:p>
            <a:r>
              <a:rPr lang="en-US" baseline="0" dirty="0" smtClean="0"/>
              <a:t>The </a:t>
            </a:r>
            <a:r>
              <a:rPr lang="en-US" baseline="0" dirty="0" smtClean="0"/>
              <a:t>benefits </a:t>
            </a:r>
            <a:r>
              <a:rPr lang="en-US" baseline="0" dirty="0" smtClean="0"/>
              <a:t>from </a:t>
            </a:r>
            <a:r>
              <a:rPr lang="en-US" baseline="0" dirty="0" smtClean="0"/>
              <a:t>stacking </a:t>
            </a:r>
            <a:r>
              <a:rPr lang="en-US" baseline="0" dirty="0" smtClean="0"/>
              <a:t>include higher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and lower power per bit, however one cannot ignore reliability concerns.</a:t>
            </a:r>
          </a:p>
          <a:p>
            <a:r>
              <a:rPr lang="en-US" baseline="0" dirty="0" smtClean="0"/>
              <a:t>Stacked memory is expected to have lower reliability due to new </a:t>
            </a:r>
            <a:r>
              <a:rPr lang="en-US" baseline="0" dirty="0" smtClean="0"/>
              <a:t>failure </a:t>
            </a:r>
            <a:r>
              <a:rPr lang="en-US" baseline="0" dirty="0" smtClean="0"/>
              <a:t>modes and providing reliability will cost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and power.</a:t>
            </a:r>
          </a:p>
          <a:p>
            <a:r>
              <a:rPr lang="en-US" baseline="0" dirty="0" smtClean="0"/>
              <a:t>It is </a:t>
            </a:r>
            <a:r>
              <a:rPr lang="en-US" baseline="0" dirty="0" smtClean="0"/>
              <a:t>important </a:t>
            </a:r>
            <a:r>
              <a:rPr lang="en-US" baseline="0" dirty="0" smtClean="0"/>
              <a:t>that we protect stacked DRAM </a:t>
            </a:r>
            <a:r>
              <a:rPr lang="en-US" baseline="0" dirty="0" smtClean="0"/>
              <a:t>these new failure modes </a:t>
            </a:r>
            <a:r>
              <a:rPr lang="en-US" baseline="0" dirty="0" smtClean="0"/>
              <a:t>to </a:t>
            </a:r>
            <a:r>
              <a:rPr lang="en-US" baseline="0" dirty="0" smtClean="0"/>
              <a:t>derive </a:t>
            </a:r>
            <a:r>
              <a:rPr lang="en-US" baseline="0" dirty="0" smtClean="0"/>
              <a:t>the benefits of stacking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Reliability is a concern since large faults are </a:t>
            </a:r>
            <a:r>
              <a:rPr lang="en-US" baseline="0" dirty="0" smtClean="0"/>
              <a:t>common.</a:t>
            </a:r>
          </a:p>
          <a:p>
            <a:r>
              <a:rPr lang="en-US" baseline="0" dirty="0" smtClean="0"/>
              <a:t>Recent field studies have shown that small and large granularity faults are equally likely.</a:t>
            </a:r>
          </a:p>
          <a:p>
            <a:r>
              <a:rPr lang="en-US" baseline="0" dirty="0" smtClean="0"/>
              <a:t>Consider a stacked DRAM, let us take the top die in this stack. This die is composed of banks which are connected using TSVs.</a:t>
            </a:r>
            <a:endParaRPr lang="en-US" baseline="0" dirty="0" smtClean="0"/>
          </a:p>
          <a:p>
            <a:r>
              <a:rPr lang="en-US" baseline="0" dirty="0" smtClean="0"/>
              <a:t>..(explain faults)..</a:t>
            </a:r>
          </a:p>
          <a:p>
            <a:r>
              <a:rPr lang="en-US" baseline="0" dirty="0" smtClean="0"/>
              <a:t>Stacking </a:t>
            </a:r>
            <a:r>
              <a:rPr lang="en-US" baseline="0" dirty="0" smtClean="0"/>
              <a:t>needs to </a:t>
            </a:r>
            <a:r>
              <a:rPr lang="en-US" baseline="0" dirty="0" smtClean="0"/>
              <a:t>tolerate such </a:t>
            </a:r>
            <a:r>
              <a:rPr lang="en-US" baseline="0" dirty="0" smtClean="0"/>
              <a:t>large faults </a:t>
            </a:r>
            <a:r>
              <a:rPr lang="en-US" baseline="0" dirty="0" smtClean="0"/>
              <a:t>efficiently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Current techniques to tolerating large granularity faults involves a high cost</a:t>
            </a:r>
          </a:p>
          <a:p>
            <a:r>
              <a:rPr lang="en-US" baseline="0" dirty="0" smtClean="0"/>
              <a:t>ECC schemes such as </a:t>
            </a:r>
            <a:r>
              <a:rPr lang="en-US" baseline="0" dirty="0" err="1" smtClean="0"/>
              <a:t>chipkill</a:t>
            </a:r>
            <a:r>
              <a:rPr lang="en-US" baseline="0" dirty="0" smtClean="0"/>
              <a:t>/SECDED stripe </a:t>
            </a:r>
            <a:r>
              <a:rPr lang="en-US" baseline="0" dirty="0" smtClean="0"/>
              <a:t>data to ensure reliability</a:t>
            </a:r>
            <a:endParaRPr lang="en-US" baseline="0" dirty="0" smtClean="0"/>
          </a:p>
          <a:p>
            <a:r>
              <a:rPr lang="en-US" baseline="0" dirty="0" smtClean="0"/>
              <a:t>For instance a 64B cache line can be striped across 8 banks with each bank storing only 8 bytes of data.</a:t>
            </a:r>
          </a:p>
          <a:p>
            <a:r>
              <a:rPr lang="en-US" baseline="0" dirty="0" smtClean="0"/>
              <a:t>An additional bank can store ECC data. In this system, even a bank gets faulty only a small portion of data is corrupted , which</a:t>
            </a:r>
          </a:p>
          <a:p>
            <a:r>
              <a:rPr lang="en-US" baseline="0" dirty="0" smtClean="0"/>
              <a:t>can be recovered using ECC.</a:t>
            </a:r>
          </a:p>
          <a:p>
            <a:r>
              <a:rPr lang="en-US" baseline="0" dirty="0" smtClean="0"/>
              <a:t>Such a scheme provides good resilience against large granularity faults, however there is a cost involves</a:t>
            </a:r>
            <a:endParaRPr lang="en-US" baseline="0" dirty="0" smtClean="0"/>
          </a:p>
          <a:p>
            <a:r>
              <a:rPr lang="en-US" baseline="0" dirty="0" smtClean="0"/>
              <a:t>we </a:t>
            </a:r>
            <a:r>
              <a:rPr lang="en-US" baseline="0" dirty="0" smtClean="0"/>
              <a:t>need to activate 8 banks to get one cache </a:t>
            </a:r>
            <a:r>
              <a:rPr lang="en-US" baseline="0" dirty="0" smtClean="0"/>
              <a:t>line and in a 64B system, this increases the bank activation </a:t>
            </a:r>
            <a:r>
              <a:rPr lang="en-US" baseline="0" dirty="0" smtClean="0"/>
              <a:t>power by 8X and </a:t>
            </a:r>
            <a:r>
              <a:rPr lang="en-US" baseline="0" dirty="0" smtClean="0"/>
              <a:t>reduces </a:t>
            </a:r>
            <a:r>
              <a:rPr lang="en-US" baseline="0" dirty="0" smtClean="0"/>
              <a:t>BLP by 8X</a:t>
            </a:r>
          </a:p>
          <a:p>
            <a:r>
              <a:rPr lang="en-US" baseline="0" dirty="0" smtClean="0"/>
              <a:t>Thus, we need to provide fault tolerance without impractical overheads.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To address this, we propose Citadel. Citadel </a:t>
            </a:r>
            <a:r>
              <a:rPr lang="en-US" baseline="0" dirty="0" smtClean="0"/>
              <a:t>uses 3 solutions to address these problems</a:t>
            </a:r>
          </a:p>
          <a:p>
            <a:r>
              <a:rPr lang="en-US" baseline="0" dirty="0" smtClean="0"/>
              <a:t>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solution is called TSV SWAP. It helps solve TSV faults. It swaps faults TSVs with good TSVs.</a:t>
            </a:r>
          </a:p>
          <a:p>
            <a:r>
              <a:rPr lang="en-US" baseline="0" dirty="0" smtClean="0"/>
              <a:t>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solution is called 3DP, it uses parity across 3 physical dimensions to correct for multi-granularity faults.</a:t>
            </a:r>
          </a:p>
          <a:p>
            <a:r>
              <a:rPr lang="en-US" baseline="0" dirty="0" smtClean="0"/>
              <a:t>Once the fault is corrected, 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solution efficiently isolates faults.</a:t>
            </a:r>
          </a:p>
          <a:p>
            <a:r>
              <a:rPr lang="en-US" baseline="0" dirty="0" smtClean="0"/>
              <a:t>Work </a:t>
            </a:r>
            <a:r>
              <a:rPr lang="en-US" baseline="0" dirty="0" smtClean="0"/>
              <a:t>in conjunction to enable high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, low power and robust memory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Let us look at TSV-SWAP, to mitigate TSV faults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TSV faults can potentially cause a large portion of memory to be unavailable. </a:t>
            </a:r>
          </a:p>
          <a:p>
            <a:r>
              <a:rPr lang="en-US" baseline="0" dirty="0" smtClean="0"/>
              <a:t>For instance, a fault in the address TSV, can cause 50% of the memory to be unavailable</a:t>
            </a:r>
          </a:p>
          <a:p>
            <a:r>
              <a:rPr lang="en-US" baseline="0" dirty="0" smtClean="0"/>
              <a:t>A fault in the data TSV can cause a few bit lines to be unavailable.</a:t>
            </a:r>
          </a:p>
          <a:p>
            <a:r>
              <a:rPr lang="en-US" baseline="0" dirty="0" smtClean="0"/>
              <a:t>TSV-SWAP, swaps faulty TSVs with pre-decided standby TSVs at runtime.</a:t>
            </a:r>
          </a:p>
          <a:p>
            <a:r>
              <a:rPr lang="en-US" baseline="0" dirty="0" smtClean="0"/>
              <a:t>The standby TSVs are taken from the data TSV pool. TSV swap does not use additional TSVs</a:t>
            </a:r>
          </a:p>
          <a:p>
            <a:r>
              <a:rPr lang="en-US" baseline="0" dirty="0" smtClean="0"/>
              <a:t>The data using standby TSVs are replicated in the ECC space.</a:t>
            </a:r>
          </a:p>
          <a:p>
            <a:r>
              <a:rPr lang="en-US" baseline="0" dirty="0" smtClean="0"/>
              <a:t>&lt;explain axis and result&gt;</a:t>
            </a:r>
          </a:p>
          <a:p>
            <a:r>
              <a:rPr lang="en-US" baseline="0" dirty="0" smtClean="0"/>
              <a:t>TSV-SWAP provides almost ideal fault tolerance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The next scheme mitigates multi-granularity faults within the stack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3dim parity uses previously known strong detection code CRC32 with parity across 3 physical dimensions.</a:t>
            </a:r>
          </a:p>
          <a:p>
            <a:r>
              <a:rPr lang="en-US" baseline="0" dirty="0" smtClean="0"/>
              <a:t>The 1</a:t>
            </a:r>
            <a:r>
              <a:rPr lang="en-US" baseline="30000" dirty="0" smtClean="0"/>
              <a:t>st</a:t>
            </a:r>
            <a:r>
              <a:rPr lang="en-US" baseline="0" dirty="0" smtClean="0"/>
              <a:t> dimension computes parity for all banks across the stack and generates a parity bank</a:t>
            </a:r>
          </a:p>
          <a:p>
            <a:r>
              <a:rPr lang="en-US" baseline="0" dirty="0" smtClean="0"/>
              <a:t>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dimension computes parity across banks in the same dies and generates a parity row</a:t>
            </a:r>
          </a:p>
          <a:p>
            <a:r>
              <a:rPr lang="en-US" baseline="0" dirty="0" smtClean="0"/>
              <a:t>The 3</a:t>
            </a:r>
            <a:r>
              <a:rPr lang="en-US" baseline="30000" dirty="0" smtClean="0"/>
              <a:t>rd</a:t>
            </a:r>
            <a:r>
              <a:rPr lang="en-US" baseline="0" dirty="0" smtClean="0"/>
              <a:t> dimension computes parity across all dies for a single bank and generates a parity row.</a:t>
            </a:r>
          </a:p>
          <a:p>
            <a:r>
              <a:rPr lang="en-US" baseline="0" dirty="0" smtClean="0"/>
              <a:t>Since updating dim 1 on every write will incur a </a:t>
            </a:r>
            <a:r>
              <a:rPr lang="en-US" baseline="0" dirty="0" err="1" smtClean="0"/>
              <a:t>perf</a:t>
            </a:r>
            <a:r>
              <a:rPr lang="en-US" baseline="0" dirty="0" smtClean="0"/>
              <a:t> penalty, Citadel demand caches dim1 parity in the LLC</a:t>
            </a:r>
          </a:p>
          <a:p>
            <a:r>
              <a:rPr lang="en-US" baseline="0" dirty="0" smtClean="0"/>
              <a:t>&lt;explain axis and result&gt;</a:t>
            </a:r>
          </a:p>
          <a:p>
            <a:r>
              <a:rPr lang="en-US" baseline="0" dirty="0" smtClean="0"/>
              <a:t>The three dimensions help correct for multi-granularity faults in the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B286F-8E18-4274-882F-4059D16EA32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BF89C-AB10-4F54-AC17-AA3EDF0FB434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7FDB-89FF-447C-9E26-E00E6300AA56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B9439-F761-4B12-BFAC-879695D0D4CA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eorgia-Institute-of-Technology-BOLD-539+874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25" y="5715000"/>
            <a:ext cx="3886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71863" y="1077913"/>
            <a:ext cx="5653087" cy="1470025"/>
          </a:xfrm>
          <a:effectLst/>
        </p:spPr>
        <p:txBody>
          <a:bodyPr/>
          <a:lstStyle>
            <a:lvl1pPr algn="ct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70338" y="3019425"/>
            <a:ext cx="4654550" cy="1016000"/>
          </a:xfrm>
        </p:spPr>
        <p:txBody>
          <a:bodyPr/>
          <a:lstStyle>
            <a:lvl1pPr marL="0" indent="0" algn="ctr">
              <a:buFontTx/>
              <a:buNone/>
              <a:defRPr sz="2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81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288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98563"/>
            <a:ext cx="4305300" cy="5032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1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75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15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204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76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CBA20-9663-4196-9EC4-036060750FAE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372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230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230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4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BAA0-DB78-476E-9EA8-CBD943C46391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C9A3-600E-4454-AD31-BFDB15223E1D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EDF8-BC00-49C7-BC75-89A17358057F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DC41-3806-4A80-9F38-95230223E3A0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CB0F-5204-4B7C-BC67-11DBE94DD10E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6622E-2017-4DA6-A655-0FD26182D674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F9D3-A8F3-4C83-8F48-15AD543B3B76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76FD9-9867-47A0-946E-83461254488E}" type="datetime1">
              <a:rPr lang="en-US" smtClean="0"/>
              <a:pPr/>
              <a:t>6/13/14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AAF94-34D1-4844-9837-2EF4AD3834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98563"/>
            <a:ext cx="8763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7463" y="6543675"/>
            <a:ext cx="403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fld id="{BDE44D8C-8F15-4196-B16F-91C5CB13564C}" type="slidenum">
              <a:rPr lang="en-US" altLang="en-US" sz="1000">
                <a:solidFill>
                  <a:srgbClr val="FFFFFF"/>
                </a:solidFill>
                <a:cs typeface="Arial" pitchFamily="34" charset="0"/>
              </a:rPr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en-US" sz="100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29" name="Picture 2" descr="GeorgiaTechLogo-rv-539+874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943600"/>
            <a:ext cx="1630363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2453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8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bg1"/>
          </a:solidFill>
          <a:latin typeface="+mj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j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2200">
          <a:solidFill>
            <a:schemeClr val="bg1"/>
          </a:solidFill>
          <a:latin typeface="+mj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j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2.xml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4.xml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chart" Target="../charts/chart1.xml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chart" Target="../charts/chart2.xml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ffectLst/>
        </p:spPr>
        <p:txBody>
          <a:bodyPr/>
          <a:lstStyle/>
          <a:p>
            <a:pPr eaLnBrk="1" hangingPunct="1"/>
            <a:r>
              <a:rPr lang="en-US" dirty="0">
                <a:latin typeface="Calibri" panose="020F0502020204030204" pitchFamily="34" charset="0"/>
              </a:rPr>
              <a:t>Citadel: Efficiently Protecting Stacked Memory From Large Granularity Failures</a:t>
            </a:r>
            <a:endParaRPr lang="en-US" alt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 smtClean="0">
                <a:latin typeface="Calibri" pitchFamily="34" charset="0"/>
                <a:ea typeface="ＭＳ Ｐゴシック" pitchFamily="34" charset="-128"/>
              </a:rPr>
              <a:t>June 14</a:t>
            </a:r>
            <a:r>
              <a:rPr lang="en-US" altLang="en-US" sz="2000" baseline="30000" dirty="0" smtClean="0"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US" altLang="en-US" sz="2000" dirty="0" smtClean="0">
                <a:latin typeface="Calibri" pitchFamily="34" charset="0"/>
                <a:ea typeface="ＭＳ Ｐゴシック" pitchFamily="34" charset="-128"/>
              </a:rPr>
              <a:t> 2014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3471862" y="3657600"/>
            <a:ext cx="56530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2200">
                <a:solidFill>
                  <a:schemeClr val="accent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600">
                <a:solidFill>
                  <a:schemeClr val="bg1"/>
                </a:solidFill>
                <a:latin typeface="+mj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bg1"/>
                </a:solidFill>
                <a:latin typeface="+mj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200">
                <a:solidFill>
                  <a:schemeClr val="bg1"/>
                </a:solidFill>
                <a:latin typeface="+mj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j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EEB211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Prashant J. Nair - Georgia Tech</a:t>
            </a:r>
          </a:p>
          <a:p>
            <a:pPr>
              <a:buClr>
                <a:srgbClr val="EEB211"/>
              </a:buClr>
            </a:pP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David A. Roberts- AMD Research</a:t>
            </a:r>
            <a:endParaRPr lang="en-US" sz="2000" kern="0" baseline="30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rgbClr val="EEB211"/>
              </a:buClr>
            </a:pPr>
            <a:r>
              <a:rPr lang="en-US" sz="2000" kern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Moinuddin</a:t>
            </a:r>
            <a:r>
              <a:rPr lang="en-US" sz="20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K. Qureshi – Georgia Tech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108976"/>
            <a:ext cx="1399673" cy="2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0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- 1 : TSV-SWAP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- 2 : Three Dimensional Parity (3DP)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/>
              <a:t>Scheme - 3 : Dynamic Dual Granularity Sparing (DDS)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Citadel = Schemes [1+2+3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7277100" y="3619500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66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609601" y="2015082"/>
            <a:ext cx="7648971" cy="4015155"/>
            <a:chOff x="609601" y="2186532"/>
            <a:chExt cx="7648971" cy="4015155"/>
          </a:xfrm>
        </p:grpSpPr>
        <p:grpSp>
          <p:nvGrpSpPr>
            <p:cNvPr id="22" name="Group 21"/>
            <p:cNvGrpSpPr/>
            <p:nvPr/>
          </p:nvGrpSpPr>
          <p:grpSpPr>
            <a:xfrm>
              <a:off x="609601" y="2186532"/>
              <a:ext cx="7109219" cy="3622283"/>
              <a:chOff x="609601" y="2186532"/>
              <a:chExt cx="7109219" cy="3622283"/>
            </a:xfrm>
          </p:grpSpPr>
          <p:grpSp>
            <p:nvGrpSpPr>
              <p:cNvPr id="143" name="Group 142"/>
              <p:cNvGrpSpPr/>
              <p:nvPr/>
            </p:nvGrpSpPr>
            <p:grpSpPr>
              <a:xfrm rot="5400000">
                <a:off x="264371" y="2535979"/>
                <a:ext cx="3618066" cy="2927606"/>
                <a:chOff x="2287782" y="1602606"/>
                <a:chExt cx="3697528" cy="2927606"/>
              </a:xfrm>
            </p:grpSpPr>
            <p:sp>
              <p:nvSpPr>
                <p:cNvPr id="144" name="Rectangle 143"/>
                <p:cNvSpPr/>
                <p:nvPr/>
              </p:nvSpPr>
              <p:spPr>
                <a:xfrm>
                  <a:off x="2287782" y="1602606"/>
                  <a:ext cx="3697528" cy="190259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2400702" y="2743200"/>
                  <a:ext cx="571098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2396690" y="1676400"/>
                  <a:ext cx="575109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3291038" y="1676400"/>
                  <a:ext cx="567087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419599" y="1676400"/>
                  <a:ext cx="538214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5350904" y="1676400"/>
                  <a:ext cx="513288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3300663" y="2743200"/>
                  <a:ext cx="557462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419599" y="2743200"/>
                  <a:ext cx="538213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5350904" y="2743200"/>
                  <a:ext cx="530132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TextBox 161"/>
                <p:cNvSpPr txBox="1"/>
                <p:nvPr/>
              </p:nvSpPr>
              <p:spPr>
                <a:xfrm rot="16200000">
                  <a:off x="2677239" y="3978555"/>
                  <a:ext cx="7339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Banks</a:t>
                  </a:r>
                  <a:endParaRPr lang="en-US" dirty="0"/>
                </a:p>
              </p:txBody>
            </p:sp>
            <p:cxnSp>
              <p:nvCxnSpPr>
                <p:cNvPr id="164" name="Straight Arrow Connector 163"/>
                <p:cNvCxnSpPr>
                  <a:stCxn id="162" idx="3"/>
                </p:cNvCxnSpPr>
                <p:nvPr/>
              </p:nvCxnSpPr>
              <p:spPr>
                <a:xfrm rot="16200000" flipV="1">
                  <a:off x="2414926" y="3166924"/>
                  <a:ext cx="900631" cy="357979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Group 167"/>
                <p:cNvGrpSpPr/>
                <p:nvPr/>
              </p:nvGrpSpPr>
              <p:grpSpPr>
                <a:xfrm>
                  <a:off x="4041006" y="1791100"/>
                  <a:ext cx="44919" cy="1538000"/>
                  <a:chOff x="4041006" y="1791100"/>
                  <a:chExt cx="44919" cy="1538000"/>
                </a:xfrm>
              </p:grpSpPr>
              <p:cxnSp>
                <p:nvCxnSpPr>
                  <p:cNvPr id="188" name="Straight Connector 187"/>
                  <p:cNvCxnSpPr/>
                  <p:nvPr/>
                </p:nvCxnSpPr>
                <p:spPr>
                  <a:xfrm>
                    <a:off x="4041006" y="1791283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9" name="Straight Connector 188"/>
                  <p:cNvCxnSpPr/>
                  <p:nvPr/>
                </p:nvCxnSpPr>
                <p:spPr>
                  <a:xfrm>
                    <a:off x="4085925" y="1791100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0" name="Group 169"/>
                <p:cNvGrpSpPr/>
                <p:nvPr/>
              </p:nvGrpSpPr>
              <p:grpSpPr>
                <a:xfrm>
                  <a:off x="4170946" y="1790917"/>
                  <a:ext cx="44919" cy="1538000"/>
                  <a:chOff x="4041006" y="1791100"/>
                  <a:chExt cx="44919" cy="1538000"/>
                </a:xfrm>
              </p:grpSpPr>
              <p:cxnSp>
                <p:nvCxnSpPr>
                  <p:cNvPr id="181" name="Straight Connector 180"/>
                  <p:cNvCxnSpPr/>
                  <p:nvPr/>
                </p:nvCxnSpPr>
                <p:spPr>
                  <a:xfrm>
                    <a:off x="4041006" y="1791283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7" name="Straight Connector 186"/>
                  <p:cNvCxnSpPr/>
                  <p:nvPr/>
                </p:nvCxnSpPr>
                <p:spPr>
                  <a:xfrm>
                    <a:off x="4085925" y="1791100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3" name="Straight Arrow Connector 172"/>
                <p:cNvCxnSpPr>
                  <a:stCxn id="162" idx="3"/>
                </p:cNvCxnSpPr>
                <p:nvPr/>
              </p:nvCxnSpPr>
              <p:spPr>
                <a:xfrm rot="16200000">
                  <a:off x="3030413" y="3169041"/>
                  <a:ext cx="641007" cy="61337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Box 7"/>
              <p:cNvSpPr txBox="1"/>
              <p:nvPr/>
            </p:nvSpPr>
            <p:spPr>
              <a:xfrm>
                <a:off x="2005911" y="4803400"/>
                <a:ext cx="11146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Faulty Die</a:t>
                </a:r>
                <a:endParaRPr lang="en-US" dirty="0"/>
              </a:p>
            </p:txBody>
          </p:sp>
          <p:grpSp>
            <p:nvGrpSpPr>
              <p:cNvPr id="191" name="Group 190"/>
              <p:cNvGrpSpPr/>
              <p:nvPr/>
            </p:nvGrpSpPr>
            <p:grpSpPr>
              <a:xfrm rot="5400000">
                <a:off x="4268463" y="2354241"/>
                <a:ext cx="3618066" cy="3282648"/>
                <a:chOff x="2287782" y="1602606"/>
                <a:chExt cx="3697528" cy="3282648"/>
              </a:xfrm>
            </p:grpSpPr>
            <p:sp>
              <p:nvSpPr>
                <p:cNvPr id="198" name="Rectangle 197"/>
                <p:cNvSpPr/>
                <p:nvPr/>
              </p:nvSpPr>
              <p:spPr>
                <a:xfrm>
                  <a:off x="2287782" y="1602606"/>
                  <a:ext cx="3697528" cy="190259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400702" y="2743200"/>
                  <a:ext cx="571098" cy="685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2396690" y="1676400"/>
                  <a:ext cx="575109" cy="685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3291038" y="1676400"/>
                  <a:ext cx="567087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4419599" y="1676400"/>
                  <a:ext cx="538214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5350904" y="1676400"/>
                  <a:ext cx="513288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3300663" y="2743200"/>
                  <a:ext cx="557462" cy="685800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4419599" y="2743200"/>
                  <a:ext cx="538213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5350904" y="2743200"/>
                  <a:ext cx="530132" cy="685800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 rot="16200000">
                  <a:off x="2406393" y="4037698"/>
                  <a:ext cx="1317668" cy="377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Spare Banks</a:t>
                  </a:r>
                  <a:endParaRPr lang="en-US" dirty="0"/>
                </a:p>
              </p:txBody>
            </p:sp>
            <p:cxnSp>
              <p:nvCxnSpPr>
                <p:cNvPr id="225" name="Straight Arrow Connector 224"/>
                <p:cNvCxnSpPr/>
                <p:nvPr/>
              </p:nvCxnSpPr>
              <p:spPr>
                <a:xfrm rot="16200000" flipV="1">
                  <a:off x="2795500" y="3297855"/>
                  <a:ext cx="158472" cy="380984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6" name="Group 225"/>
                <p:cNvGrpSpPr/>
                <p:nvPr/>
              </p:nvGrpSpPr>
              <p:grpSpPr>
                <a:xfrm>
                  <a:off x="4041006" y="1791100"/>
                  <a:ext cx="44919" cy="1538000"/>
                  <a:chOff x="4041006" y="1791100"/>
                  <a:chExt cx="44919" cy="1538000"/>
                </a:xfrm>
              </p:grpSpPr>
              <p:cxnSp>
                <p:nvCxnSpPr>
                  <p:cNvPr id="234" name="Straight Connector 233"/>
                  <p:cNvCxnSpPr/>
                  <p:nvPr/>
                </p:nvCxnSpPr>
                <p:spPr>
                  <a:xfrm>
                    <a:off x="4041006" y="1791283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5" name="Straight Connector 234"/>
                  <p:cNvCxnSpPr/>
                  <p:nvPr/>
                </p:nvCxnSpPr>
                <p:spPr>
                  <a:xfrm>
                    <a:off x="4085925" y="1791100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8" name="Group 227"/>
                <p:cNvGrpSpPr/>
                <p:nvPr/>
              </p:nvGrpSpPr>
              <p:grpSpPr>
                <a:xfrm>
                  <a:off x="4170946" y="1790917"/>
                  <a:ext cx="44919" cy="1538000"/>
                  <a:chOff x="4041006" y="1791100"/>
                  <a:chExt cx="44919" cy="1538000"/>
                </a:xfrm>
              </p:grpSpPr>
              <p:cxnSp>
                <p:nvCxnSpPr>
                  <p:cNvPr id="230" name="Straight Connector 229"/>
                  <p:cNvCxnSpPr/>
                  <p:nvPr/>
                </p:nvCxnSpPr>
                <p:spPr>
                  <a:xfrm>
                    <a:off x="4041006" y="1791283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3" name="Straight Connector 232"/>
                  <p:cNvCxnSpPr/>
                  <p:nvPr/>
                </p:nvCxnSpPr>
                <p:spPr>
                  <a:xfrm>
                    <a:off x="4085925" y="1791100"/>
                    <a:ext cx="0" cy="1537817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29" name="Straight Arrow Connector 228"/>
                <p:cNvCxnSpPr>
                  <a:endCxn id="209" idx="2"/>
                </p:cNvCxnSpPr>
                <p:nvPr/>
              </p:nvCxnSpPr>
              <p:spPr>
                <a:xfrm rot="16200000">
                  <a:off x="3234212" y="3240625"/>
                  <a:ext cx="156808" cy="533557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6" name="TextBox 235"/>
              <p:cNvSpPr txBox="1"/>
              <p:nvPr/>
            </p:nvSpPr>
            <p:spPr>
              <a:xfrm>
                <a:off x="6373391" y="4803400"/>
                <a:ext cx="9049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ECC Die</a:t>
                </a:r>
                <a:endParaRPr lang="en-US" dirty="0"/>
              </a:p>
            </p:txBody>
          </p:sp>
          <p:cxnSp>
            <p:nvCxnSpPr>
              <p:cNvPr id="241" name="Straight Arrow Connector 240"/>
              <p:cNvCxnSpPr>
                <a:stCxn id="223" idx="3"/>
              </p:cNvCxnSpPr>
              <p:nvPr/>
            </p:nvCxnSpPr>
            <p:spPr>
              <a:xfrm flipV="1">
                <a:off x="5753841" y="2855849"/>
                <a:ext cx="1205385" cy="914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5276474" y="4535858"/>
              <a:ext cx="2982098" cy="1665829"/>
              <a:chOff x="5276474" y="4535858"/>
              <a:chExt cx="2982098" cy="1665829"/>
            </a:xfrm>
          </p:grpSpPr>
          <p:sp>
            <p:nvSpPr>
              <p:cNvPr id="246" name="TextBox 245"/>
              <p:cNvSpPr txBox="1"/>
              <p:nvPr/>
            </p:nvSpPr>
            <p:spPr>
              <a:xfrm>
                <a:off x="5276474" y="5832355"/>
                <a:ext cx="2982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CRC32 + Data of Standby</a:t>
                </a:r>
                <a:r>
                  <a:rPr lang="en-US" dirty="0"/>
                  <a:t> </a:t>
                </a:r>
                <a:r>
                  <a:rPr lang="en-US" dirty="0" smtClean="0"/>
                  <a:t>TSVs</a:t>
                </a:r>
              </a:p>
            </p:txBody>
          </p:sp>
          <p:cxnSp>
            <p:nvCxnSpPr>
              <p:cNvPr id="247" name="Straight Arrow Connector 246"/>
              <p:cNvCxnSpPr/>
              <p:nvPr/>
            </p:nvCxnSpPr>
            <p:spPr>
              <a:xfrm flipV="1">
                <a:off x="5733953" y="5467433"/>
                <a:ext cx="158472" cy="372796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Arrow Connector 247"/>
              <p:cNvCxnSpPr>
                <a:endCxn id="221" idx="2"/>
              </p:cNvCxnSpPr>
              <p:nvPr/>
            </p:nvCxnSpPr>
            <p:spPr>
              <a:xfrm flipV="1">
                <a:off x="5733953" y="4535858"/>
                <a:ext cx="158473" cy="133394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/>
              <p:cNvCxnSpPr>
                <a:endCxn id="205" idx="3"/>
              </p:cNvCxnSpPr>
              <p:nvPr/>
            </p:nvCxnSpPr>
            <p:spPr>
              <a:xfrm flipV="1">
                <a:off x="5733953" y="5686083"/>
                <a:ext cx="1568173" cy="18371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091661"/>
          </a:xfrm>
        </p:spPr>
        <p:txBody>
          <a:bodyPr>
            <a:normAutofit/>
          </a:bodyPr>
          <a:lstStyle/>
          <a:p>
            <a:pPr marL="400050"/>
            <a:r>
              <a:rPr lang="en-US" sz="2400" dirty="0" smtClean="0"/>
              <a:t>Based on likelihood, faults have two granularities: </a:t>
            </a:r>
          </a:p>
          <a:p>
            <a:pPr marL="800100" lvl="1"/>
            <a:r>
              <a:rPr lang="en-US" sz="2000" dirty="0" smtClean="0"/>
              <a:t>small (bit, row, word) and large (col, bank)         use bimodal sparing</a:t>
            </a:r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53283" y="0"/>
            <a:ext cx="8718815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Dynamic Dual Granularity Sparing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160820" y="3019849"/>
            <a:ext cx="74505" cy="52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TextBox 244"/>
          <p:cNvSpPr txBox="1"/>
          <p:nvPr/>
        </p:nvSpPr>
        <p:spPr>
          <a:xfrm>
            <a:off x="3912913" y="4399131"/>
            <a:ext cx="171373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Use an</a:t>
            </a:r>
          </a:p>
          <a:p>
            <a:pPr algn="ctr"/>
            <a:r>
              <a:rPr lang="en-US" i="1" dirty="0"/>
              <a:t>e</a:t>
            </a:r>
            <a:r>
              <a:rPr lang="en-US" i="1" dirty="0" smtClean="0"/>
              <a:t>ntire spare row</a:t>
            </a:r>
            <a:endParaRPr lang="en-US" i="1" dirty="0"/>
          </a:p>
        </p:txBody>
      </p:sp>
      <p:grpSp>
        <p:nvGrpSpPr>
          <p:cNvPr id="43" name="Group 42"/>
          <p:cNvGrpSpPr/>
          <p:nvPr/>
        </p:nvGrpSpPr>
        <p:grpSpPr>
          <a:xfrm>
            <a:off x="284850" y="5078838"/>
            <a:ext cx="2113459" cy="420058"/>
            <a:chOff x="284850" y="5250288"/>
            <a:chExt cx="2113459" cy="420058"/>
          </a:xfrm>
        </p:grpSpPr>
        <p:sp>
          <p:nvSpPr>
            <p:cNvPr id="255" name="TextBox 254"/>
            <p:cNvSpPr txBox="1"/>
            <p:nvPr/>
          </p:nvSpPr>
          <p:spPr>
            <a:xfrm>
              <a:off x="284850" y="5250288"/>
              <a:ext cx="954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Bit Fault</a:t>
              </a:r>
              <a:endParaRPr lang="en-US" dirty="0"/>
            </a:p>
          </p:txBody>
        </p:sp>
        <p:cxnSp>
          <p:nvCxnSpPr>
            <p:cNvPr id="256" name="Straight Arrow Connector 255"/>
            <p:cNvCxnSpPr/>
            <p:nvPr/>
          </p:nvCxnSpPr>
          <p:spPr>
            <a:xfrm>
              <a:off x="1211012" y="5441662"/>
              <a:ext cx="1033203" cy="13635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249300" y="5485680"/>
              <a:ext cx="149009" cy="1846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7" name="Rectangle 256"/>
          <p:cNvSpPr/>
          <p:nvPr/>
        </p:nvSpPr>
        <p:spPr>
          <a:xfrm>
            <a:off x="6493616" y="3033464"/>
            <a:ext cx="74505" cy="522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253283" y="4101085"/>
            <a:ext cx="1805813" cy="447990"/>
            <a:chOff x="253283" y="4272535"/>
            <a:chExt cx="1805813" cy="447990"/>
          </a:xfrm>
        </p:grpSpPr>
        <p:grpSp>
          <p:nvGrpSpPr>
            <p:cNvPr id="27" name="Group 26"/>
            <p:cNvGrpSpPr/>
            <p:nvPr/>
          </p:nvGrpSpPr>
          <p:grpSpPr>
            <a:xfrm>
              <a:off x="253283" y="4272535"/>
              <a:ext cx="1805813" cy="447990"/>
              <a:chOff x="253283" y="4272535"/>
              <a:chExt cx="1805813" cy="44799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984592" y="4272535"/>
                <a:ext cx="74504" cy="26332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53283" y="4351193"/>
                <a:ext cx="12155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Word Fault</a:t>
                </a:r>
                <a:endParaRPr lang="en-US" dirty="0"/>
              </a:p>
            </p:txBody>
          </p:sp>
        </p:grpSp>
        <p:cxnSp>
          <p:nvCxnSpPr>
            <p:cNvPr id="243" name="Straight Arrow Connector 242"/>
            <p:cNvCxnSpPr>
              <a:stCxn id="24" idx="3"/>
              <a:endCxn id="23" idx="1"/>
            </p:cNvCxnSpPr>
            <p:nvPr/>
          </p:nvCxnSpPr>
          <p:spPr>
            <a:xfrm flipV="1">
              <a:off x="1468872" y="4404197"/>
              <a:ext cx="515720" cy="1316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777612" y="2113161"/>
            <a:ext cx="685801" cy="646331"/>
            <a:chOff x="2777612" y="2284611"/>
            <a:chExt cx="685801" cy="646331"/>
          </a:xfrm>
        </p:grpSpPr>
        <p:sp>
          <p:nvSpPr>
            <p:cNvPr id="44" name="Rectangle 43"/>
            <p:cNvSpPr/>
            <p:nvPr/>
          </p:nvSpPr>
          <p:spPr>
            <a:xfrm>
              <a:off x="2777613" y="2301242"/>
              <a:ext cx="685800" cy="554607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77612" y="2284611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Bank</a:t>
              </a:r>
            </a:p>
            <a:p>
              <a:r>
                <a:rPr lang="en-US" dirty="0" smtClean="0"/>
                <a:t>fault</a:t>
              </a:r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5892427" y="2129792"/>
            <a:ext cx="685800" cy="55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/>
          <p:cNvSpPr txBox="1"/>
          <p:nvPr/>
        </p:nvSpPr>
        <p:spPr>
          <a:xfrm>
            <a:off x="4049789" y="1762874"/>
            <a:ext cx="127310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Use a spare</a:t>
            </a:r>
          </a:p>
          <a:p>
            <a:pPr algn="ctr"/>
            <a:r>
              <a:rPr lang="en-US" i="1" dirty="0" smtClean="0"/>
              <a:t>bank</a:t>
            </a:r>
            <a:endParaRPr lang="en-US" i="1" dirty="0"/>
          </a:p>
        </p:txBody>
      </p:sp>
      <p:sp>
        <p:nvSpPr>
          <p:cNvPr id="260" name="Rectangle 259"/>
          <p:cNvSpPr/>
          <p:nvPr/>
        </p:nvSpPr>
        <p:spPr>
          <a:xfrm>
            <a:off x="207073" y="6006061"/>
            <a:ext cx="8458200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Dual Grain (row or bank) sparing efficiently uses spare area</a:t>
            </a:r>
          </a:p>
        </p:txBody>
      </p:sp>
      <p:sp>
        <p:nvSpPr>
          <p:cNvPr id="75" name="Up Arrow 74"/>
          <p:cNvSpPr/>
          <p:nvPr/>
        </p:nvSpPr>
        <p:spPr>
          <a:xfrm rot="5400000">
            <a:off x="5556619" y="1419974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4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983 0.175 L -0.31962 0.17454 C -0.29167 0.17546 -0.25278 0.16644 -0.21337 0.15139 C -0.16858 0.13333 -0.13368 0.11389 -0.11094 0.09282 L -0.0007 -0.00069 " pathEditMode="relative" rAng="-979965" ptsTypes="FffFF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60" y="-56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514 0.31875 L -0.30521 0.28935 C -0.2743 0.2838 -0.23437 0.26343 -0.19514 0.23588 C -0.15104 0.20255 -0.1191 0.16829 -0.09913 0.13935 L -0.00052 -0.00023 " pathEditMode="relative" rAng="-1707103" ptsTypes="FffFF">
                                      <p:cBhvr>
                                        <p:cTn id="4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15" y="-122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027 4.07407E-6 L -4.44444E-6 4.07407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  <p:bldP spid="245" grpId="0" animBg="1"/>
      <p:bldP spid="245" grpId="1" animBg="1"/>
      <p:bldP spid="245" grpId="2" animBg="1"/>
      <p:bldP spid="245" grpId="3" animBg="1"/>
      <p:bldP spid="257" grpId="0" animBg="1"/>
      <p:bldP spid="257" grpId="1" animBg="1"/>
      <p:bldP spid="257" grpId="2" animBg="1"/>
      <p:bldP spid="257" grpId="3" animBg="1"/>
      <p:bldP spid="50" grpId="0" animBg="1"/>
      <p:bldP spid="50" grpId="1" animBg="1"/>
      <p:bldP spid="50" grpId="2" animBg="1"/>
      <p:bldP spid="259" grpId="0" animBg="1"/>
      <p:bldP spid="260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- 1 : TSV-SWAP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- 2 : Three Dimensional Parity (3DP)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- 3 : Dynamic Dual Granularity Sparing (DDS)</a:t>
            </a:r>
          </a:p>
          <a:p>
            <a:endParaRPr lang="en-US" sz="2400" dirty="0"/>
          </a:p>
          <a:p>
            <a:r>
              <a:rPr lang="en-US" sz="2400" dirty="0"/>
              <a:t>Citadel = Schemes [1+2+3</a:t>
            </a:r>
            <a:r>
              <a:rPr lang="en-US" sz="2400" dirty="0" smtClean="0"/>
              <a:t>]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4000500" y="4533900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7010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42900" y="5525353"/>
            <a:ext cx="8458200" cy="830997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i="1" dirty="0" smtClean="0">
                <a:solidFill>
                  <a:prstClr val="black"/>
                </a:solidFill>
              </a:rPr>
              <a:t>Citadel provides 700X more resilience, consuming only 4% additional power and 1% additional execution time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Citadel : Results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543050" y="1470532"/>
            <a:ext cx="0" cy="29712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43050" y="4441743"/>
            <a:ext cx="28150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Chart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792879"/>
              </p:ext>
            </p:extLst>
          </p:nvPr>
        </p:nvGraphicFramePr>
        <p:xfrm>
          <a:off x="257481" y="1318524"/>
          <a:ext cx="4129229" cy="3786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2" name="Rectangle 51"/>
          <p:cNvSpPr/>
          <p:nvPr/>
        </p:nvSpPr>
        <p:spPr>
          <a:xfrm>
            <a:off x="3429000" y="3849957"/>
            <a:ext cx="334820" cy="587786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1981200" y="2142814"/>
            <a:ext cx="334820" cy="2286311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079427" y="1508632"/>
            <a:ext cx="2259658" cy="2628189"/>
            <a:chOff x="2083742" y="1632933"/>
            <a:chExt cx="2259658" cy="2628189"/>
          </a:xfrm>
        </p:grpSpPr>
        <p:sp>
          <p:nvSpPr>
            <p:cNvPr id="47" name="TextBox 46"/>
            <p:cNvSpPr txBox="1"/>
            <p:nvPr/>
          </p:nvSpPr>
          <p:spPr>
            <a:xfrm>
              <a:off x="2083742" y="1632933"/>
              <a:ext cx="2259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Citadel: 700X stronger</a:t>
              </a:r>
            </a:p>
            <a:p>
              <a:r>
                <a:rPr lang="en-US" i="1" dirty="0" smtClean="0"/>
                <a:t>than </a:t>
              </a:r>
              <a:r>
                <a:rPr lang="en-US" i="1" dirty="0" err="1" smtClean="0"/>
                <a:t>ChipKill</a:t>
              </a:r>
              <a:endParaRPr lang="en-US" i="1" dirty="0"/>
            </a:p>
          </p:txBody>
        </p:sp>
        <p:sp>
          <p:nvSpPr>
            <p:cNvPr id="37" name="Right Arrow 36"/>
            <p:cNvSpPr/>
            <p:nvPr/>
          </p:nvSpPr>
          <p:spPr>
            <a:xfrm rot="2942301" flipV="1">
              <a:off x="1718836" y="2983737"/>
              <a:ext cx="2311900" cy="24286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47038" y="4815318"/>
            <a:ext cx="2834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Both systems employ TSV-SWAP</a:t>
            </a:r>
            <a:endParaRPr lang="en-US" sz="1600" i="1" dirty="0"/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423749"/>
              </p:ext>
            </p:extLst>
          </p:nvPr>
        </p:nvGraphicFramePr>
        <p:xfrm>
          <a:off x="4648200" y="2438400"/>
          <a:ext cx="4191000" cy="266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4648200" y="961072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C00000"/>
                </a:solidFill>
              </a:rPr>
              <a:t>Configuration: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8-core </a:t>
            </a:r>
            <a:r>
              <a:rPr lang="en-US" dirty="0"/>
              <a:t>CMP with 8MB LLC (shared)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HBM like: </a:t>
            </a:r>
            <a:r>
              <a:rPr lang="en-US" dirty="0" smtClean="0"/>
              <a:t>2 ‘8GB’ Stacks, DDR3-1600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8 Data Dies and 1 ECC Die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8 Banks/Channel, 8 Channels/Stack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73382" y="3107323"/>
            <a:ext cx="1762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/>
              <a:t>Baseline</a:t>
            </a:r>
            <a:r>
              <a:rPr lang="en-US" sz="1600" i="1" dirty="0" smtClean="0"/>
              <a:t>: No Stripe</a:t>
            </a:r>
            <a:endParaRPr lang="en-US" sz="1600" i="1" dirty="0"/>
          </a:p>
        </p:txBody>
      </p:sp>
      <p:sp>
        <p:nvSpPr>
          <p:cNvPr id="9" name="Rectangle 8"/>
          <p:cNvSpPr/>
          <p:nvPr/>
        </p:nvSpPr>
        <p:spPr>
          <a:xfrm>
            <a:off x="4429125" y="930324"/>
            <a:ext cx="4419600" cy="44491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8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- 1 : TSV-SWAP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- 2 : Three Dimensional Parity (3DP)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- 3 : Dynamic Dual Granularity Sparing (DDS)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Citadel = Schemes [1+2+3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2019300" y="5372100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27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6388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3D stacking can enable efficient DRAM</a:t>
            </a:r>
          </a:p>
          <a:p>
            <a:endParaRPr lang="en-US" sz="1800" dirty="0" smtClean="0"/>
          </a:p>
          <a:p>
            <a:r>
              <a:rPr lang="en-US" sz="2400" dirty="0" smtClean="0"/>
              <a:t>However, reliability concerns overshadow the benefits of stacking</a:t>
            </a:r>
          </a:p>
          <a:p>
            <a:endParaRPr lang="en-US" sz="1800" dirty="0" smtClean="0"/>
          </a:p>
          <a:p>
            <a:r>
              <a:rPr lang="en-US" sz="2400" dirty="0" smtClean="0"/>
              <a:t>Citadel enables robust and efficient Stacked DRAM by: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TSV SWAP </a:t>
            </a:r>
            <a:r>
              <a:rPr lang="en-US" sz="2000" dirty="0" smtClean="0"/>
              <a:t>to </a:t>
            </a:r>
            <a:r>
              <a:rPr lang="en-US" sz="2000" dirty="0" smtClean="0"/>
              <a:t>dynamically swap </a:t>
            </a:r>
            <a:r>
              <a:rPr lang="en-US" sz="2000" dirty="0" smtClean="0"/>
              <a:t>out faulty TSVs with good TSVs</a:t>
            </a:r>
          </a:p>
          <a:p>
            <a:pPr lvl="1"/>
            <a:r>
              <a:rPr lang="en-US" sz="2000" dirty="0" smtClean="0"/>
              <a:t>Handling multiple-faults using </a:t>
            </a:r>
            <a:r>
              <a:rPr lang="en-US" sz="2000" dirty="0" smtClean="0">
                <a:solidFill>
                  <a:srgbClr val="00B050"/>
                </a:solidFill>
              </a:rPr>
              <a:t>3DP</a:t>
            </a:r>
          </a:p>
          <a:p>
            <a:pPr lvl="1"/>
            <a:r>
              <a:rPr lang="en-US" sz="2000" dirty="0" smtClean="0"/>
              <a:t>Isolating faults using </a:t>
            </a:r>
            <a:r>
              <a:rPr lang="en-US" sz="2000" dirty="0" smtClean="0">
                <a:solidFill>
                  <a:srgbClr val="00B050"/>
                </a:solidFill>
              </a:rPr>
              <a:t>DDS</a:t>
            </a:r>
            <a:endParaRPr lang="en-US" sz="2000" dirty="0" smtClean="0"/>
          </a:p>
          <a:p>
            <a:endParaRPr lang="en-US" sz="1800" dirty="0">
              <a:solidFill>
                <a:srgbClr val="00B050"/>
              </a:solidFill>
            </a:endParaRPr>
          </a:p>
          <a:p>
            <a:r>
              <a:rPr lang="en-US" sz="2400" dirty="0" smtClean="0"/>
              <a:t>Citadel enables designers to provide all benefits of stacking at orders of magnitude higher resilience.</a:t>
            </a: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>
              <a:solidFill>
                <a:srgbClr val="00B050"/>
              </a:solidFill>
            </a:endParaRPr>
          </a:p>
          <a:p>
            <a:pPr lvl="1"/>
            <a:endParaRPr lang="en-US" sz="20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Summary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9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45855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 memory systems are inefficient in energy and bandwidth  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400" dirty="0" smtClean="0"/>
              <a:t>Growing demand for efficient DRAM memory system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r>
              <a:rPr lang="en-US" sz="2400" b="1" dirty="0" smtClean="0">
                <a:solidFill>
                  <a:srgbClr val="00B050"/>
                </a:solidFill>
              </a:rPr>
              <a:t>3D DRAM</a:t>
            </a:r>
            <a:r>
              <a:rPr lang="en-US" sz="2400" dirty="0"/>
              <a:t> </a:t>
            </a:r>
            <a:r>
              <a:rPr lang="en-US" sz="2400" dirty="0" smtClean="0"/>
              <a:t>- Stacking dies for efficiency and bandwidth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400" i="1" dirty="0" smtClean="0"/>
              <a:t>The bright side:</a:t>
            </a:r>
          </a:p>
          <a:p>
            <a:pPr lvl="1"/>
            <a:r>
              <a:rPr lang="en-US" sz="2000" dirty="0" smtClean="0"/>
              <a:t>        performance and          power</a:t>
            </a:r>
            <a:endParaRPr lang="en-US" sz="1000" dirty="0"/>
          </a:p>
          <a:p>
            <a:endParaRPr lang="en-US" sz="1400" dirty="0"/>
          </a:p>
          <a:p>
            <a:pPr marL="0" indent="0">
              <a:buNone/>
            </a:pPr>
            <a:r>
              <a:rPr lang="en-US" sz="2400" i="1" dirty="0" smtClean="0"/>
              <a:t>The dark side : (newer failure modes: </a:t>
            </a:r>
            <a:r>
              <a:rPr lang="en-US" sz="2400" i="1" dirty="0" err="1" smtClean="0"/>
              <a:t>eg</a:t>
            </a:r>
            <a:r>
              <a:rPr lang="en-US" sz="2400" i="1" dirty="0" smtClean="0"/>
              <a:t>. TSVs)</a:t>
            </a:r>
          </a:p>
          <a:p>
            <a:pPr lvl="1"/>
            <a:r>
              <a:rPr lang="en-US" sz="2000" i="1" dirty="0" smtClean="0"/>
              <a:t>         </a:t>
            </a:r>
            <a:r>
              <a:rPr lang="en-US" sz="2000" dirty="0" smtClean="0"/>
              <a:t>Reliability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3492" y="5730782"/>
            <a:ext cx="8458200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Protect against newer failure modes to derive benefits of stacking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Up Arrow 1"/>
          <p:cNvSpPr/>
          <p:nvPr/>
        </p:nvSpPr>
        <p:spPr>
          <a:xfrm>
            <a:off x="1060789" y="3649730"/>
            <a:ext cx="3810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Up Arrow 23"/>
          <p:cNvSpPr/>
          <p:nvPr/>
        </p:nvSpPr>
        <p:spPr>
          <a:xfrm rot="10800000">
            <a:off x="3429000" y="3685220"/>
            <a:ext cx="381000" cy="30480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0800000">
            <a:off x="1060788" y="4743650"/>
            <a:ext cx="381000" cy="304800"/>
          </a:xfrm>
          <a:prstGeom prst="upArrow">
            <a:avLst/>
          </a:prstGeom>
          <a:solidFill>
            <a:srgbClr val="CB020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88418" y="3145481"/>
            <a:ext cx="2623066" cy="2408329"/>
            <a:chOff x="6088418" y="3745825"/>
            <a:chExt cx="2623066" cy="2189390"/>
          </a:xfrm>
        </p:grpSpPr>
        <p:sp>
          <p:nvSpPr>
            <p:cNvPr id="32" name="TextBox 31"/>
            <p:cNvSpPr txBox="1"/>
            <p:nvPr/>
          </p:nvSpPr>
          <p:spPr>
            <a:xfrm rot="16200000">
              <a:off x="5536291" y="4488741"/>
              <a:ext cx="1473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Performance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6457750" y="3745825"/>
              <a:ext cx="0" cy="1752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457750" y="5498425"/>
              <a:ext cx="225373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7160429" y="5565883"/>
              <a:ext cx="848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Power</a:t>
              </a:r>
              <a:endParaRPr lang="en-US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6748914" y="3303885"/>
            <a:ext cx="304800" cy="33528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053714" y="3502098"/>
            <a:ext cx="1138954" cy="1027633"/>
          </a:xfrm>
          <a:prstGeom prst="straightConnector1">
            <a:avLst/>
          </a:prstGeom>
          <a:ln w="25400">
            <a:gradFill>
              <a:gsLst>
                <a:gs pos="0">
                  <a:srgbClr val="00B050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976714" y="2950488"/>
            <a:ext cx="1100380" cy="64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Ignoring Reliability</a:t>
            </a:r>
            <a:endParaRPr lang="en-US" sz="16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961570" y="4334888"/>
            <a:ext cx="1497324" cy="643253"/>
            <a:chOff x="6961570" y="4855002"/>
            <a:chExt cx="1497324" cy="584775"/>
          </a:xfrm>
        </p:grpSpPr>
        <p:sp>
          <p:nvSpPr>
            <p:cNvPr id="41" name="Oval 40"/>
            <p:cNvSpPr/>
            <p:nvPr/>
          </p:nvSpPr>
          <p:spPr>
            <a:xfrm>
              <a:off x="8154094" y="4949792"/>
              <a:ext cx="304800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61570" y="4855002"/>
              <a:ext cx="11918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Providing</a:t>
              </a:r>
            </a:p>
            <a:p>
              <a:pPr algn="ctr"/>
              <a:r>
                <a:rPr lang="en-US" sz="1600" dirty="0" smtClean="0"/>
                <a:t>Reliability</a:t>
              </a:r>
              <a:endParaRPr lang="en-US" sz="1600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7346451" y="3131333"/>
            <a:ext cx="1324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IDEAL</a:t>
            </a:r>
            <a:r>
              <a:rPr lang="en-US" dirty="0" smtClean="0"/>
              <a:t>:</a:t>
            </a:r>
          </a:p>
          <a:p>
            <a:pPr algn="ctr"/>
            <a:r>
              <a:rPr lang="en-US" dirty="0" smtClean="0"/>
              <a:t>Providing </a:t>
            </a:r>
            <a:r>
              <a:rPr lang="en-US" dirty="0" err="1" smtClean="0"/>
              <a:t>Reliabilty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41" idx="1"/>
          </p:cNvCxnSpPr>
          <p:nvPr/>
        </p:nvCxnSpPr>
        <p:spPr>
          <a:xfrm flipH="1" flipV="1">
            <a:off x="7053715" y="3502100"/>
            <a:ext cx="1145016" cy="986158"/>
          </a:xfrm>
          <a:prstGeom prst="straightConnector1">
            <a:avLst/>
          </a:prstGeom>
          <a:ln w="25400">
            <a:gradFill>
              <a:gsLst>
                <a:gs pos="0">
                  <a:srgbClr val="C00000"/>
                </a:gs>
                <a:gs pos="50000">
                  <a:schemeClr val="accent2">
                    <a:lumMod val="40000"/>
                    <a:lumOff val="60000"/>
                  </a:schemeClr>
                </a:gs>
                <a:gs pos="100000">
                  <a:srgbClr val="156B13"/>
                </a:gs>
              </a:gsLst>
              <a:lin ang="5400000" scaled="0"/>
            </a:gra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 flipH="1">
            <a:off x="6457751" y="3990020"/>
            <a:ext cx="1325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Stacked DRAM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24" grpId="0" animBg="1"/>
      <p:bldP spid="29" grpId="0" animBg="1"/>
      <p:bldP spid="14" grpId="0" animBg="1"/>
      <p:bldP spid="14" grpId="1" animBg="1"/>
      <p:bldP spid="14" grpId="2" animBg="1"/>
      <p:bldP spid="42" grpId="0"/>
      <p:bldP spid="42" grpId="1"/>
      <p:bldP spid="45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04725"/>
            <a:ext cx="8686800" cy="55859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</a:t>
            </a:r>
            <a:r>
              <a:rPr lang="en-US" sz="2400" dirty="0" smtClean="0"/>
              <a:t>mall and large granularity DRAM faults occur with equal likelihood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/>
          </a:p>
          <a:p>
            <a:r>
              <a:rPr lang="en-US" sz="2000" dirty="0" smtClean="0"/>
              <a:t>Bit Faults</a:t>
            </a:r>
          </a:p>
          <a:p>
            <a:r>
              <a:rPr lang="en-US" sz="2000" dirty="0" smtClean="0"/>
              <a:t>Word Faults</a:t>
            </a:r>
          </a:p>
          <a:p>
            <a:r>
              <a:rPr lang="en-US" sz="2000" dirty="0" smtClean="0"/>
              <a:t>Column Faults</a:t>
            </a:r>
          </a:p>
          <a:p>
            <a:r>
              <a:rPr lang="en-US" sz="2000" dirty="0" smtClean="0"/>
              <a:t>Row Faults</a:t>
            </a:r>
          </a:p>
          <a:p>
            <a:r>
              <a:rPr lang="en-US" sz="2000" dirty="0" smtClean="0"/>
              <a:t>Bank Faults</a:t>
            </a:r>
          </a:p>
          <a:p>
            <a:r>
              <a:rPr lang="en-US" sz="2000" dirty="0" smtClean="0"/>
              <a:t>Multi-Bank Faults (due to TSV faults)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" y="5943600"/>
            <a:ext cx="8648700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3D-stacking needs to tolerate large faults efficiently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Large Faults Are Common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/>
          <p:cNvGrpSpPr/>
          <p:nvPr/>
        </p:nvGrpSpPr>
        <p:grpSpPr>
          <a:xfrm>
            <a:off x="1327544" y="1602606"/>
            <a:ext cx="7647796" cy="1902594"/>
            <a:chOff x="1327544" y="1602606"/>
            <a:chExt cx="7647796" cy="1902594"/>
          </a:xfrm>
        </p:grpSpPr>
        <p:sp>
          <p:nvSpPr>
            <p:cNvPr id="5" name="Rectangle 4"/>
            <p:cNvSpPr/>
            <p:nvPr/>
          </p:nvSpPr>
          <p:spPr>
            <a:xfrm>
              <a:off x="2287782" y="1602606"/>
              <a:ext cx="3697528" cy="19025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72200" y="1606617"/>
              <a:ext cx="2803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DRAM Die (Top View)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00702" y="2743200"/>
              <a:ext cx="571098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396690" y="1676400"/>
              <a:ext cx="575109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291038" y="1676400"/>
              <a:ext cx="567087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19599" y="1676400"/>
              <a:ext cx="538214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50904" y="1676400"/>
              <a:ext cx="513288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0663" y="2743200"/>
              <a:ext cx="557462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19599" y="2743200"/>
              <a:ext cx="538213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350904" y="2743200"/>
              <a:ext cx="530132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27544" y="2959768"/>
              <a:ext cx="733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33" idx="3"/>
            </p:cNvCxnSpPr>
            <p:nvPr/>
          </p:nvCxnSpPr>
          <p:spPr>
            <a:xfrm flipV="1">
              <a:off x="2061527" y="2895600"/>
              <a:ext cx="624724" cy="2488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4041006" y="1791100"/>
              <a:ext cx="44919" cy="1538000"/>
              <a:chOff x="4041006" y="1791100"/>
              <a:chExt cx="44919" cy="15380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4041006" y="1791283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4085925" y="1791100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4170946" y="1790917"/>
              <a:ext cx="44919" cy="1538000"/>
              <a:chOff x="4041006" y="1791100"/>
              <a:chExt cx="44919" cy="15380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4041006" y="1791283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085925" y="1791100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/>
            <p:cNvSpPr txBox="1"/>
            <p:nvPr/>
          </p:nvSpPr>
          <p:spPr>
            <a:xfrm>
              <a:off x="1464963" y="2362200"/>
              <a:ext cx="61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TSVs</a:t>
              </a:r>
              <a:endParaRPr lang="en-US" dirty="0"/>
            </a:p>
          </p:txBody>
        </p:sp>
        <p:cxnSp>
          <p:nvCxnSpPr>
            <p:cNvPr id="89" name="Straight Arrow Connector 88"/>
            <p:cNvCxnSpPr/>
            <p:nvPr/>
          </p:nvCxnSpPr>
          <p:spPr>
            <a:xfrm>
              <a:off x="2075964" y="2560191"/>
              <a:ext cx="19650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2061527" y="3155223"/>
              <a:ext cx="15960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1203031" y="4110708"/>
            <a:ext cx="4481613" cy="1775205"/>
            <a:chOff x="908534" y="4113042"/>
            <a:chExt cx="4481613" cy="1775205"/>
          </a:xfrm>
        </p:grpSpPr>
        <p:grpSp>
          <p:nvGrpSpPr>
            <p:cNvPr id="100" name="Group 99"/>
            <p:cNvGrpSpPr/>
            <p:nvPr/>
          </p:nvGrpSpPr>
          <p:grpSpPr>
            <a:xfrm>
              <a:off x="2865119" y="4131636"/>
              <a:ext cx="2525028" cy="1756611"/>
              <a:chOff x="3048000" y="4114800"/>
              <a:chExt cx="2525028" cy="1756611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3048000" y="4114800"/>
                <a:ext cx="2525028" cy="1756611"/>
                <a:chOff x="3048000" y="4114800"/>
                <a:chExt cx="2525028" cy="1756611"/>
              </a:xfrm>
            </p:grpSpPr>
            <p:sp>
              <p:nvSpPr>
                <p:cNvPr id="23" name="Cube 22"/>
                <p:cNvSpPr/>
                <p:nvPr/>
              </p:nvSpPr>
              <p:spPr>
                <a:xfrm>
                  <a:off x="3048000" y="4114800"/>
                  <a:ext cx="2514600" cy="1752600"/>
                </a:xfrm>
                <a:prstGeom prst="cub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Stacked Memory</a:t>
                  </a:r>
                  <a:endParaRPr lang="en-US" dirty="0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3048000" y="5715000"/>
                  <a:ext cx="2071036" cy="152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120640" y="5265019"/>
                  <a:ext cx="452388" cy="606392"/>
                </a:xfrm>
                <a:custGeom>
                  <a:avLst/>
                  <a:gdLst>
                    <a:gd name="connsiteX0" fmla="*/ 9626 w 452388"/>
                    <a:gd name="connsiteY0" fmla="*/ 433137 h 606392"/>
                    <a:gd name="connsiteX1" fmla="*/ 9626 w 452388"/>
                    <a:gd name="connsiteY1" fmla="*/ 433137 h 606392"/>
                    <a:gd name="connsiteX2" fmla="*/ 0 w 452388"/>
                    <a:gd name="connsiteY2" fmla="*/ 519765 h 606392"/>
                    <a:gd name="connsiteX3" fmla="*/ 0 w 452388"/>
                    <a:gd name="connsiteY3" fmla="*/ 606392 h 606392"/>
                    <a:gd name="connsiteX4" fmla="*/ 442762 w 452388"/>
                    <a:gd name="connsiteY4" fmla="*/ 163630 h 606392"/>
                    <a:gd name="connsiteX5" fmla="*/ 452388 w 452388"/>
                    <a:gd name="connsiteY5" fmla="*/ 0 h 606392"/>
                    <a:gd name="connsiteX6" fmla="*/ 9626 w 452388"/>
                    <a:gd name="connsiteY6" fmla="*/ 433137 h 606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2388" h="606392">
                      <a:moveTo>
                        <a:pt x="9626" y="433137"/>
                      </a:moveTo>
                      <a:lnTo>
                        <a:pt x="9626" y="433137"/>
                      </a:lnTo>
                      <a:lnTo>
                        <a:pt x="0" y="519765"/>
                      </a:lnTo>
                      <a:lnTo>
                        <a:pt x="0" y="606392"/>
                      </a:lnTo>
                      <a:lnTo>
                        <a:pt x="442762" y="163630"/>
                      </a:lnTo>
                      <a:lnTo>
                        <a:pt x="452388" y="0"/>
                      </a:lnTo>
                      <a:lnTo>
                        <a:pt x="9626" y="4331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3048000" y="48006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3055219" y="50292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3067250" y="535485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3051208" y="55626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 flipV="1">
                  <a:off x="5141611" y="43434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/>
                <p:nvPr/>
              </p:nvCxnSpPr>
              <p:spPr>
                <a:xfrm flipV="1">
                  <a:off x="5140808" y="4563175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/>
                <p:nvPr/>
              </p:nvCxnSpPr>
              <p:spPr>
                <a:xfrm flipV="1">
                  <a:off x="5140808" y="48768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5140008" y="51062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>
                <a:off x="4286450" y="4154102"/>
                <a:ext cx="1119738" cy="370574"/>
                <a:chOff x="3166712" y="4153300"/>
                <a:chExt cx="1119738" cy="370574"/>
              </a:xfrm>
            </p:grpSpPr>
            <p:grpSp>
              <p:nvGrpSpPr>
                <p:cNvPr id="71" name="Group 70"/>
                <p:cNvGrpSpPr/>
                <p:nvPr/>
              </p:nvGrpSpPr>
              <p:grpSpPr>
                <a:xfrm>
                  <a:off x="3166712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69" name="Freeform 68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Freeform 69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2" name="Group 71"/>
                <p:cNvGrpSpPr/>
                <p:nvPr/>
              </p:nvGrpSpPr>
              <p:grpSpPr>
                <a:xfrm>
                  <a:off x="3595037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73" name="Freeform 72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Freeform 73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/>
              <p:cNvGrpSpPr/>
              <p:nvPr/>
            </p:nvGrpSpPr>
            <p:grpSpPr>
              <a:xfrm>
                <a:off x="3185562" y="4142070"/>
                <a:ext cx="1119738" cy="370574"/>
                <a:chOff x="3166712" y="4153300"/>
                <a:chExt cx="1119738" cy="370574"/>
              </a:xfrm>
            </p:grpSpPr>
            <p:grpSp>
              <p:nvGrpSpPr>
                <p:cNvPr id="94" name="Group 93"/>
                <p:cNvGrpSpPr/>
                <p:nvPr/>
              </p:nvGrpSpPr>
              <p:grpSpPr>
                <a:xfrm>
                  <a:off x="3166712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98" name="Freeform 97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Freeform 98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3595037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96" name="Freeform 95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Freeform 96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01" name="TextBox 100"/>
            <p:cNvSpPr txBox="1"/>
            <p:nvPr/>
          </p:nvSpPr>
          <p:spPr>
            <a:xfrm>
              <a:off x="908534" y="5023948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DRAM Dies</a:t>
              </a:r>
              <a:endParaRPr lang="en-US" dirty="0"/>
            </a:p>
          </p:txBody>
        </p:sp>
        <p:cxnSp>
          <p:nvCxnSpPr>
            <p:cNvPr id="102" name="Straight Arrow Connector 101"/>
            <p:cNvCxnSpPr>
              <a:stCxn id="101" idx="3"/>
            </p:cNvCxnSpPr>
            <p:nvPr/>
          </p:nvCxnSpPr>
          <p:spPr>
            <a:xfrm flipV="1">
              <a:off x="2144770" y="4711416"/>
              <a:ext cx="714794" cy="4971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101" idx="3"/>
            </p:cNvCxnSpPr>
            <p:nvPr/>
          </p:nvCxnSpPr>
          <p:spPr>
            <a:xfrm flipV="1">
              <a:off x="2144770" y="4960014"/>
              <a:ext cx="739599" cy="24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01" idx="3"/>
              <a:endCxn id="23" idx="2"/>
            </p:cNvCxnSpPr>
            <p:nvPr/>
          </p:nvCxnSpPr>
          <p:spPr>
            <a:xfrm>
              <a:off x="2144770" y="5208614"/>
              <a:ext cx="720349" cy="183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3900637" y="4113042"/>
              <a:ext cx="391681" cy="435013"/>
            </a:xfrm>
            <a:prstGeom prst="straightConnector1">
              <a:avLst/>
            </a:prstGeom>
            <a:ln w="25400" cmpd="tri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/>
            <p:nvPr/>
          </p:nvCxnSpPr>
          <p:spPr>
            <a:xfrm flipV="1">
              <a:off x="3946102" y="4117061"/>
              <a:ext cx="391681" cy="435013"/>
            </a:xfrm>
            <a:prstGeom prst="straightConnector1">
              <a:avLst/>
            </a:prstGeom>
            <a:ln w="25400" cmpd="tri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Up Arrow 116"/>
          <p:cNvSpPr/>
          <p:nvPr/>
        </p:nvSpPr>
        <p:spPr>
          <a:xfrm>
            <a:off x="3779563" y="3581400"/>
            <a:ext cx="782765" cy="457200"/>
          </a:xfrm>
          <a:prstGeom prst="up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2439267" y="1714717"/>
            <a:ext cx="1254888" cy="332255"/>
            <a:chOff x="2439267" y="1714717"/>
            <a:chExt cx="1254888" cy="332255"/>
          </a:xfrm>
        </p:grpSpPr>
        <p:sp>
          <p:nvSpPr>
            <p:cNvPr id="119" name="Oval 118"/>
            <p:cNvSpPr/>
            <p:nvPr/>
          </p:nvSpPr>
          <p:spPr>
            <a:xfrm>
              <a:off x="2439267" y="1714717"/>
              <a:ext cx="151533" cy="1140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3542622" y="1932889"/>
              <a:ext cx="151533" cy="11408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Rectangle 121"/>
          <p:cNvSpPr/>
          <p:nvPr/>
        </p:nvSpPr>
        <p:spPr>
          <a:xfrm>
            <a:off x="2396691" y="2133600"/>
            <a:ext cx="289560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flipV="1">
            <a:off x="4705905" y="1695558"/>
            <a:ext cx="144780" cy="666642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3291038" y="2133600"/>
            <a:ext cx="567087" cy="1524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4406580" y="2731532"/>
            <a:ext cx="557462" cy="68580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4406580" y="1676400"/>
            <a:ext cx="1470536" cy="1737724"/>
            <a:chOff x="4406580" y="1676400"/>
            <a:chExt cx="1470536" cy="1737724"/>
          </a:xfrm>
        </p:grpSpPr>
        <p:sp>
          <p:nvSpPr>
            <p:cNvPr id="126" name="Rectangle 125"/>
            <p:cNvSpPr/>
            <p:nvPr/>
          </p:nvSpPr>
          <p:spPr>
            <a:xfrm>
              <a:off x="4406580" y="1676400"/>
              <a:ext cx="557462" cy="685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311788" y="1685979"/>
              <a:ext cx="557462" cy="685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319654" y="2728324"/>
              <a:ext cx="557462" cy="685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73416" y="5094855"/>
            <a:ext cx="1422835" cy="369332"/>
            <a:chOff x="5673416" y="5094855"/>
            <a:chExt cx="1422835" cy="369332"/>
          </a:xfrm>
        </p:grpSpPr>
        <p:sp>
          <p:nvSpPr>
            <p:cNvPr id="2" name="TextBox 1"/>
            <p:cNvSpPr txBox="1"/>
            <p:nvPr/>
          </p:nvSpPr>
          <p:spPr>
            <a:xfrm>
              <a:off x="6172200" y="5094855"/>
              <a:ext cx="924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ECC-Die</a:t>
              </a:r>
              <a:endParaRPr lang="en-US" dirty="0"/>
            </a:p>
          </p:txBody>
        </p: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 flipV="1">
              <a:off x="5673416" y="5224677"/>
              <a:ext cx="498784" cy="54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3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7" grpId="0" animBg="1"/>
      <p:bldP spid="117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5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Data Reliability Incurs Costs</a:t>
            </a:r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19100" y="5607415"/>
            <a:ext cx="8458200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We need fault tolerance without impractical overheads</a:t>
            </a:r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808" y="1241840"/>
            <a:ext cx="7647796" cy="1902594"/>
            <a:chOff x="1327544" y="1602606"/>
            <a:chExt cx="7647796" cy="1902594"/>
          </a:xfrm>
        </p:grpSpPr>
        <p:sp>
          <p:nvSpPr>
            <p:cNvPr id="9" name="Rectangle 8"/>
            <p:cNvSpPr/>
            <p:nvPr/>
          </p:nvSpPr>
          <p:spPr>
            <a:xfrm>
              <a:off x="2287782" y="1602606"/>
              <a:ext cx="3697528" cy="19025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72200" y="1606617"/>
              <a:ext cx="2803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Single DRAM Die (Top View)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00702" y="2743200"/>
              <a:ext cx="571098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96690" y="1676400"/>
              <a:ext cx="575109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91038" y="1676400"/>
              <a:ext cx="567087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419599" y="1676400"/>
              <a:ext cx="538214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50904" y="1676400"/>
              <a:ext cx="513288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300663" y="2743200"/>
              <a:ext cx="557462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19599" y="2743200"/>
              <a:ext cx="538213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50904" y="2743200"/>
              <a:ext cx="530132" cy="685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7544" y="2959768"/>
              <a:ext cx="733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Banks</a:t>
              </a:r>
              <a:endParaRPr lang="en-US" dirty="0"/>
            </a:p>
          </p:txBody>
        </p:sp>
        <p:cxnSp>
          <p:nvCxnSpPr>
            <p:cNvPr id="20" name="Straight Arrow Connector 19"/>
            <p:cNvCxnSpPr>
              <a:stCxn id="19" idx="3"/>
            </p:cNvCxnSpPr>
            <p:nvPr/>
          </p:nvCxnSpPr>
          <p:spPr>
            <a:xfrm flipV="1">
              <a:off x="2061527" y="2895600"/>
              <a:ext cx="624724" cy="2488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4041006" y="1791100"/>
              <a:ext cx="44919" cy="1538000"/>
              <a:chOff x="4041006" y="1791100"/>
              <a:chExt cx="44919" cy="1538000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041006" y="1791283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085925" y="1791100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4170946" y="1790917"/>
              <a:ext cx="44919" cy="1538000"/>
              <a:chOff x="4041006" y="1791100"/>
              <a:chExt cx="44919" cy="15380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041006" y="1791283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085925" y="1791100"/>
                <a:ext cx="0" cy="153781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1464963" y="2362200"/>
              <a:ext cx="611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TSVs</a:t>
              </a:r>
              <a:endParaRPr lang="en-US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075964" y="2560191"/>
              <a:ext cx="196504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061527" y="3155223"/>
              <a:ext cx="15960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152400" y="904725"/>
            <a:ext cx="8686800" cy="5038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Ensure Reliability : Stripe Data to implement </a:t>
            </a:r>
            <a:r>
              <a:rPr lang="en-US" sz="2400" dirty="0" err="1" smtClean="0"/>
              <a:t>ChipKill</a:t>
            </a:r>
            <a:r>
              <a:rPr lang="en-US" sz="2400" dirty="0" smtClean="0"/>
              <a:t>/SECDED</a:t>
            </a:r>
          </a:p>
          <a:p>
            <a:pPr lvl="1"/>
            <a:r>
              <a:rPr lang="en-US" sz="2000" dirty="0" smtClean="0"/>
              <a:t>For instance, a 64B cache line can be striped across 8 banks (8B/bank)</a:t>
            </a:r>
          </a:p>
          <a:p>
            <a:pPr lvl="1"/>
            <a:r>
              <a:rPr lang="en-US" sz="2000" dirty="0" smtClean="0"/>
              <a:t>Use 1 additional bank for ECC (possibly in another DRAM die)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Cost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Activate 8 banks</a:t>
            </a:r>
            <a:r>
              <a:rPr lang="en-US" sz="2000" dirty="0" smtClean="0"/>
              <a:t> : 8X          bank activation power,  8X        DRAM parallelism</a:t>
            </a:r>
            <a:endParaRPr lang="en-US" sz="2000" dirty="0"/>
          </a:p>
        </p:txBody>
      </p:sp>
      <p:sp>
        <p:nvSpPr>
          <p:cNvPr id="42" name="Up Arrow 41"/>
          <p:cNvSpPr/>
          <p:nvPr/>
        </p:nvSpPr>
        <p:spPr>
          <a:xfrm>
            <a:off x="3188845" y="5048450"/>
            <a:ext cx="381000" cy="304800"/>
          </a:xfrm>
          <a:prstGeom prst="upArrow">
            <a:avLst/>
          </a:prstGeom>
          <a:solidFill>
            <a:srgbClr val="CB020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Up Arrow 42"/>
          <p:cNvSpPr/>
          <p:nvPr/>
        </p:nvSpPr>
        <p:spPr>
          <a:xfrm rot="10800000">
            <a:off x="6476868" y="5122199"/>
            <a:ext cx="381000" cy="304800"/>
          </a:xfrm>
          <a:prstGeom prst="upArrow">
            <a:avLst/>
          </a:prstGeom>
          <a:solidFill>
            <a:srgbClr val="CB020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29646" y="1241840"/>
            <a:ext cx="4858168" cy="1812811"/>
            <a:chOff x="229646" y="1241840"/>
            <a:chExt cx="4858168" cy="1812811"/>
          </a:xfrm>
        </p:grpSpPr>
        <p:grpSp>
          <p:nvGrpSpPr>
            <p:cNvPr id="3" name="Group 2"/>
            <p:cNvGrpSpPr/>
            <p:nvPr/>
          </p:nvGrpSpPr>
          <p:grpSpPr>
            <a:xfrm>
              <a:off x="1933954" y="1821323"/>
              <a:ext cx="3153860" cy="1233328"/>
              <a:chOff x="1933954" y="1821323"/>
              <a:chExt cx="3153860" cy="123332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933954" y="1828800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944822" y="2882017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837927" y="1821323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837927" y="2881651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3956863" y="2882017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956863" y="1830949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4888168" y="1821323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888168" y="2881651"/>
                <a:ext cx="199646" cy="1726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9646" y="1241840"/>
              <a:ext cx="14136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: 8Bytes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4" idx="3"/>
              <a:endCxn id="2" idx="0"/>
            </p:cNvCxnSpPr>
            <p:nvPr/>
          </p:nvCxnSpPr>
          <p:spPr>
            <a:xfrm>
              <a:off x="1643303" y="1426506"/>
              <a:ext cx="390474" cy="40229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1643303" y="1426506"/>
              <a:ext cx="1250410" cy="3898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Swap Bad TSVs with good ones (TSV-SWAP)*</a:t>
            </a:r>
          </a:p>
          <a:p>
            <a:endParaRPr lang="en-US" sz="1600" dirty="0"/>
          </a:p>
          <a:p>
            <a:r>
              <a:rPr lang="en-US" sz="2400" dirty="0"/>
              <a:t>P</a:t>
            </a:r>
            <a:r>
              <a:rPr lang="en-US" sz="2400" dirty="0" smtClean="0"/>
              <a:t>arity based ECC within stack (3 dimensional parity)*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400" dirty="0" smtClean="0"/>
              <a:t>Bimodal Sparing of Faulty Regions (Dual Granularity Sparing)*</a:t>
            </a:r>
            <a:endParaRPr lang="en-US" sz="18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                       </a:t>
            </a:r>
            <a:r>
              <a:rPr lang="en-US" sz="2400" dirty="0"/>
              <a:t> </a:t>
            </a:r>
            <a:r>
              <a:rPr lang="en-US" sz="2400" dirty="0" smtClean="0"/>
              <a:t>*</a:t>
            </a:r>
            <a:r>
              <a:rPr lang="en-US" sz="1800" dirty="0" smtClean="0"/>
              <a:t>Resilience study with FAULTSIM using projected data from field studies </a:t>
            </a:r>
            <a:endParaRPr lang="en-US" sz="1800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27025" y="5638800"/>
            <a:ext cx="8458200" cy="830997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Three solutions work in conjunction to enable high performance, low power and robust stacked memory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Citadel : Gist of Schemes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47256" y="3481916"/>
            <a:ext cx="3266512" cy="1336173"/>
            <a:chOff x="689210" y="4113042"/>
            <a:chExt cx="4700937" cy="1775205"/>
          </a:xfrm>
        </p:grpSpPr>
        <p:grpSp>
          <p:nvGrpSpPr>
            <p:cNvPr id="17" name="Group 16"/>
            <p:cNvGrpSpPr/>
            <p:nvPr/>
          </p:nvGrpSpPr>
          <p:grpSpPr>
            <a:xfrm>
              <a:off x="2865119" y="4131636"/>
              <a:ext cx="2525028" cy="1756611"/>
              <a:chOff x="3048000" y="4114800"/>
              <a:chExt cx="2525028" cy="175661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048000" y="4114800"/>
                <a:ext cx="2525028" cy="1756611"/>
                <a:chOff x="3048000" y="4114800"/>
                <a:chExt cx="2525028" cy="1756611"/>
              </a:xfrm>
            </p:grpSpPr>
            <p:sp>
              <p:nvSpPr>
                <p:cNvPr id="39" name="Cube 38"/>
                <p:cNvSpPr/>
                <p:nvPr/>
              </p:nvSpPr>
              <p:spPr>
                <a:xfrm>
                  <a:off x="3048000" y="4114800"/>
                  <a:ext cx="2514600" cy="1752600"/>
                </a:xfrm>
                <a:prstGeom prst="cub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048000" y="5715000"/>
                  <a:ext cx="2071036" cy="152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5120640" y="5265019"/>
                  <a:ext cx="452388" cy="606392"/>
                </a:xfrm>
                <a:custGeom>
                  <a:avLst/>
                  <a:gdLst>
                    <a:gd name="connsiteX0" fmla="*/ 9626 w 452388"/>
                    <a:gd name="connsiteY0" fmla="*/ 433137 h 606392"/>
                    <a:gd name="connsiteX1" fmla="*/ 9626 w 452388"/>
                    <a:gd name="connsiteY1" fmla="*/ 433137 h 606392"/>
                    <a:gd name="connsiteX2" fmla="*/ 0 w 452388"/>
                    <a:gd name="connsiteY2" fmla="*/ 519765 h 606392"/>
                    <a:gd name="connsiteX3" fmla="*/ 0 w 452388"/>
                    <a:gd name="connsiteY3" fmla="*/ 606392 h 606392"/>
                    <a:gd name="connsiteX4" fmla="*/ 442762 w 452388"/>
                    <a:gd name="connsiteY4" fmla="*/ 163630 h 606392"/>
                    <a:gd name="connsiteX5" fmla="*/ 452388 w 452388"/>
                    <a:gd name="connsiteY5" fmla="*/ 0 h 606392"/>
                    <a:gd name="connsiteX6" fmla="*/ 9626 w 452388"/>
                    <a:gd name="connsiteY6" fmla="*/ 433137 h 606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2388" h="606392">
                      <a:moveTo>
                        <a:pt x="9626" y="433137"/>
                      </a:moveTo>
                      <a:lnTo>
                        <a:pt x="9626" y="433137"/>
                      </a:lnTo>
                      <a:lnTo>
                        <a:pt x="0" y="519765"/>
                      </a:lnTo>
                      <a:lnTo>
                        <a:pt x="0" y="606392"/>
                      </a:lnTo>
                      <a:lnTo>
                        <a:pt x="442762" y="163630"/>
                      </a:lnTo>
                      <a:lnTo>
                        <a:pt x="452388" y="0"/>
                      </a:lnTo>
                      <a:lnTo>
                        <a:pt x="9626" y="433137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3048000" y="48006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3055219" y="50292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>
                  <a:off x="3067250" y="535485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3051208" y="5562600"/>
                  <a:ext cx="2054192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 flipV="1">
                  <a:off x="5141611" y="43434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5140808" y="4563175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V="1">
                  <a:off x="5140808" y="48768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flipV="1">
                  <a:off x="5140008" y="5106200"/>
                  <a:ext cx="421792" cy="45720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/>
              <p:cNvGrpSpPr/>
              <p:nvPr/>
            </p:nvGrpSpPr>
            <p:grpSpPr>
              <a:xfrm>
                <a:off x="4286450" y="4154102"/>
                <a:ext cx="1119738" cy="370574"/>
                <a:chOff x="3166712" y="4153300"/>
                <a:chExt cx="1119738" cy="370574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3166712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37" name="Freeform 36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Freeform 37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" name="Group 33"/>
                <p:cNvGrpSpPr/>
                <p:nvPr/>
              </p:nvGrpSpPr>
              <p:grpSpPr>
                <a:xfrm>
                  <a:off x="3595037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35" name="Freeform 34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 35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" name="Group 25"/>
              <p:cNvGrpSpPr/>
              <p:nvPr/>
            </p:nvGrpSpPr>
            <p:grpSpPr>
              <a:xfrm>
                <a:off x="3185562" y="4142070"/>
                <a:ext cx="1119738" cy="370574"/>
                <a:chOff x="3166712" y="4153300"/>
                <a:chExt cx="1119738" cy="370574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3166712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31" name="Freeform 30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" name="Group 27"/>
                <p:cNvGrpSpPr/>
                <p:nvPr/>
              </p:nvGrpSpPr>
              <p:grpSpPr>
                <a:xfrm>
                  <a:off x="3595037" y="4153300"/>
                  <a:ext cx="691413" cy="370574"/>
                  <a:chOff x="3166712" y="4153300"/>
                  <a:chExt cx="691413" cy="370574"/>
                </a:xfrm>
              </p:grpSpPr>
              <p:sp>
                <p:nvSpPr>
                  <p:cNvPr id="29" name="Freeform 28"/>
                  <p:cNvSpPr/>
                  <p:nvPr/>
                </p:nvSpPr>
                <p:spPr>
                  <a:xfrm>
                    <a:off x="3166712" y="4360244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3367237" y="4153300"/>
                    <a:ext cx="490888" cy="163630"/>
                  </a:xfrm>
                  <a:custGeom>
                    <a:avLst/>
                    <a:gdLst>
                      <a:gd name="connsiteX0" fmla="*/ 154004 w 490888"/>
                      <a:gd name="connsiteY0" fmla="*/ 0 h 163630"/>
                      <a:gd name="connsiteX1" fmla="*/ 0 w 490888"/>
                      <a:gd name="connsiteY1" fmla="*/ 163630 h 163630"/>
                      <a:gd name="connsiteX2" fmla="*/ 336884 w 490888"/>
                      <a:gd name="connsiteY2" fmla="*/ 154004 h 163630"/>
                      <a:gd name="connsiteX3" fmla="*/ 490888 w 490888"/>
                      <a:gd name="connsiteY3" fmla="*/ 0 h 163630"/>
                      <a:gd name="connsiteX4" fmla="*/ 154004 w 490888"/>
                      <a:gd name="connsiteY4" fmla="*/ 0 h 163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0888" h="163630">
                        <a:moveTo>
                          <a:pt x="154004" y="0"/>
                        </a:moveTo>
                        <a:lnTo>
                          <a:pt x="0" y="163630"/>
                        </a:lnTo>
                        <a:lnTo>
                          <a:pt x="336884" y="154004"/>
                        </a:lnTo>
                        <a:lnTo>
                          <a:pt x="490888" y="0"/>
                        </a:lnTo>
                        <a:lnTo>
                          <a:pt x="154004" y="0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>
                    <a:solidFill>
                      <a:schemeClr val="accent3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" name="TextBox 17"/>
            <p:cNvSpPr txBox="1"/>
            <p:nvPr/>
          </p:nvSpPr>
          <p:spPr>
            <a:xfrm>
              <a:off x="689210" y="5023948"/>
              <a:ext cx="1754588" cy="490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DRAM Dies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443798" y="4711416"/>
              <a:ext cx="367699" cy="4971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443798" y="4960013"/>
              <a:ext cx="392504" cy="2669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39" idx="2"/>
            </p:cNvCxnSpPr>
            <p:nvPr/>
          </p:nvCxnSpPr>
          <p:spPr>
            <a:xfrm>
              <a:off x="2443798" y="5227010"/>
              <a:ext cx="421321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3900637" y="4113042"/>
              <a:ext cx="391681" cy="435013"/>
            </a:xfrm>
            <a:prstGeom prst="straightConnector1">
              <a:avLst/>
            </a:prstGeom>
            <a:ln w="25400" cmpd="tri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3946102" y="4117061"/>
              <a:ext cx="391681" cy="435013"/>
            </a:xfrm>
            <a:prstGeom prst="straightConnector1">
              <a:avLst/>
            </a:prstGeom>
            <a:ln w="25400" cmpd="tri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649741" y="447002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ECC Die</a:t>
            </a:r>
            <a:endParaRPr lang="en-US" dirty="0"/>
          </a:p>
        </p:txBody>
      </p:sp>
      <p:cxnSp>
        <p:nvCxnSpPr>
          <p:cNvPr id="11" name="Straight Arrow Connector 10"/>
          <p:cNvCxnSpPr>
            <a:endCxn id="13" idx="3"/>
          </p:cNvCxnSpPr>
          <p:nvPr/>
        </p:nvCxnSpPr>
        <p:spPr>
          <a:xfrm>
            <a:off x="1490256" y="4654694"/>
            <a:ext cx="37868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3613768" y="3346044"/>
            <a:ext cx="3324300" cy="1015622"/>
            <a:chOff x="3613768" y="3346044"/>
            <a:chExt cx="3324300" cy="1015622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3613768" y="3346044"/>
              <a:ext cx="1153088" cy="13587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41" idx="5"/>
            </p:cNvCxnSpPr>
            <p:nvPr/>
          </p:nvCxnSpPr>
          <p:spPr>
            <a:xfrm flipV="1">
              <a:off x="3613768" y="3715376"/>
              <a:ext cx="1153088" cy="64629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4766856" y="3346044"/>
              <a:ext cx="2171212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3 Dimensional Parity</a:t>
              </a:r>
              <a:endParaRPr lang="en-US" i="1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62643" y="2976712"/>
            <a:ext cx="2525008" cy="648619"/>
            <a:chOff x="362643" y="2976712"/>
            <a:chExt cx="2525008" cy="648619"/>
          </a:xfrm>
        </p:grpSpPr>
        <p:sp>
          <p:nvSpPr>
            <p:cNvPr id="56" name="TextBox 55"/>
            <p:cNvSpPr txBox="1"/>
            <p:nvPr/>
          </p:nvSpPr>
          <p:spPr>
            <a:xfrm>
              <a:off x="362643" y="2976712"/>
              <a:ext cx="120381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TSV SWAP</a:t>
              </a:r>
              <a:endParaRPr lang="en-US" i="1" dirty="0"/>
            </a:p>
          </p:txBody>
        </p:sp>
        <p:sp>
          <p:nvSpPr>
            <p:cNvPr id="60" name="Bent Arrow 59"/>
            <p:cNvSpPr/>
            <p:nvPr/>
          </p:nvSpPr>
          <p:spPr>
            <a:xfrm rot="5400000">
              <a:off x="1946536" y="2684217"/>
              <a:ext cx="569163" cy="1313066"/>
            </a:xfrm>
            <a:prstGeom prst="ben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11005" y="3621637"/>
            <a:ext cx="4610056" cy="1142388"/>
            <a:chOff x="2711005" y="3621637"/>
            <a:chExt cx="4610056" cy="1142388"/>
          </a:xfrm>
        </p:grpSpPr>
        <p:sp>
          <p:nvSpPr>
            <p:cNvPr id="59" name="TextBox 58"/>
            <p:cNvSpPr txBox="1"/>
            <p:nvPr/>
          </p:nvSpPr>
          <p:spPr>
            <a:xfrm>
              <a:off x="4766856" y="4394693"/>
              <a:ext cx="255420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Dual Granularity Sparing</a:t>
              </a:r>
              <a:endParaRPr lang="en-US" i="1" dirty="0"/>
            </a:p>
          </p:txBody>
        </p:sp>
        <p:sp>
          <p:nvSpPr>
            <p:cNvPr id="62" name="Circular Arrow 61"/>
            <p:cNvSpPr/>
            <p:nvPr/>
          </p:nvSpPr>
          <p:spPr>
            <a:xfrm rot="15903988" flipH="1">
              <a:off x="2636445" y="3696197"/>
              <a:ext cx="1127528" cy="978408"/>
            </a:xfrm>
            <a:prstGeom prst="circularArrow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endCxn id="59" idx="1"/>
            </p:cNvCxnSpPr>
            <p:nvPr/>
          </p:nvCxnSpPr>
          <p:spPr>
            <a:xfrm flipV="1">
              <a:off x="3200209" y="4579359"/>
              <a:ext cx="1566647" cy="7422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/>
              <a:t>Scheme - 1 : TSV-SWAP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- 2 : Three Dimensional Parity (3DP)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- 3 : Dynamic Dual Granularity Sparing (DDS)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Citadel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Schemes [1+2+3]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3695700" y="1866900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2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701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Swap faulty TSVs with pre-decided standby TSVs (data TSVs)</a:t>
            </a:r>
          </a:p>
          <a:p>
            <a:r>
              <a:rPr lang="en-US" sz="2400" dirty="0" smtClean="0"/>
              <a:t>Data for standby TSVs replicated in ECC space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3284" y="5894685"/>
            <a:ext cx="8458200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TSV-SWAP provides almost ideal TSV fault tolerance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TSV-SWAP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256285" y="2094320"/>
            <a:ext cx="3879101" cy="3685212"/>
            <a:chOff x="256285" y="2094320"/>
            <a:chExt cx="3879101" cy="3685212"/>
          </a:xfrm>
        </p:grpSpPr>
        <p:grpSp>
          <p:nvGrpSpPr>
            <p:cNvPr id="18" name="Group 17"/>
            <p:cNvGrpSpPr/>
            <p:nvPr/>
          </p:nvGrpSpPr>
          <p:grpSpPr>
            <a:xfrm>
              <a:off x="347303" y="2094320"/>
              <a:ext cx="3462697" cy="3315880"/>
              <a:chOff x="2259248" y="2334465"/>
              <a:chExt cx="3462697" cy="3315880"/>
            </a:xfrm>
          </p:grpSpPr>
          <p:sp>
            <p:nvSpPr>
              <p:cNvPr id="49" name="Diagonal Stripe 48"/>
              <p:cNvSpPr/>
              <p:nvPr/>
            </p:nvSpPr>
            <p:spPr>
              <a:xfrm rot="13461332">
                <a:off x="3812895" y="4021939"/>
                <a:ext cx="1580043" cy="1545668"/>
              </a:xfrm>
              <a:prstGeom prst="diagStripe">
                <a:avLst>
                  <a:gd name="adj" fmla="val 69613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2259248" y="2334465"/>
                <a:ext cx="3462697" cy="3315880"/>
                <a:chOff x="2259248" y="2334465"/>
                <a:chExt cx="3462697" cy="331588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3435945" y="2334465"/>
                  <a:ext cx="2286000" cy="22098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/>
                </a:p>
                <a:p>
                  <a:pPr algn="ctr"/>
                  <a:endParaRPr lang="en-US" dirty="0" smtClean="0"/>
                </a:p>
                <a:p>
                  <a:pPr algn="ctr"/>
                  <a:r>
                    <a:rPr lang="en-US" dirty="0" smtClean="0"/>
                    <a:t>DRAM</a:t>
                  </a:r>
                  <a:endParaRPr lang="en-US" dirty="0"/>
                </a:p>
                <a:p>
                  <a:pPr algn="ctr"/>
                  <a:r>
                    <a:rPr lang="en-US" dirty="0" smtClean="0"/>
                    <a:t>Bank</a:t>
                  </a:r>
                  <a:endParaRPr lang="en-US" dirty="0"/>
                </a:p>
              </p:txBody>
            </p:sp>
            <p:sp>
              <p:nvSpPr>
                <p:cNvPr id="5" name="Diagonal Stripe 4"/>
                <p:cNvSpPr/>
                <p:nvPr/>
              </p:nvSpPr>
              <p:spPr>
                <a:xfrm rot="18876190">
                  <a:off x="2345622" y="2666268"/>
                  <a:ext cx="1580043" cy="1545668"/>
                </a:xfrm>
                <a:prstGeom prst="diagStripe">
                  <a:avLst>
                    <a:gd name="adj" fmla="val 69613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2259248" y="3020265"/>
                  <a:ext cx="262297" cy="3048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259248" y="3553665"/>
                  <a:ext cx="262297" cy="3048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2521545" y="3172665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2519236" y="3706065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3131145" y="2639265"/>
                  <a:ext cx="304800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3131145" y="3172665"/>
                  <a:ext cx="304800" cy="0"/>
                </a:xfrm>
                <a:prstGeom prst="straightConnector1">
                  <a:avLst/>
                </a:prstGeom>
                <a:ln>
                  <a:solidFill>
                    <a:schemeClr val="tx2">
                      <a:lumMod val="60000"/>
                      <a:lumOff val="40000"/>
                    </a:schemeClr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/>
                <p:nvPr/>
              </p:nvCxnSpPr>
              <p:spPr>
                <a:xfrm>
                  <a:off x="3138073" y="3726847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Arrow Connector 47"/>
                <p:cNvCxnSpPr/>
                <p:nvPr/>
              </p:nvCxnSpPr>
              <p:spPr>
                <a:xfrm>
                  <a:off x="3138073" y="4260247"/>
                  <a:ext cx="3048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>
                  <a:off x="3810000" y="4544266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4191000" y="4544265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Arrow Connector 51"/>
                <p:cNvCxnSpPr/>
                <p:nvPr/>
              </p:nvCxnSpPr>
              <p:spPr>
                <a:xfrm>
                  <a:off x="4572000" y="4532694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/>
                <p:nvPr/>
              </p:nvCxnSpPr>
              <p:spPr>
                <a:xfrm>
                  <a:off x="5334000" y="4509552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4724400" y="4648200"/>
                  <a:ext cx="457200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Oval 53"/>
                <p:cNvSpPr/>
                <p:nvPr/>
              </p:nvSpPr>
              <p:spPr>
                <a:xfrm>
                  <a:off x="3810000" y="5345545"/>
                  <a:ext cx="262297" cy="3048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4097945" y="5345545"/>
                  <a:ext cx="262297" cy="3048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388890" y="5345545"/>
                  <a:ext cx="262297" cy="3048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701310" y="5497945"/>
                  <a:ext cx="457200" cy="0"/>
                </a:xfrm>
                <a:prstGeom prst="line">
                  <a:avLst/>
                </a:prstGeom>
                <a:ln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5181600" y="5345545"/>
                  <a:ext cx="262297" cy="3048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9" name="Straight Arrow Connector 58"/>
                <p:cNvCxnSpPr/>
                <p:nvPr/>
              </p:nvCxnSpPr>
              <p:spPr>
                <a:xfrm>
                  <a:off x="3950855" y="5116945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Arrow Connector 59"/>
                <p:cNvCxnSpPr/>
                <p:nvPr/>
              </p:nvCxnSpPr>
              <p:spPr>
                <a:xfrm>
                  <a:off x="4225635" y="5130805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>
                  <a:off x="4518890" y="5121575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Arrow Connector 61"/>
                <p:cNvCxnSpPr/>
                <p:nvPr/>
              </p:nvCxnSpPr>
              <p:spPr>
                <a:xfrm>
                  <a:off x="5310910" y="5123890"/>
                  <a:ext cx="0" cy="256334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TextBox 18"/>
            <p:cNvSpPr txBox="1"/>
            <p:nvPr/>
          </p:nvSpPr>
          <p:spPr>
            <a:xfrm rot="16200000">
              <a:off x="320595" y="3015708"/>
              <a:ext cx="1441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Row Decoder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861110" y="4525741"/>
              <a:ext cx="1754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 Decoder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6285" y="4375789"/>
              <a:ext cx="1191515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Addr</a:t>
              </a:r>
              <a:r>
                <a:rPr lang="en-US" dirty="0" smtClean="0"/>
                <a:t>. TSVs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22" idx="0"/>
              <a:endCxn id="28" idx="4"/>
            </p:cNvCxnSpPr>
            <p:nvPr/>
          </p:nvCxnSpPr>
          <p:spPr>
            <a:xfrm flipH="1" flipV="1">
              <a:off x="478452" y="3618320"/>
              <a:ext cx="373591" cy="7574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 flipV="1">
              <a:off x="522084" y="3084921"/>
              <a:ext cx="334711" cy="12908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296385" y="5410200"/>
              <a:ext cx="112082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Data TSVs</a:t>
              </a:r>
              <a:endParaRPr lang="en-US" dirty="0"/>
            </a:p>
          </p:txBody>
        </p:sp>
        <p:cxnSp>
          <p:nvCxnSpPr>
            <p:cNvPr id="68" name="Straight Arrow Connector 67"/>
            <p:cNvCxnSpPr>
              <a:stCxn id="66" idx="3"/>
              <a:endCxn id="54" idx="2"/>
            </p:cNvCxnSpPr>
            <p:nvPr/>
          </p:nvCxnSpPr>
          <p:spPr>
            <a:xfrm flipV="1">
              <a:off x="1417205" y="5257800"/>
              <a:ext cx="480850" cy="3370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6" idx="3"/>
              <a:endCxn id="55" idx="4"/>
            </p:cNvCxnSpPr>
            <p:nvPr/>
          </p:nvCxnSpPr>
          <p:spPr>
            <a:xfrm flipV="1">
              <a:off x="1417205" y="5410200"/>
              <a:ext cx="899944" cy="1846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2662544" y="5410200"/>
              <a:ext cx="14728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(standby TSV)</a:t>
              </a:r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21242" y="1489487"/>
            <a:ext cx="3681813" cy="1703434"/>
            <a:chOff x="121242" y="1489487"/>
            <a:chExt cx="3681813" cy="1703434"/>
          </a:xfrm>
        </p:grpSpPr>
        <p:sp>
          <p:nvSpPr>
            <p:cNvPr id="79" name="Oval 78"/>
            <p:cNvSpPr/>
            <p:nvPr/>
          </p:nvSpPr>
          <p:spPr>
            <a:xfrm>
              <a:off x="344994" y="2780120"/>
              <a:ext cx="262297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21242" y="1489487"/>
              <a:ext cx="16678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Faulty </a:t>
              </a:r>
              <a:r>
                <a:rPr lang="en-US" dirty="0" err="1" smtClean="0">
                  <a:solidFill>
                    <a:srgbClr val="FF0000"/>
                  </a:solidFill>
                </a:rPr>
                <a:t>Addr</a:t>
              </a:r>
              <a:r>
                <a:rPr lang="en-US" dirty="0" smtClean="0">
                  <a:solidFill>
                    <a:srgbClr val="FF0000"/>
                  </a:solidFill>
                </a:rPr>
                <a:t> TSV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2" name="Straight Arrow Connector 81"/>
            <p:cNvCxnSpPr>
              <a:endCxn id="6" idx="0"/>
            </p:cNvCxnSpPr>
            <p:nvPr/>
          </p:nvCxnSpPr>
          <p:spPr>
            <a:xfrm>
              <a:off x="478452" y="1858819"/>
              <a:ext cx="0" cy="92130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1517055" y="2098386"/>
              <a:ext cx="2286000" cy="1094535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Address TSV fault:</a:t>
              </a:r>
            </a:p>
            <a:p>
              <a:pPr algn="ctr"/>
              <a:r>
                <a:rPr lang="en-US" dirty="0" smtClean="0"/>
                <a:t>50% memory unavailable</a:t>
              </a:r>
              <a:endParaRPr lang="en-US" dirty="0"/>
            </a:p>
          </p:txBody>
        </p:sp>
        <p:cxnSp>
          <p:nvCxnSpPr>
            <p:cNvPr id="83" name="Straight Arrow Connector 82"/>
            <p:cNvCxnSpPr/>
            <p:nvPr/>
          </p:nvCxnSpPr>
          <p:spPr>
            <a:xfrm>
              <a:off x="1212255" y="2399069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212255" y="2932520"/>
              <a:ext cx="3048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227037" y="2093793"/>
            <a:ext cx="5090068" cy="3334772"/>
            <a:chOff x="227037" y="2093793"/>
            <a:chExt cx="5090068" cy="3334772"/>
          </a:xfrm>
        </p:grpSpPr>
        <p:grpSp>
          <p:nvGrpSpPr>
            <p:cNvPr id="89" name="Group 88"/>
            <p:cNvGrpSpPr/>
            <p:nvPr/>
          </p:nvGrpSpPr>
          <p:grpSpPr>
            <a:xfrm>
              <a:off x="1789074" y="2093793"/>
              <a:ext cx="1367907" cy="3316330"/>
              <a:chOff x="1789074" y="2093793"/>
              <a:chExt cx="1367907" cy="3316330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789074" y="2093793"/>
                <a:ext cx="108981" cy="2175614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3048000" y="2116935"/>
                <a:ext cx="108981" cy="2175614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898055" y="5105323"/>
                <a:ext cx="262297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227037" y="4782234"/>
              <a:ext cx="12500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Faulty Data</a:t>
              </a: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 TSV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90" idx="3"/>
              <a:endCxn id="88" idx="1"/>
            </p:cNvCxnSpPr>
            <p:nvPr/>
          </p:nvCxnSpPr>
          <p:spPr>
            <a:xfrm>
              <a:off x="1477049" y="5105400"/>
              <a:ext cx="459419" cy="4456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3888509" y="3699414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Few Bit-Lines</a:t>
              </a:r>
            </a:p>
            <a:p>
              <a:r>
                <a:rPr lang="en-US" dirty="0" smtClean="0"/>
                <a:t>Unavailable</a:t>
              </a:r>
              <a:endParaRPr lang="en-US" dirty="0"/>
            </a:p>
          </p:txBody>
        </p:sp>
        <p:cxnSp>
          <p:nvCxnSpPr>
            <p:cNvPr id="101" name="Straight Arrow Connector 100"/>
            <p:cNvCxnSpPr>
              <a:stCxn id="94" idx="1"/>
            </p:cNvCxnSpPr>
            <p:nvPr/>
          </p:nvCxnSpPr>
          <p:spPr>
            <a:xfrm flipH="1" flipV="1">
              <a:off x="3159290" y="3547214"/>
              <a:ext cx="729219" cy="475366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4" idx="1"/>
            </p:cNvCxnSpPr>
            <p:nvPr/>
          </p:nvCxnSpPr>
          <p:spPr>
            <a:xfrm flipH="1">
              <a:off x="1898055" y="4022580"/>
              <a:ext cx="1990454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347303" y="1825874"/>
            <a:ext cx="2382679" cy="3702518"/>
            <a:chOff x="347303" y="1825874"/>
            <a:chExt cx="2382679" cy="3702518"/>
          </a:xfrm>
        </p:grpSpPr>
        <p:sp>
          <p:nvSpPr>
            <p:cNvPr id="109" name="Oval 108"/>
            <p:cNvSpPr/>
            <p:nvPr/>
          </p:nvSpPr>
          <p:spPr>
            <a:xfrm>
              <a:off x="347303" y="2780095"/>
              <a:ext cx="262297" cy="3048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Left-Up Arrow 114"/>
            <p:cNvSpPr/>
            <p:nvPr/>
          </p:nvSpPr>
          <p:spPr>
            <a:xfrm rot="14365122">
              <a:off x="228576" y="3026986"/>
              <a:ext cx="3702518" cy="1300294"/>
            </a:xfrm>
            <a:prstGeom prst="left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TextBox 113"/>
            <p:cNvSpPr txBox="1"/>
            <p:nvPr/>
          </p:nvSpPr>
          <p:spPr>
            <a:xfrm rot="3606295">
              <a:off x="1951961" y="3325305"/>
              <a:ext cx="76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SWAP</a:t>
              </a:r>
              <a:endParaRPr lang="en-US" b="1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898054" y="4965294"/>
            <a:ext cx="2457978" cy="435776"/>
            <a:chOff x="1898054" y="4965294"/>
            <a:chExt cx="2457978" cy="435776"/>
          </a:xfrm>
        </p:grpSpPr>
        <p:grpSp>
          <p:nvGrpSpPr>
            <p:cNvPr id="120" name="Group 119"/>
            <p:cNvGrpSpPr/>
            <p:nvPr/>
          </p:nvGrpSpPr>
          <p:grpSpPr>
            <a:xfrm>
              <a:off x="1898054" y="5096270"/>
              <a:ext cx="1403486" cy="304800"/>
              <a:chOff x="1898054" y="5096270"/>
              <a:chExt cx="1403486" cy="304800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1898054" y="5096270"/>
                <a:ext cx="262297" cy="3048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8" name="Curved Connector 117"/>
              <p:cNvCxnSpPr>
                <a:stCxn id="88" idx="0"/>
                <a:endCxn id="115" idx="3"/>
              </p:cNvCxnSpPr>
              <p:nvPr/>
            </p:nvCxnSpPr>
            <p:spPr>
              <a:xfrm rot="16200000" flipH="1">
                <a:off x="2665277" y="4469249"/>
                <a:ext cx="189" cy="1272337"/>
              </a:xfrm>
              <a:prstGeom prst="curvedConnector3">
                <a:avLst>
                  <a:gd name="adj1" fmla="val -293167196"/>
                </a:avLst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extBox 120"/>
            <p:cNvSpPr txBox="1"/>
            <p:nvPr/>
          </p:nvSpPr>
          <p:spPr>
            <a:xfrm>
              <a:off x="3590340" y="4965294"/>
              <a:ext cx="765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SWAP</a:t>
              </a:r>
              <a:endParaRPr lang="en-US" b="1" dirty="0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5067724" y="1995932"/>
            <a:ext cx="3584440" cy="3398981"/>
            <a:chOff x="5067724" y="1995932"/>
            <a:chExt cx="3584440" cy="3398981"/>
          </a:xfrm>
        </p:grpSpPr>
        <p:graphicFrame>
          <p:nvGraphicFramePr>
            <p:cNvPr id="123" name="Chart 1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20266064"/>
                </p:ext>
              </p:extLst>
            </p:nvPr>
          </p:nvGraphicFramePr>
          <p:xfrm>
            <a:off x="5067724" y="1995932"/>
            <a:ext cx="3584440" cy="33989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27" name="Straight Arrow Connector 126"/>
            <p:cNvCxnSpPr/>
            <p:nvPr/>
          </p:nvCxnSpPr>
          <p:spPr>
            <a:xfrm flipV="1">
              <a:off x="6195290" y="2116935"/>
              <a:ext cx="0" cy="26050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/>
            <p:nvPr/>
          </p:nvCxnSpPr>
          <p:spPr>
            <a:xfrm>
              <a:off x="6195290" y="4698941"/>
              <a:ext cx="233911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/>
            <p:cNvSpPr txBox="1"/>
            <p:nvPr/>
          </p:nvSpPr>
          <p:spPr>
            <a:xfrm>
              <a:off x="6950426" y="2099165"/>
              <a:ext cx="147137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TSV FIT: 1430</a:t>
              </a:r>
            </a:p>
            <a:p>
              <a:r>
                <a:rPr lang="en-US" b="1" dirty="0" smtClean="0"/>
                <a:t>Data striped</a:t>
              </a:r>
            </a:p>
            <a:p>
              <a:r>
                <a:rPr lang="en-US" b="1" dirty="0" smtClean="0"/>
                <a:t>Across Banks</a:t>
              </a:r>
              <a:endParaRPr lang="en-US" b="1" dirty="0"/>
            </a:p>
          </p:txBody>
        </p:sp>
      </p:grpSp>
      <p:sp>
        <p:nvSpPr>
          <p:cNvPr id="135" name="Right Arrow 134"/>
          <p:cNvSpPr/>
          <p:nvPr/>
        </p:nvSpPr>
        <p:spPr>
          <a:xfrm rot="3161839">
            <a:off x="6392332" y="2873134"/>
            <a:ext cx="1105309" cy="3345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0" y="3486702"/>
            <a:ext cx="1027844" cy="1212240"/>
            <a:chOff x="7162800" y="3486702"/>
            <a:chExt cx="1027844" cy="1212240"/>
          </a:xfrm>
        </p:grpSpPr>
        <p:sp>
          <p:nvSpPr>
            <p:cNvPr id="2" name="Rectangle 1"/>
            <p:cNvSpPr/>
            <p:nvPr/>
          </p:nvSpPr>
          <p:spPr>
            <a:xfrm>
              <a:off x="7162800" y="3486702"/>
              <a:ext cx="342044" cy="1212239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848600" y="3509612"/>
              <a:ext cx="342044" cy="1189330"/>
            </a:xfrm>
            <a:prstGeom prst="rect">
              <a:avLst/>
            </a:prstGeom>
            <a:solidFill>
              <a:srgbClr val="3366FF"/>
            </a:solidFill>
            <a:ln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31563" y="4724514"/>
            <a:ext cx="2632716" cy="600998"/>
            <a:chOff x="6031563" y="4724514"/>
            <a:chExt cx="2632716" cy="600998"/>
          </a:xfrm>
        </p:grpSpPr>
        <p:sp>
          <p:nvSpPr>
            <p:cNvPr id="8" name="TextBox 7"/>
            <p:cNvSpPr txBox="1"/>
            <p:nvPr/>
          </p:nvSpPr>
          <p:spPr>
            <a:xfrm>
              <a:off x="6031563" y="4740736"/>
              <a:ext cx="10432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 </a:t>
              </a:r>
            </a:p>
            <a:p>
              <a:pPr algn="ctr"/>
              <a:r>
                <a:rPr lang="en-US" sz="1600" dirty="0" smtClean="0"/>
                <a:t>TSV SWAP</a:t>
              </a:r>
              <a:endParaRPr lang="en-US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08124" y="4735991"/>
              <a:ext cx="1043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TSV SWAP</a:t>
              </a:r>
              <a:endParaRPr lang="en-US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06365" y="4724514"/>
              <a:ext cx="95791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/>
                <a:t>No</a:t>
              </a:r>
            </a:p>
            <a:p>
              <a:pPr algn="ctr"/>
              <a:r>
                <a:rPr lang="en-US" sz="1600" dirty="0" smtClean="0"/>
                <a:t>TSV Fault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0354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48768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Introduction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- 1 : TSV-SWAP</a:t>
            </a:r>
          </a:p>
          <a:p>
            <a:endParaRPr lang="en-US" sz="2400" dirty="0" smtClean="0"/>
          </a:p>
          <a:p>
            <a:r>
              <a:rPr lang="en-US" sz="2400" dirty="0" smtClean="0"/>
              <a:t>Scheme - 2 : Three Dimensional Parity (3DP)</a:t>
            </a:r>
          </a:p>
          <a:p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Scheme - 3 : Dynamic Dual Granularity Sparing (DDS)</a:t>
            </a:r>
          </a:p>
          <a:p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Citadel = Schemes [1+2+3]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Summary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0" y="8382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8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33400" y="39965"/>
            <a:ext cx="8077200" cy="7993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6200000">
            <a:off x="6210300" y="2781300"/>
            <a:ext cx="381000" cy="304800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45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7010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Detect using CRC32 + Correct using </a:t>
            </a:r>
            <a:r>
              <a:rPr lang="en-US" sz="2400" dirty="0"/>
              <a:t>p</a:t>
            </a:r>
            <a:r>
              <a:rPr lang="en-US" sz="2400" dirty="0" smtClean="0"/>
              <a:t>arity </a:t>
            </a:r>
            <a:r>
              <a:rPr lang="en-US" sz="2400" dirty="0"/>
              <a:t>a</a:t>
            </a:r>
            <a:r>
              <a:rPr lang="en-US" sz="2400" dirty="0" smtClean="0"/>
              <a:t>cross 3 dimensions:</a:t>
            </a:r>
            <a:endParaRPr lang="en-US" sz="2000" dirty="0"/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parity bank for the stack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parity row per die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 parity row across dies per bank</a:t>
            </a:r>
          </a:p>
          <a:p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Demand Cache Dimension 1 parity in LLC for performance</a:t>
            </a:r>
          </a:p>
          <a:p>
            <a:endParaRPr lang="en-US" sz="2400" dirty="0" smtClean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AAF94-34D1-4844-9837-2EF4AD3834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53284" y="6263960"/>
            <a:ext cx="8128716" cy="461665"/>
          </a:xfrm>
          <a:prstGeom prst="rect">
            <a:avLst/>
          </a:prstGeom>
          <a:solidFill>
            <a:srgbClr val="BBCFE6"/>
          </a:solidFill>
          <a:ln w="38100" cmpd="sng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prstClr val="black"/>
                </a:solidFill>
              </a:rPr>
              <a:t>Three dimensions help in multi-fault handling</a:t>
            </a:r>
          </a:p>
        </p:txBody>
      </p:sp>
      <p:sp>
        <p:nvSpPr>
          <p:cNvPr id="36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09600" y="0"/>
            <a:ext cx="8077200" cy="879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Three Dimensional Parity (3DP)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0" y="914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160"/>
          <p:cNvGrpSpPr/>
          <p:nvPr/>
        </p:nvGrpSpPr>
        <p:grpSpPr>
          <a:xfrm>
            <a:off x="469070" y="2423460"/>
            <a:ext cx="4419600" cy="2008757"/>
            <a:chOff x="457200" y="2209800"/>
            <a:chExt cx="4419600" cy="2008757"/>
          </a:xfrm>
        </p:grpSpPr>
        <p:grpSp>
          <p:nvGrpSpPr>
            <p:cNvPr id="160" name="Group 159"/>
            <p:cNvGrpSpPr/>
            <p:nvPr/>
          </p:nvGrpSpPr>
          <p:grpSpPr>
            <a:xfrm>
              <a:off x="457200" y="2209800"/>
              <a:ext cx="4419600" cy="2008757"/>
              <a:chOff x="457200" y="2209800"/>
              <a:chExt cx="4419600" cy="2008757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457200" y="2209800"/>
                <a:ext cx="4419600" cy="1987486"/>
                <a:chOff x="457200" y="2209800"/>
                <a:chExt cx="4419600" cy="1987486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457200" y="2861113"/>
                  <a:ext cx="3266512" cy="1336173"/>
                  <a:chOff x="689210" y="4113042"/>
                  <a:chExt cx="4700937" cy="1775205"/>
                </a:xfrm>
              </p:grpSpPr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2865119" y="4131636"/>
                    <a:ext cx="2525028" cy="1756611"/>
                    <a:chOff x="3048000" y="4114800"/>
                    <a:chExt cx="2525028" cy="1756611"/>
                  </a:xfrm>
                </p:grpSpPr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3048000" y="4114800"/>
                      <a:ext cx="2525028" cy="1756611"/>
                      <a:chOff x="3048000" y="4114800"/>
                      <a:chExt cx="2525028" cy="1756611"/>
                    </a:xfrm>
                  </p:grpSpPr>
                  <p:sp>
                    <p:nvSpPr>
                      <p:cNvPr id="64" name="Cube 63"/>
                      <p:cNvSpPr/>
                      <p:nvPr/>
                    </p:nvSpPr>
                    <p:spPr>
                      <a:xfrm>
                        <a:off x="3048000" y="4114800"/>
                        <a:ext cx="2514600" cy="1752600"/>
                      </a:xfrm>
                      <a:prstGeom prst="cube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600" dirty="0"/>
                      </a:p>
                    </p:txBody>
                  </p:sp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3048000" y="5715000"/>
                        <a:ext cx="2071036" cy="152400"/>
                      </a:xfrm>
                      <a:prstGeom prst="rect">
                        <a:avLst/>
                      </a:prstGeom>
                      <a:solidFill>
                        <a:srgbClr val="0070C0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6" name="Freeform 65"/>
                      <p:cNvSpPr/>
                      <p:nvPr/>
                    </p:nvSpPr>
                    <p:spPr>
                      <a:xfrm>
                        <a:off x="5120640" y="5265019"/>
                        <a:ext cx="452388" cy="606392"/>
                      </a:xfrm>
                      <a:custGeom>
                        <a:avLst/>
                        <a:gdLst>
                          <a:gd name="connsiteX0" fmla="*/ 9626 w 452388"/>
                          <a:gd name="connsiteY0" fmla="*/ 433137 h 606392"/>
                          <a:gd name="connsiteX1" fmla="*/ 9626 w 452388"/>
                          <a:gd name="connsiteY1" fmla="*/ 433137 h 606392"/>
                          <a:gd name="connsiteX2" fmla="*/ 0 w 452388"/>
                          <a:gd name="connsiteY2" fmla="*/ 519765 h 606392"/>
                          <a:gd name="connsiteX3" fmla="*/ 0 w 452388"/>
                          <a:gd name="connsiteY3" fmla="*/ 606392 h 606392"/>
                          <a:gd name="connsiteX4" fmla="*/ 442762 w 452388"/>
                          <a:gd name="connsiteY4" fmla="*/ 163630 h 606392"/>
                          <a:gd name="connsiteX5" fmla="*/ 452388 w 452388"/>
                          <a:gd name="connsiteY5" fmla="*/ 0 h 606392"/>
                          <a:gd name="connsiteX6" fmla="*/ 9626 w 452388"/>
                          <a:gd name="connsiteY6" fmla="*/ 433137 h 6063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52388" h="606392">
                            <a:moveTo>
                              <a:pt x="9626" y="433137"/>
                            </a:moveTo>
                            <a:lnTo>
                              <a:pt x="9626" y="433137"/>
                            </a:lnTo>
                            <a:lnTo>
                              <a:pt x="0" y="519765"/>
                            </a:lnTo>
                            <a:lnTo>
                              <a:pt x="0" y="606392"/>
                            </a:lnTo>
                            <a:lnTo>
                              <a:pt x="442762" y="163630"/>
                            </a:lnTo>
                            <a:lnTo>
                              <a:pt x="452388" y="0"/>
                            </a:lnTo>
                            <a:lnTo>
                              <a:pt x="9626" y="433137"/>
                            </a:lnTo>
                            <a:close/>
                          </a:path>
                        </a:pathLst>
                      </a:custGeom>
                      <a:solidFill>
                        <a:srgbClr val="0070C0"/>
                      </a:solidFill>
                      <a:ln>
                        <a:solidFill>
                          <a:schemeClr val="tx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67" name="Straight Arrow Connector 66"/>
                      <p:cNvCxnSpPr/>
                      <p:nvPr/>
                    </p:nvCxnSpPr>
                    <p:spPr>
                      <a:xfrm>
                        <a:off x="3048000" y="4800600"/>
                        <a:ext cx="2054192" cy="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Arrow Connector 67"/>
                      <p:cNvCxnSpPr/>
                      <p:nvPr/>
                    </p:nvCxnSpPr>
                    <p:spPr>
                      <a:xfrm>
                        <a:off x="3055219" y="5029200"/>
                        <a:ext cx="2054192" cy="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9" name="Straight Arrow Connector 68"/>
                      <p:cNvCxnSpPr/>
                      <p:nvPr/>
                    </p:nvCxnSpPr>
                    <p:spPr>
                      <a:xfrm>
                        <a:off x="3067250" y="5354850"/>
                        <a:ext cx="2054192" cy="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0" name="Straight Arrow Connector 69"/>
                      <p:cNvCxnSpPr/>
                      <p:nvPr/>
                    </p:nvCxnSpPr>
                    <p:spPr>
                      <a:xfrm>
                        <a:off x="3051208" y="5562600"/>
                        <a:ext cx="2054192" cy="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1" name="Straight Arrow Connector 70"/>
                      <p:cNvCxnSpPr/>
                      <p:nvPr/>
                    </p:nvCxnSpPr>
                    <p:spPr>
                      <a:xfrm flipV="1">
                        <a:off x="5141611" y="4343400"/>
                        <a:ext cx="421792" cy="45720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2" name="Straight Arrow Connector 71"/>
                      <p:cNvCxnSpPr/>
                      <p:nvPr/>
                    </p:nvCxnSpPr>
                    <p:spPr>
                      <a:xfrm flipV="1">
                        <a:off x="5140808" y="4563175"/>
                        <a:ext cx="421792" cy="45720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3" name="Straight Arrow Connector 72"/>
                      <p:cNvCxnSpPr/>
                      <p:nvPr/>
                    </p:nvCxnSpPr>
                    <p:spPr>
                      <a:xfrm flipV="1">
                        <a:off x="5140808" y="4876800"/>
                        <a:ext cx="421792" cy="45720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4" name="Straight Arrow Connector 73"/>
                      <p:cNvCxnSpPr/>
                      <p:nvPr/>
                    </p:nvCxnSpPr>
                    <p:spPr>
                      <a:xfrm flipV="1">
                        <a:off x="5140008" y="5106200"/>
                        <a:ext cx="421792" cy="457200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4286450" y="4154102"/>
                      <a:ext cx="1119738" cy="370574"/>
                      <a:chOff x="3166712" y="4153300"/>
                      <a:chExt cx="1119738" cy="370574"/>
                    </a:xfrm>
                  </p:grpSpPr>
                  <p:grpSp>
                    <p:nvGrpSpPr>
                      <p:cNvPr id="58" name="Group 57"/>
                      <p:cNvGrpSpPr/>
                      <p:nvPr/>
                    </p:nvGrpSpPr>
                    <p:grpSpPr>
                      <a:xfrm>
                        <a:off x="3166712" y="4153300"/>
                        <a:ext cx="691413" cy="370574"/>
                        <a:chOff x="3166712" y="4153300"/>
                        <a:chExt cx="691413" cy="370574"/>
                      </a:xfrm>
                    </p:grpSpPr>
                    <p:sp>
                      <p:nvSpPr>
                        <p:cNvPr id="62" name="Freeform 61"/>
                        <p:cNvSpPr/>
                        <p:nvPr/>
                      </p:nvSpPr>
                      <p:spPr>
                        <a:xfrm>
                          <a:off x="3166712" y="4360244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3" name="Freeform 62"/>
                        <p:cNvSpPr/>
                        <p:nvPr/>
                      </p:nvSpPr>
                      <p:spPr>
                        <a:xfrm>
                          <a:off x="3367237" y="4153300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9" name="Group 58"/>
                      <p:cNvGrpSpPr/>
                      <p:nvPr/>
                    </p:nvGrpSpPr>
                    <p:grpSpPr>
                      <a:xfrm>
                        <a:off x="3595037" y="4153300"/>
                        <a:ext cx="691413" cy="370574"/>
                        <a:chOff x="3166712" y="4153300"/>
                        <a:chExt cx="691413" cy="370574"/>
                      </a:xfrm>
                    </p:grpSpPr>
                    <p:sp>
                      <p:nvSpPr>
                        <p:cNvPr id="60" name="Freeform 59"/>
                        <p:cNvSpPr/>
                        <p:nvPr/>
                      </p:nvSpPr>
                      <p:spPr>
                        <a:xfrm>
                          <a:off x="3166712" y="4360244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61" name="Freeform 60"/>
                        <p:cNvSpPr/>
                        <p:nvPr/>
                      </p:nvSpPr>
                      <p:spPr>
                        <a:xfrm>
                          <a:off x="3367237" y="4153300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  <p:grpSp>
                  <p:nvGrpSpPr>
                    <p:cNvPr id="51" name="Group 50"/>
                    <p:cNvGrpSpPr/>
                    <p:nvPr/>
                  </p:nvGrpSpPr>
                  <p:grpSpPr>
                    <a:xfrm>
                      <a:off x="3185562" y="4142070"/>
                      <a:ext cx="1119738" cy="370574"/>
                      <a:chOff x="3166712" y="4153300"/>
                      <a:chExt cx="1119738" cy="370574"/>
                    </a:xfrm>
                  </p:grpSpPr>
                  <p:grpSp>
                    <p:nvGrpSpPr>
                      <p:cNvPr id="52" name="Group 51"/>
                      <p:cNvGrpSpPr/>
                      <p:nvPr/>
                    </p:nvGrpSpPr>
                    <p:grpSpPr>
                      <a:xfrm>
                        <a:off x="3166712" y="4153300"/>
                        <a:ext cx="691413" cy="370574"/>
                        <a:chOff x="3166712" y="4153300"/>
                        <a:chExt cx="691413" cy="370574"/>
                      </a:xfrm>
                    </p:grpSpPr>
                    <p:sp>
                      <p:nvSpPr>
                        <p:cNvPr id="56" name="Freeform 55"/>
                        <p:cNvSpPr/>
                        <p:nvPr/>
                      </p:nvSpPr>
                      <p:spPr>
                        <a:xfrm>
                          <a:off x="3166712" y="4360244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7" name="Freeform 56"/>
                        <p:cNvSpPr/>
                        <p:nvPr/>
                      </p:nvSpPr>
                      <p:spPr>
                        <a:xfrm>
                          <a:off x="3367237" y="4153300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  <p:grpSp>
                    <p:nvGrpSpPr>
                      <p:cNvPr id="53" name="Group 52"/>
                      <p:cNvGrpSpPr/>
                      <p:nvPr/>
                    </p:nvGrpSpPr>
                    <p:grpSpPr>
                      <a:xfrm>
                        <a:off x="3595037" y="4153300"/>
                        <a:ext cx="691413" cy="370574"/>
                        <a:chOff x="3166712" y="4153300"/>
                        <a:chExt cx="691413" cy="370574"/>
                      </a:xfrm>
                    </p:grpSpPr>
                    <p:sp>
                      <p:nvSpPr>
                        <p:cNvPr id="54" name="Freeform 53"/>
                        <p:cNvSpPr/>
                        <p:nvPr/>
                      </p:nvSpPr>
                      <p:spPr>
                        <a:xfrm>
                          <a:off x="3166712" y="4360244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55" name="Freeform 54"/>
                        <p:cNvSpPr/>
                        <p:nvPr/>
                      </p:nvSpPr>
                      <p:spPr>
                        <a:xfrm>
                          <a:off x="3367237" y="4153300"/>
                          <a:ext cx="490888" cy="163630"/>
                        </a:xfrm>
                        <a:custGeom>
                          <a:avLst/>
                          <a:gdLst>
                            <a:gd name="connsiteX0" fmla="*/ 154004 w 490888"/>
                            <a:gd name="connsiteY0" fmla="*/ 0 h 163630"/>
                            <a:gd name="connsiteX1" fmla="*/ 0 w 490888"/>
                            <a:gd name="connsiteY1" fmla="*/ 163630 h 163630"/>
                            <a:gd name="connsiteX2" fmla="*/ 336884 w 490888"/>
                            <a:gd name="connsiteY2" fmla="*/ 154004 h 163630"/>
                            <a:gd name="connsiteX3" fmla="*/ 490888 w 490888"/>
                            <a:gd name="connsiteY3" fmla="*/ 0 h 163630"/>
                            <a:gd name="connsiteX4" fmla="*/ 154004 w 490888"/>
                            <a:gd name="connsiteY4" fmla="*/ 0 h 1636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490888" h="163630">
                              <a:moveTo>
                                <a:pt x="154004" y="0"/>
                              </a:moveTo>
                              <a:lnTo>
                                <a:pt x="0" y="163630"/>
                              </a:lnTo>
                              <a:lnTo>
                                <a:pt x="336884" y="154004"/>
                              </a:lnTo>
                              <a:lnTo>
                                <a:pt x="490888" y="0"/>
                              </a:lnTo>
                              <a:lnTo>
                                <a:pt x="15400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</p:grpSp>
                </p:grpSp>
              </p:grp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89210" y="5023948"/>
                    <a:ext cx="1754588" cy="4906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/>
                      <a:t>DRAM Dies</a:t>
                    </a:r>
                    <a:endParaRPr lang="en-US" dirty="0"/>
                  </a:p>
                </p:txBody>
              </p:sp>
              <p:cxnSp>
                <p:nvCxnSpPr>
                  <p:cNvPr id="30" name="Straight Arrow Connector 29"/>
                  <p:cNvCxnSpPr/>
                  <p:nvPr/>
                </p:nvCxnSpPr>
                <p:spPr>
                  <a:xfrm flipV="1">
                    <a:off x="2443798" y="4711416"/>
                    <a:ext cx="367699" cy="497198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/>
                  <p:cNvCxnSpPr/>
                  <p:nvPr/>
                </p:nvCxnSpPr>
                <p:spPr>
                  <a:xfrm flipV="1">
                    <a:off x="2443798" y="4960013"/>
                    <a:ext cx="392504" cy="266997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endCxn id="64" idx="2"/>
                  </p:cNvCxnSpPr>
                  <p:nvPr/>
                </p:nvCxnSpPr>
                <p:spPr>
                  <a:xfrm>
                    <a:off x="2443798" y="5227010"/>
                    <a:ext cx="421321" cy="0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Arrow Connector 37"/>
                  <p:cNvCxnSpPr/>
                  <p:nvPr/>
                </p:nvCxnSpPr>
                <p:spPr>
                  <a:xfrm flipV="1">
                    <a:off x="3900637" y="4113042"/>
                    <a:ext cx="391681" cy="435013"/>
                  </a:xfrm>
                  <a:prstGeom prst="straightConnector1">
                    <a:avLst/>
                  </a:prstGeom>
                  <a:ln w="25400" cmpd="tri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 flipV="1">
                    <a:off x="3946102" y="4117061"/>
                    <a:ext cx="391681" cy="435013"/>
                  </a:xfrm>
                  <a:prstGeom prst="straightConnector1">
                    <a:avLst/>
                  </a:prstGeom>
                  <a:ln w="25400" cmpd="tri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3723712" y="2209800"/>
                  <a:ext cx="1153088" cy="6513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flipV="1">
                  <a:off x="3723712" y="3018796"/>
                  <a:ext cx="1153088" cy="4166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TextBox 83"/>
              <p:cNvSpPr txBox="1"/>
              <p:nvPr/>
            </p:nvSpPr>
            <p:spPr>
              <a:xfrm>
                <a:off x="759685" y="384922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ECC Die</a:t>
                </a:r>
                <a:endParaRPr lang="en-US" dirty="0"/>
              </a:p>
            </p:txBody>
          </p:sp>
        </p:grpSp>
        <p:cxnSp>
          <p:nvCxnSpPr>
            <p:cNvPr id="85" name="Straight Arrow Connector 84"/>
            <p:cNvCxnSpPr>
              <a:endCxn id="84" idx="3"/>
            </p:cNvCxnSpPr>
            <p:nvPr/>
          </p:nvCxnSpPr>
          <p:spPr>
            <a:xfrm>
              <a:off x="1600200" y="4033891"/>
              <a:ext cx="37868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884055" y="2423460"/>
            <a:ext cx="3968659" cy="2826809"/>
            <a:chOff x="4872185" y="2209800"/>
            <a:chExt cx="3968659" cy="2826809"/>
          </a:xfrm>
        </p:grpSpPr>
        <p:grpSp>
          <p:nvGrpSpPr>
            <p:cNvPr id="86" name="Group 85"/>
            <p:cNvGrpSpPr/>
            <p:nvPr/>
          </p:nvGrpSpPr>
          <p:grpSpPr>
            <a:xfrm>
              <a:off x="4876800" y="2209800"/>
              <a:ext cx="2895600" cy="818052"/>
              <a:chOff x="4876800" y="2209800"/>
              <a:chExt cx="2895600" cy="8180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876800" y="2209800"/>
                <a:ext cx="2895600" cy="8180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4953001" y="2309750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287821" y="2311286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638800" y="2312065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973620" y="2313601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380020" y="2312342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714840" y="2313878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065819" y="2314657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400639" y="2316193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4876800" y="3068148"/>
              <a:ext cx="2895600" cy="818052"/>
              <a:chOff x="4876800" y="2209800"/>
              <a:chExt cx="2895600" cy="81805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4876800" y="2209800"/>
                <a:ext cx="2895600" cy="8180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953001" y="2309750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5287821" y="2311286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5638800" y="2312065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5973620" y="2313601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380020" y="2312342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714840" y="2313878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065819" y="2314657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7400639" y="2316193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4872185" y="4218557"/>
              <a:ext cx="2895600" cy="818052"/>
              <a:chOff x="4876800" y="2209800"/>
              <a:chExt cx="2895600" cy="818052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4876800" y="2209800"/>
                <a:ext cx="2895600" cy="81805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953001" y="2309750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5287821" y="2311286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5638800" y="2312065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973620" y="2313601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6380020" y="2312342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714840" y="2313878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065819" y="2314657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7400639" y="2316193"/>
                <a:ext cx="228600" cy="56830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8177156" y="2327739"/>
              <a:ext cx="663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 1</a:t>
              </a:r>
              <a:endParaRPr lang="en-US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177156" y="3254525"/>
              <a:ext cx="663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 2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177156" y="4431268"/>
              <a:ext cx="6636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Die 8</a:t>
              </a:r>
              <a:endParaRPr lang="en-US" dirty="0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6380020" y="3916072"/>
              <a:ext cx="0" cy="278194"/>
            </a:xfrm>
            <a:prstGeom prst="line">
              <a:avLst/>
            </a:prstGeom>
            <a:ln w="762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" name="Group 158"/>
          <p:cNvGrpSpPr/>
          <p:nvPr/>
        </p:nvGrpSpPr>
        <p:grpSpPr>
          <a:xfrm>
            <a:off x="6214090" y="4531410"/>
            <a:ext cx="2607392" cy="1255550"/>
            <a:chOff x="6214090" y="4324950"/>
            <a:chExt cx="2607392" cy="1255550"/>
          </a:xfrm>
        </p:grpSpPr>
        <p:sp>
          <p:nvSpPr>
            <p:cNvPr id="150" name="Rectangle 149"/>
            <p:cNvSpPr/>
            <p:nvPr/>
          </p:nvSpPr>
          <p:spPr>
            <a:xfrm>
              <a:off x="7400639" y="4324950"/>
              <a:ext cx="228600" cy="56830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214090" y="5211168"/>
              <a:ext cx="26073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Parity Bank</a:t>
              </a:r>
              <a:r>
                <a:rPr lang="en-US" dirty="0"/>
                <a:t> </a:t>
              </a:r>
              <a:r>
                <a:rPr lang="en-US" dirty="0" smtClean="0"/>
                <a:t>(Dimension 1)</a:t>
              </a:r>
              <a:endParaRPr lang="en-US" dirty="0"/>
            </a:p>
          </p:txBody>
        </p:sp>
        <p:cxnSp>
          <p:nvCxnSpPr>
            <p:cNvPr id="153" name="Straight Arrow Connector 152"/>
            <p:cNvCxnSpPr>
              <a:stCxn id="151" idx="0"/>
              <a:endCxn id="150" idx="2"/>
            </p:cNvCxnSpPr>
            <p:nvPr/>
          </p:nvCxnSpPr>
          <p:spPr>
            <a:xfrm flipH="1" flipV="1">
              <a:off x="7514939" y="4893251"/>
              <a:ext cx="2847" cy="31791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oup 147"/>
          <p:cNvGrpSpPr/>
          <p:nvPr/>
        </p:nvGrpSpPr>
        <p:grpSpPr>
          <a:xfrm>
            <a:off x="4715490" y="2728260"/>
            <a:ext cx="3424382" cy="2183735"/>
            <a:chOff x="4703620" y="2514600"/>
            <a:chExt cx="3424382" cy="2183735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4703620" y="2590800"/>
              <a:ext cx="3352800" cy="0"/>
            </a:xfrm>
            <a:prstGeom prst="line">
              <a:avLst/>
            </a:prstGeom>
            <a:ln w="1524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054113" y="2514600"/>
              <a:ext cx="2307" cy="934055"/>
            </a:xfrm>
            <a:prstGeom prst="line">
              <a:avLst/>
            </a:prstGeom>
            <a:ln w="1524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4775202" y="3409774"/>
              <a:ext cx="3352800" cy="0"/>
            </a:xfrm>
            <a:prstGeom prst="line">
              <a:avLst/>
            </a:prstGeom>
            <a:ln w="1524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4703620" y="3334591"/>
              <a:ext cx="0" cy="1363744"/>
            </a:xfrm>
            <a:prstGeom prst="line">
              <a:avLst/>
            </a:prstGeom>
            <a:ln w="152400" cmpd="sng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4703620" y="4609101"/>
              <a:ext cx="2851734" cy="0"/>
            </a:xfrm>
            <a:prstGeom prst="line">
              <a:avLst/>
            </a:prstGeom>
            <a:ln w="152400" cmpd="sng">
              <a:solidFill>
                <a:srgbClr val="0000FF"/>
              </a:solidFill>
              <a:tailEnd type="triangle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201"/>
          <p:cNvGrpSpPr/>
          <p:nvPr/>
        </p:nvGrpSpPr>
        <p:grpSpPr>
          <a:xfrm>
            <a:off x="5105400" y="1417649"/>
            <a:ext cx="3163185" cy="1723401"/>
            <a:chOff x="5105400" y="1417649"/>
            <a:chExt cx="3163185" cy="1723401"/>
          </a:xfrm>
        </p:grpSpPr>
        <p:grpSp>
          <p:nvGrpSpPr>
            <p:cNvPr id="195" name="Group 194"/>
            <p:cNvGrpSpPr/>
            <p:nvPr/>
          </p:nvGrpSpPr>
          <p:grpSpPr>
            <a:xfrm>
              <a:off x="5105400" y="2124036"/>
              <a:ext cx="2385940" cy="1017014"/>
              <a:chOff x="5105400" y="2124036"/>
              <a:chExt cx="2385940" cy="1017014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5105400" y="2137332"/>
                <a:ext cx="685800" cy="1000164"/>
                <a:chOff x="5105400" y="2137332"/>
                <a:chExt cx="685800" cy="1000164"/>
              </a:xfrm>
            </p:grpSpPr>
            <p:grpSp>
              <p:nvGrpSpPr>
                <p:cNvPr id="167" name="Group 166"/>
                <p:cNvGrpSpPr/>
                <p:nvPr/>
              </p:nvGrpSpPr>
              <p:grpSpPr>
                <a:xfrm>
                  <a:off x="5105400" y="2137332"/>
                  <a:ext cx="304800" cy="1000164"/>
                  <a:chOff x="5105400" y="2137332"/>
                  <a:chExt cx="304800" cy="1000164"/>
                </a:xfrm>
              </p:grpSpPr>
              <p:cxnSp>
                <p:nvCxnSpPr>
                  <p:cNvPr id="163" name="Straight Connector 162"/>
                  <p:cNvCxnSpPr/>
                  <p:nvPr/>
                </p:nvCxnSpPr>
                <p:spPr>
                  <a:xfrm>
                    <a:off x="5105400" y="2150450"/>
                    <a:ext cx="0" cy="98704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Connector 164"/>
                  <p:cNvCxnSpPr/>
                  <p:nvPr/>
                </p:nvCxnSpPr>
                <p:spPr>
                  <a:xfrm>
                    <a:off x="5105400" y="3125626"/>
                    <a:ext cx="304800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Connector 165"/>
                  <p:cNvCxnSpPr/>
                  <p:nvPr/>
                </p:nvCxnSpPr>
                <p:spPr>
                  <a:xfrm>
                    <a:off x="5397922" y="2137332"/>
                    <a:ext cx="0" cy="98704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5397922" y="2137332"/>
                  <a:ext cx="393278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5" name="Group 174"/>
              <p:cNvGrpSpPr/>
              <p:nvPr/>
            </p:nvGrpSpPr>
            <p:grpSpPr>
              <a:xfrm>
                <a:off x="5791200" y="2140886"/>
                <a:ext cx="685800" cy="1000164"/>
                <a:chOff x="5105400" y="2137332"/>
                <a:chExt cx="685800" cy="1000164"/>
              </a:xfrm>
            </p:grpSpPr>
            <p:grpSp>
              <p:nvGrpSpPr>
                <p:cNvPr id="176" name="Group 175"/>
                <p:cNvGrpSpPr/>
                <p:nvPr/>
              </p:nvGrpSpPr>
              <p:grpSpPr>
                <a:xfrm>
                  <a:off x="5105400" y="2137332"/>
                  <a:ext cx="304800" cy="1000164"/>
                  <a:chOff x="5105400" y="2137332"/>
                  <a:chExt cx="304800" cy="1000164"/>
                </a:xfrm>
              </p:grpSpPr>
              <p:cxnSp>
                <p:nvCxnSpPr>
                  <p:cNvPr id="178" name="Straight Connector 177"/>
                  <p:cNvCxnSpPr/>
                  <p:nvPr/>
                </p:nvCxnSpPr>
                <p:spPr>
                  <a:xfrm>
                    <a:off x="5105400" y="2150450"/>
                    <a:ext cx="0" cy="98704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9" name="Straight Connector 178"/>
                  <p:cNvCxnSpPr/>
                  <p:nvPr/>
                </p:nvCxnSpPr>
                <p:spPr>
                  <a:xfrm>
                    <a:off x="5105400" y="3125626"/>
                    <a:ext cx="304800" cy="0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Connector 179"/>
                  <p:cNvCxnSpPr/>
                  <p:nvPr/>
                </p:nvCxnSpPr>
                <p:spPr>
                  <a:xfrm>
                    <a:off x="5397922" y="2137332"/>
                    <a:ext cx="0" cy="987046"/>
                  </a:xfrm>
                  <a:prstGeom prst="line">
                    <a:avLst/>
                  </a:prstGeom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5397922" y="2137332"/>
                  <a:ext cx="393278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2" name="Group 181"/>
              <p:cNvGrpSpPr/>
              <p:nvPr/>
            </p:nvGrpSpPr>
            <p:grpSpPr>
              <a:xfrm>
                <a:off x="6488869" y="2124036"/>
                <a:ext cx="363297" cy="1000164"/>
                <a:chOff x="5105400" y="2137332"/>
                <a:chExt cx="304800" cy="1000164"/>
              </a:xfrm>
            </p:grpSpPr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5105400" y="2150450"/>
                  <a:ext cx="0" cy="98704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5105400" y="3125626"/>
                  <a:ext cx="304800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5397922" y="2137332"/>
                  <a:ext cx="0" cy="98704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3" name="Straight Connector 182"/>
              <p:cNvCxnSpPr/>
              <p:nvPr/>
            </p:nvCxnSpPr>
            <p:spPr>
              <a:xfrm>
                <a:off x="6841150" y="2124036"/>
                <a:ext cx="356463" cy="0"/>
              </a:xfrm>
              <a:prstGeom prst="line">
                <a:avLst/>
              </a:prstGeom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0" name="Group 189"/>
              <p:cNvGrpSpPr/>
              <p:nvPr/>
            </p:nvGrpSpPr>
            <p:grpSpPr>
              <a:xfrm>
                <a:off x="7186540" y="2124036"/>
                <a:ext cx="304800" cy="1000164"/>
                <a:chOff x="5105400" y="2137332"/>
                <a:chExt cx="304800" cy="1000164"/>
              </a:xfrm>
            </p:grpSpPr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5105400" y="2150450"/>
                  <a:ext cx="0" cy="987046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5105400" y="3125626"/>
                  <a:ext cx="304800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5397922" y="2137332"/>
                  <a:ext cx="0" cy="987046"/>
                </a:xfrm>
                <a:prstGeom prst="line">
                  <a:avLst/>
                </a:prstGeom>
                <a:ln>
                  <a:headEnd type="triangle" w="lg" len="lg"/>
                  <a:tailEnd type="none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6" name="Rectangle 195"/>
            <p:cNvSpPr/>
            <p:nvPr/>
          </p:nvSpPr>
          <p:spPr>
            <a:xfrm>
              <a:off x="7372284" y="2028370"/>
              <a:ext cx="221345" cy="980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6912963" y="1417649"/>
              <a:ext cx="13556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Parity Row</a:t>
              </a:r>
            </a:p>
            <a:p>
              <a:r>
                <a:rPr lang="en-US" dirty="0" smtClean="0"/>
                <a:t>Dimension 2</a:t>
              </a:r>
              <a:endParaRPr lang="en-US" dirty="0"/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4419600" y="2186581"/>
            <a:ext cx="2653474" cy="3591240"/>
            <a:chOff x="4419600" y="2150971"/>
            <a:chExt cx="2653474" cy="3591240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5105400" y="2150971"/>
              <a:ext cx="0" cy="32310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Rectangle 205"/>
            <p:cNvSpPr/>
            <p:nvPr/>
          </p:nvSpPr>
          <p:spPr>
            <a:xfrm>
              <a:off x="4972126" y="5382017"/>
              <a:ext cx="221345" cy="9809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4419600" y="5372879"/>
              <a:ext cx="2653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Parity Row (Dimension 3)</a:t>
              </a: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733800" y="1523702"/>
            <a:ext cx="5238299" cy="4255628"/>
            <a:chOff x="3735582" y="1522194"/>
            <a:chExt cx="5238299" cy="4255628"/>
          </a:xfrm>
        </p:grpSpPr>
        <p:sp>
          <p:nvSpPr>
            <p:cNvPr id="210" name="Rectangle 209"/>
            <p:cNvSpPr/>
            <p:nvPr/>
          </p:nvSpPr>
          <p:spPr>
            <a:xfrm>
              <a:off x="4512650" y="1522194"/>
              <a:ext cx="4308832" cy="4255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3735582" y="2523410"/>
              <a:ext cx="5238299" cy="3039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1" name="TextBox 230"/>
          <p:cNvSpPr txBox="1"/>
          <p:nvPr/>
        </p:nvSpPr>
        <p:spPr>
          <a:xfrm>
            <a:off x="-498521" y="53297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87367" y="2063980"/>
            <a:ext cx="4148279" cy="3417309"/>
            <a:chOff x="4587367" y="2063980"/>
            <a:chExt cx="4148279" cy="3417309"/>
          </a:xfrm>
        </p:grpSpPr>
        <p:grpSp>
          <p:nvGrpSpPr>
            <p:cNvPr id="240" name="Group 239"/>
            <p:cNvGrpSpPr/>
            <p:nvPr/>
          </p:nvGrpSpPr>
          <p:grpSpPr>
            <a:xfrm>
              <a:off x="4587367" y="2063980"/>
              <a:ext cx="4148279" cy="3417309"/>
              <a:chOff x="7784270" y="3541614"/>
              <a:chExt cx="4148279" cy="3417309"/>
            </a:xfrm>
          </p:grpSpPr>
          <p:cxnSp>
            <p:nvCxnSpPr>
              <p:cNvPr id="224" name="Straight Arrow Connector 223"/>
              <p:cNvCxnSpPr/>
              <p:nvPr/>
            </p:nvCxnSpPr>
            <p:spPr>
              <a:xfrm flipV="1">
                <a:off x="9055100" y="3550561"/>
                <a:ext cx="0" cy="297121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Arrow Connector 226"/>
              <p:cNvCxnSpPr/>
              <p:nvPr/>
            </p:nvCxnSpPr>
            <p:spPr>
              <a:xfrm>
                <a:off x="8991600" y="6512824"/>
                <a:ext cx="281508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9" name="Group 238"/>
              <p:cNvGrpSpPr/>
              <p:nvPr/>
            </p:nvGrpSpPr>
            <p:grpSpPr>
              <a:xfrm>
                <a:off x="7784270" y="3541614"/>
                <a:ext cx="4148279" cy="3417309"/>
                <a:chOff x="4715489" y="1914779"/>
                <a:chExt cx="4148279" cy="3417309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>
                  <a:off x="4715489" y="1914779"/>
                  <a:ext cx="4148279" cy="3417309"/>
                  <a:chOff x="4715489" y="1914779"/>
                  <a:chExt cx="4148279" cy="3417309"/>
                </a:xfrm>
              </p:grpSpPr>
              <p:grpSp>
                <p:nvGrpSpPr>
                  <p:cNvPr id="237" name="Group 236"/>
                  <p:cNvGrpSpPr/>
                  <p:nvPr/>
                </p:nvGrpSpPr>
                <p:grpSpPr>
                  <a:xfrm>
                    <a:off x="4715489" y="1914779"/>
                    <a:ext cx="4148279" cy="3417309"/>
                    <a:chOff x="4715489" y="1914779"/>
                    <a:chExt cx="4148279" cy="3417309"/>
                  </a:xfrm>
                </p:grpSpPr>
                <p:graphicFrame>
                  <p:nvGraphicFramePr>
                    <p:cNvPr id="215" name="Chart 214"/>
                    <p:cNvGraphicFramePr>
                      <a:graphicFrameLocks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27989803"/>
                        </p:ext>
                      </p:extLst>
                    </p:nvPr>
                  </p:nvGraphicFramePr>
                  <p:xfrm>
                    <a:off x="4715489" y="1914779"/>
                    <a:ext cx="4148279" cy="3417309"/>
                  </p:xfrm>
                  <a:graphic>
                    <a:graphicData uri="http://schemas.openxmlformats.org/drawingml/2006/chart">
                      <c:chart xmlns:c="http://schemas.openxmlformats.org/drawingml/2006/chart" xmlns:r="http://schemas.openxmlformats.org/officeDocument/2006/relationships" r:id="rId4"/>
                    </a:graphicData>
                  </a:graphic>
                </p:graphicFrame>
                <p:sp>
                  <p:nvSpPr>
                    <p:cNvPr id="216" name="Rectangle 215"/>
                    <p:cNvSpPr/>
                    <p:nvPr/>
                  </p:nvSpPr>
                  <p:spPr>
                    <a:xfrm>
                      <a:off x="6370780" y="2678514"/>
                      <a:ext cx="334820" cy="2207831"/>
                    </a:xfrm>
                    <a:prstGeom prst="rect">
                      <a:avLst/>
                    </a:pr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" name="Rectangle 216"/>
                    <p:cNvSpPr/>
                    <p:nvPr/>
                  </p:nvSpPr>
                  <p:spPr>
                    <a:xfrm>
                      <a:off x="6912963" y="3777025"/>
                      <a:ext cx="334820" cy="1108964"/>
                    </a:xfrm>
                    <a:prstGeom prst="rect">
                      <a:avLst/>
                    </a:prstGeom>
                    <a:solidFill>
                      <a:schemeClr val="accent3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/>
                    <p:cNvSpPr/>
                    <p:nvPr/>
                  </p:nvSpPr>
                  <p:spPr>
                    <a:xfrm>
                      <a:off x="7461829" y="4283016"/>
                      <a:ext cx="334820" cy="603328"/>
                    </a:xfrm>
                    <a:prstGeom prst="rect">
                      <a:avLst/>
                    </a:prstGeom>
                    <a:solidFill>
                      <a:srgbClr val="008000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" name="Rectangle 218"/>
                    <p:cNvSpPr/>
                    <p:nvPr/>
                  </p:nvSpPr>
                  <p:spPr>
                    <a:xfrm>
                      <a:off x="7993122" y="3811241"/>
                      <a:ext cx="334820" cy="1075103"/>
                    </a:xfrm>
                    <a:prstGeom prst="rect">
                      <a:avLst/>
                    </a:prstGeom>
                    <a:solidFill>
                      <a:srgbClr val="0000FF"/>
                    </a:solidFill>
                    <a:ln>
                      <a:solidFill>
                        <a:schemeClr val="tx1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32" name="TextBox 231"/>
                  <p:cNvSpPr txBox="1"/>
                  <p:nvPr/>
                </p:nvSpPr>
                <p:spPr>
                  <a:xfrm>
                    <a:off x="6841150" y="2863124"/>
                    <a:ext cx="1813805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/>
                      <a:t>3DP: 7X stronger</a:t>
                    </a:r>
                  </a:p>
                  <a:p>
                    <a:r>
                      <a:rPr lang="en-US" i="1" dirty="0" smtClean="0"/>
                      <a:t>than </a:t>
                    </a:r>
                    <a:r>
                      <a:rPr lang="en-US" i="1" dirty="0" err="1" smtClean="0"/>
                      <a:t>ChipKill</a:t>
                    </a:r>
                    <a:endParaRPr lang="en-US" i="1" dirty="0"/>
                  </a:p>
                </p:txBody>
              </p:sp>
            </p:grpSp>
            <p:sp>
              <p:nvSpPr>
                <p:cNvPr id="220" name="Right Arrow 219"/>
                <p:cNvSpPr/>
                <p:nvPr/>
              </p:nvSpPr>
              <p:spPr>
                <a:xfrm rot="8481317" flipV="1">
                  <a:off x="7493409" y="3894759"/>
                  <a:ext cx="782181" cy="242869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6012547" y="2238794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Baseline: Across Channels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9278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A Case for Refresh Pausing in DRAM Memory System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EECD74"/>
      </a:lt2>
      <a:accent1>
        <a:srgbClr val="EEB211"/>
      </a:accent1>
      <a:accent2>
        <a:srgbClr val="002B54"/>
      </a:accent2>
      <a:accent3>
        <a:srgbClr val="AAAAAA"/>
      </a:accent3>
      <a:accent4>
        <a:srgbClr val="DADADA"/>
      </a:accent4>
      <a:accent5>
        <a:srgbClr val="F5D5AA"/>
      </a:accent5>
      <a:accent6>
        <a:srgbClr val="00264B"/>
      </a:accent6>
      <a:hlink>
        <a:srgbClr val="BC9B6A"/>
      </a:hlink>
      <a:folHlink>
        <a:srgbClr val="C5D6E7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BC9B6A"/>
        </a:dk2>
        <a:lt2>
          <a:srgbClr val="808080"/>
        </a:lt2>
        <a:accent1>
          <a:srgbClr val="EEB211"/>
        </a:accent1>
        <a:accent2>
          <a:srgbClr val="002B54"/>
        </a:accent2>
        <a:accent3>
          <a:srgbClr val="FFFFFF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808080"/>
        </a:dk1>
        <a:lt1>
          <a:srgbClr val="FFFFFF"/>
        </a:lt1>
        <a:dk2>
          <a:srgbClr val="000000"/>
        </a:dk2>
        <a:lt2>
          <a:srgbClr val="BC9B6A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EEDFB5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808080"/>
        </a:dk1>
        <a:lt1>
          <a:srgbClr val="FFFFFF"/>
        </a:lt1>
        <a:dk2>
          <a:srgbClr val="000000"/>
        </a:dk2>
        <a:lt2>
          <a:srgbClr val="EEDFB5"/>
        </a:lt2>
        <a:accent1>
          <a:srgbClr val="EEB211"/>
        </a:accent1>
        <a:accent2>
          <a:srgbClr val="002B54"/>
        </a:accent2>
        <a:accent3>
          <a:srgbClr val="AAAAAA"/>
        </a:accent3>
        <a:accent4>
          <a:srgbClr val="DADADA"/>
        </a:accent4>
        <a:accent5>
          <a:srgbClr val="F5D5AA"/>
        </a:accent5>
        <a:accent6>
          <a:srgbClr val="00264B"/>
        </a:accent6>
        <a:hlink>
          <a:srgbClr val="BC9B6A"/>
        </a:hlink>
        <a:folHlink>
          <a:srgbClr val="C5D6E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 Case for Refresh Pausing in DRAM Memory Systems</Template>
  <TotalTime>33583</TotalTime>
  <Words>1765</Words>
  <Application>Microsoft Macintosh PowerPoint</Application>
  <PresentationFormat>On-screen Show (4:3)</PresentationFormat>
  <Paragraphs>372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 Case for Refresh Pausing in DRAM Memory Systems</vt:lpstr>
      <vt:lpstr>Default Design</vt:lpstr>
      <vt:lpstr>Citadel: Efficiently Protecting Stacked Memory From Large Granularity Failures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for Refresh Pausing in DRAM Memory Systems</dc:title>
  <dc:creator>Prashant</dc:creator>
  <cp:lastModifiedBy>School of ECE</cp:lastModifiedBy>
  <cp:revision>432</cp:revision>
  <cp:lastPrinted>2014-06-12T17:29:02Z</cp:lastPrinted>
  <dcterms:created xsi:type="dcterms:W3CDTF">2013-02-08T14:28:51Z</dcterms:created>
  <dcterms:modified xsi:type="dcterms:W3CDTF">2014-06-15T01:55:28Z</dcterms:modified>
</cp:coreProperties>
</file>