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61" r:id="rId2"/>
    <p:sldId id="262" r:id="rId3"/>
    <p:sldId id="263" r:id="rId4"/>
    <p:sldId id="265" r:id="rId5"/>
    <p:sldId id="306" r:id="rId6"/>
    <p:sldId id="266" r:id="rId7"/>
    <p:sldId id="268" r:id="rId8"/>
    <p:sldId id="288" r:id="rId9"/>
    <p:sldId id="299" r:id="rId10"/>
    <p:sldId id="302" r:id="rId11"/>
    <p:sldId id="269" r:id="rId12"/>
    <p:sldId id="289" r:id="rId13"/>
    <p:sldId id="290" r:id="rId14"/>
    <p:sldId id="274" r:id="rId15"/>
    <p:sldId id="271" r:id="rId16"/>
    <p:sldId id="275" r:id="rId17"/>
    <p:sldId id="272" r:id="rId18"/>
    <p:sldId id="276" r:id="rId19"/>
    <p:sldId id="277" r:id="rId20"/>
    <p:sldId id="292" r:id="rId21"/>
    <p:sldId id="300" r:id="rId22"/>
    <p:sldId id="293" r:id="rId23"/>
    <p:sldId id="296" r:id="rId24"/>
    <p:sldId id="285" r:id="rId25"/>
    <p:sldId id="286" r:id="rId26"/>
    <p:sldId id="291" r:id="rId27"/>
    <p:sldId id="287" r:id="rId28"/>
    <p:sldId id="307" r:id="rId29"/>
    <p:sldId id="305" r:id="rId30"/>
    <p:sldId id="284" r:id="rId31"/>
  </p:sldIdLst>
  <p:sldSz cx="9144000" cy="6858000" type="screen4x3"/>
  <p:notesSz cx="6858000" cy="9144000"/>
  <p:defaultText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80B"/>
    <a:srgbClr val="006600"/>
    <a:srgbClr val="F9EFB1"/>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0211" autoAdjust="0"/>
  </p:normalViewPr>
  <p:slideViewPr>
    <p:cSldViewPr>
      <p:cViewPr varScale="1">
        <p:scale>
          <a:sx n="62" d="100"/>
          <a:sy n="62"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49BA32-1066-4DB1-BDBB-24172BC47326}" type="datetimeFigureOut">
              <a:rPr lang="en-US" smtClean="0"/>
              <a:pPr/>
              <a:t>4/2/2009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FD5E53-E53D-44C1-B266-6753EB9C034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FA695-9303-49B1-9B44-01C9A118D662}" type="datetimeFigureOut">
              <a:rPr lang="en-US" smtClean="0"/>
              <a:pPr/>
              <a:t>4/2/2009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46C974-3AB8-4C0F-83EA-AC26B444C9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Instruction_(computer_scienc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&lt;&gt;, good morning everyone. This is the talk about extending </a:t>
            </a:r>
            <a:r>
              <a:rPr lang="en-US" baseline="0" dirty="0" err="1" smtClean="0"/>
              <a:t>Emulab</a:t>
            </a:r>
            <a:r>
              <a:rPr lang="en-US" baseline="0" dirty="0" smtClean="0"/>
              <a:t> with the more control over execution of a distributed system it runs. We implement </a:t>
            </a:r>
            <a:r>
              <a:rPr lang="en-US" i="1" baseline="0" dirty="0" smtClean="0"/>
              <a:t>transparent checkpoint</a:t>
            </a:r>
            <a:r>
              <a:rPr lang="en-US" i="0" baseline="0" dirty="0" smtClean="0"/>
              <a:t>  of a computer network -- t</a:t>
            </a:r>
            <a:r>
              <a:rPr lang="en-US" baseline="0" dirty="0" smtClean="0"/>
              <a:t>ransparent in a way that </a:t>
            </a:r>
            <a:r>
              <a:rPr lang="en-US" baseline="0" dirty="0" err="1" smtClean="0"/>
              <a:t>Emulab</a:t>
            </a:r>
            <a:r>
              <a:rPr lang="en-US" baseline="0" dirty="0" smtClean="0"/>
              <a:t> experiment never learns it is </a:t>
            </a:r>
            <a:r>
              <a:rPr lang="en-US" baseline="0" dirty="0" err="1" smtClean="0"/>
              <a:t>checkpointed</a:t>
            </a:r>
            <a:r>
              <a:rPr lang="en-US" baseline="0" dirty="0" smtClean="0"/>
              <a:t> (of course unless it really tries to check this). This way we can control execution of the network at a fine granularity, while ensuring fidelity of performance results based on transparency. </a:t>
            </a:r>
          </a:p>
          <a:p>
            <a:endParaRPr lang="en-US" baseline="0" dirty="0" smtClean="0"/>
          </a:p>
          <a:p>
            <a:r>
              <a:rPr lang="en-US" dirty="0" smtClean="0"/>
              <a:t>=================================================</a:t>
            </a:r>
          </a:p>
          <a:p>
            <a:endParaRPr lang="en-US" dirty="0" smtClean="0"/>
          </a:p>
          <a:p>
            <a:r>
              <a:rPr lang="en-US" dirty="0" err="1" smtClean="0"/>
              <a:t>ToDo</a:t>
            </a:r>
            <a:r>
              <a:rPr lang="en-US" dirty="0" smtClean="0"/>
              <a:t>:</a:t>
            </a:r>
            <a:r>
              <a:rPr lang="en-US" baseline="0" dirty="0" smtClean="0"/>
              <a:t> Closed nature of the system… how well this should be explained</a:t>
            </a:r>
          </a:p>
          <a:p>
            <a:endParaRPr lang="en-US" baseline="0" dirty="0" smtClean="0"/>
          </a:p>
          <a:p>
            <a:r>
              <a:rPr lang="en-US" baseline="0" dirty="0" err="1" smtClean="0"/>
              <a:t>ToDo</a:t>
            </a:r>
            <a:r>
              <a:rPr lang="en-US" baseline="0" dirty="0" smtClean="0"/>
              <a:t>: experiments about delays</a:t>
            </a:r>
          </a:p>
          <a:p>
            <a:endParaRPr lang="en-US" baseline="0" dirty="0" smtClean="0"/>
          </a:p>
          <a:p>
            <a:r>
              <a:rPr lang="en-US" baseline="0" dirty="0" err="1" smtClean="0"/>
              <a:t>ToDo</a:t>
            </a:r>
            <a:r>
              <a:rPr lang="en-US" baseline="0" dirty="0" smtClean="0"/>
              <a:t>: animations: </a:t>
            </a:r>
          </a:p>
          <a:p>
            <a:r>
              <a:rPr lang="en-US" baseline="0" dirty="0" smtClean="0"/>
              <a:t>  - </a:t>
            </a:r>
            <a:r>
              <a:rPr lang="en-US" baseline="0" dirty="0" err="1" smtClean="0"/>
              <a:t>Emulab</a:t>
            </a:r>
            <a:endParaRPr lang="en-US" baseline="0" dirty="0" smtClean="0"/>
          </a:p>
          <a:p>
            <a:r>
              <a:rPr lang="en-US" baseline="0" dirty="0" smtClean="0"/>
              <a:t>  - Checkpoint essentials +</a:t>
            </a:r>
          </a:p>
          <a:p>
            <a:r>
              <a:rPr lang="en-US" baseline="0" dirty="0" smtClean="0"/>
              <a:t>  - </a:t>
            </a:r>
            <a:r>
              <a:rPr lang="en-US" baseline="0" dirty="0" err="1" smtClean="0"/>
              <a:t>Lamport</a:t>
            </a:r>
            <a:r>
              <a:rPr lang="en-US" baseline="0" dirty="0" smtClean="0"/>
              <a:t> checkpoint </a:t>
            </a:r>
          </a:p>
          <a:p>
            <a:r>
              <a:rPr lang="en-US" baseline="0" dirty="0" smtClean="0"/>
              <a:t>Challenges</a:t>
            </a:r>
          </a:p>
          <a:p>
            <a:r>
              <a:rPr lang="en-US" baseline="0" dirty="0" smtClean="0"/>
              <a:t>  - Atomicity of checkpoint +</a:t>
            </a:r>
          </a:p>
          <a:p>
            <a:r>
              <a:rPr lang="en-US" baseline="0" dirty="0" smtClean="0"/>
              <a:t>  - Synchronization</a:t>
            </a:r>
          </a:p>
          <a:p>
            <a:r>
              <a:rPr lang="en-US" baseline="0" dirty="0" smtClean="0"/>
              <a:t>  - Delay bandwidth packets</a:t>
            </a:r>
          </a:p>
          <a:p>
            <a:r>
              <a:rPr lang="en-US" baseline="0" dirty="0" smtClean="0"/>
              <a:t>Solution</a:t>
            </a:r>
          </a:p>
          <a:p>
            <a:r>
              <a:rPr lang="en-US" baseline="0" dirty="0" smtClean="0"/>
              <a:t>  - Temporal firewall</a:t>
            </a:r>
          </a:p>
          <a:p>
            <a:r>
              <a:rPr lang="en-US" baseline="0" dirty="0" smtClean="0"/>
              <a:t>  - Delay nodes checkpoint</a:t>
            </a:r>
          </a:p>
          <a:p>
            <a:r>
              <a:rPr lang="en-US" baseline="0" dirty="0" smtClean="0"/>
              <a:t>  - Disk</a:t>
            </a:r>
          </a:p>
        </p:txBody>
      </p:sp>
      <p:sp>
        <p:nvSpPr>
          <p:cNvPr id="4" name="Slide Number Placeholder 3"/>
          <p:cNvSpPr>
            <a:spLocks noGrp="1"/>
          </p:cNvSpPr>
          <p:nvPr>
            <p:ph type="sldNum" sz="quarter" idx="10"/>
          </p:nvPr>
        </p:nvSpPr>
        <p:spPr/>
        <p:txBody>
          <a:bodyPr/>
          <a:lstStyle/>
          <a:p>
            <a:fld id="{A746C974-3AB8-4C0F-83EA-AC26B444C9A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TODO:</a:t>
            </a:r>
          </a:p>
          <a:p>
            <a:pPr>
              <a:buFontTx/>
              <a:buChar char="-"/>
            </a:pPr>
            <a:r>
              <a:rPr lang="en-US" dirty="0" smtClean="0"/>
              <a:t>turn the jobs green</a:t>
            </a:r>
          </a:p>
          <a:p>
            <a:pPr>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This is very surprising that VM</a:t>
            </a:r>
            <a:r>
              <a:rPr lang="en-US" baseline="0" dirty="0" smtClean="0"/>
              <a:t> checkpoint is not atomic</a:t>
            </a:r>
          </a:p>
          <a:p>
            <a:pPr>
              <a:buFontTx/>
              <a:buChar char="-"/>
            </a:pPr>
            <a:endParaRPr lang="en-US" baseline="0" dirty="0" smtClean="0"/>
          </a:p>
          <a:p>
            <a:pPr>
              <a:buFontTx/>
              <a:buChar char="-"/>
            </a:pPr>
            <a:r>
              <a:rPr lang="en-US" dirty="0" smtClean="0"/>
              <a:t>An </a:t>
            </a:r>
            <a:r>
              <a:rPr lang="en-US" b="1" dirty="0" smtClean="0"/>
              <a:t>atomic operation</a:t>
            </a:r>
            <a:r>
              <a:rPr lang="en-US" dirty="0" smtClean="0"/>
              <a:t> in computer science refers to a set of </a:t>
            </a:r>
            <a:r>
              <a:rPr lang="en-US" dirty="0" smtClean="0">
                <a:hlinkClick r:id="rId3" tooltip="Instruction (computer science)"/>
              </a:rPr>
              <a:t>operations</a:t>
            </a:r>
            <a:r>
              <a:rPr lang="en-US" dirty="0" smtClean="0"/>
              <a:t> that can be combined so that they appear to the rest of the system to be a single operation with only two possible outcomes: success or failure.</a:t>
            </a:r>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ToDo</a:t>
            </a:r>
            <a:r>
              <a:rPr lang="en-US" dirty="0" smtClean="0"/>
              <a:t>:</a:t>
            </a:r>
            <a:r>
              <a:rPr lang="en-US" baseline="0" dirty="0" smtClean="0"/>
              <a:t> replay situation – show what’s going on during replay – on a zero delay network the packet has to wait for replay log</a:t>
            </a:r>
          </a:p>
          <a:p>
            <a:pPr rtl="0" eaLnBrk="1" latinLnBrk="0" hangingPunct="1"/>
            <a:endParaRPr lang="en-US" sz="1200" kern="1200" dirty="0" smtClean="0">
              <a:solidFill>
                <a:schemeClr val="tx1"/>
              </a:solidFill>
              <a:latin typeface="+mn-lt"/>
              <a:ea typeface="+mn-ea"/>
              <a:cs typeface="+mn-cs"/>
            </a:endParaRPr>
          </a:p>
          <a:p>
            <a:pPr rtl="0" eaLnBrk="1" latinLnBrk="0" hangingPunct="1"/>
            <a:r>
              <a:rPr lang="en-US" sz="1200" kern="1200" dirty="0" smtClean="0">
                <a:solidFill>
                  <a:schemeClr val="tx1"/>
                </a:solidFill>
                <a:latin typeface="+mn-lt"/>
                <a:ea typeface="+mn-ea"/>
                <a:cs typeface="+mn-cs"/>
              </a:rPr>
              <a:t>- After checkpoint new packets wait for replay to complete</a:t>
            </a:r>
            <a:endParaRPr lang="en-US" sz="1200" dirty="0" smtClean="0"/>
          </a:p>
          <a:p>
            <a:pPr rtl="0" eaLnBrk="1" latinLnBrk="0" hangingPunct="1"/>
            <a:r>
              <a:rPr lang="en-US" sz="1200" kern="1200" smtClean="0">
                <a:solidFill>
                  <a:schemeClr val="tx1"/>
                </a:solidFill>
                <a:latin typeface="+mn-lt"/>
                <a:ea typeface="+mn-ea"/>
                <a:cs typeface="+mn-cs"/>
              </a:rPr>
              <a:t>- Experience </a:t>
            </a:r>
            <a:r>
              <a:rPr lang="en-US" sz="1200" kern="1200" dirty="0" smtClean="0">
                <a:solidFill>
                  <a:schemeClr val="tx1"/>
                </a:solidFill>
                <a:latin typeface="+mn-lt"/>
                <a:ea typeface="+mn-ea"/>
                <a:cs typeface="+mn-cs"/>
              </a:rPr>
              <a:t>delays</a:t>
            </a:r>
            <a:endParaRPr lang="en-US" dirty="0" smtClean="0"/>
          </a:p>
          <a:p>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Idea about accurate packet-replay engine on every node</a:t>
            </a:r>
          </a:p>
          <a:p>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ToDo</a:t>
            </a:r>
            <a:r>
              <a:rPr lang="en-US" dirty="0" smtClean="0"/>
              <a:t>: show that in </a:t>
            </a:r>
            <a:r>
              <a:rPr lang="en-US" dirty="0" err="1" smtClean="0"/>
              <a:t>emulab</a:t>
            </a:r>
            <a:r>
              <a:rPr lang="en-US" dirty="0" smtClean="0"/>
              <a:t> it’s not like that, instead there is one packet in-flight and everything</a:t>
            </a:r>
            <a:r>
              <a:rPr lang="en-US" baseline="0" dirty="0" smtClean="0"/>
              <a:t> else is emulated by the </a:t>
            </a:r>
            <a:r>
              <a:rPr lang="en-US" baseline="0" dirty="0" err="1" smtClean="0"/>
              <a:t>dummynet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70" lvl="0" indent="-342870">
              <a:buFont typeface="Arial" pitchFamily="34" charset="0"/>
              <a:buChar cha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a:t>
            </a:r>
            <a:r>
              <a:rPr lang="en-US" sz="1200" dirty="0" err="1" smtClean="0"/>
              <a:t>opy</a:t>
            </a:r>
            <a:r>
              <a:rPr lang="en-US" sz="1200" dirty="0" smtClean="0"/>
              <a:t>-on-write as a redo log</a:t>
            </a:r>
          </a:p>
          <a:p>
            <a:pPr marL="342870" lvl="0" indent="-342870">
              <a:buFont typeface="Arial" pitchFamily="34" charset="0"/>
              <a:buChar char="•"/>
            </a:pPr>
            <a:r>
              <a:rPr lang="en-US" sz="1200" dirty="0" smtClean="0"/>
              <a:t>Linear addressing</a:t>
            </a:r>
          </a:p>
          <a:p>
            <a:pPr marL="342870" lvl="0" indent="-342870">
              <a:buFont typeface="Arial" pitchFamily="34" charset="0"/>
              <a:buChar char="•"/>
            </a:pPr>
            <a:r>
              <a:rPr lang="en-US" sz="1200" dirty="0" smtClean="0"/>
              <a:t>Free block elimination</a:t>
            </a:r>
          </a:p>
          <a:p>
            <a:pPr marL="342870" lvl="0" indent="-342870">
              <a:buFont typeface="Arial" pitchFamily="34" charset="0"/>
              <a:buChar char="•"/>
            </a:pPr>
            <a:r>
              <a:rPr lang="en-US" sz="1200" dirty="0" smtClean="0"/>
              <a:t>Read before write elimination</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Inner plot: </a:t>
            </a:r>
          </a:p>
          <a:p>
            <a:r>
              <a:rPr lang="en-US" dirty="0" smtClean="0"/>
              <a:t>  - 100 iteration interval</a:t>
            </a:r>
            <a:r>
              <a:rPr lang="en-US" baseline="0" dirty="0" smtClean="0"/>
              <a:t> around a single checkpoint</a:t>
            </a:r>
          </a:p>
          <a:p>
            <a:r>
              <a:rPr lang="en-US" baseline="0" dirty="0" smtClean="0"/>
              <a:t>  - during normal non-</a:t>
            </a:r>
            <a:r>
              <a:rPr lang="en-US" baseline="0" dirty="0" err="1" smtClean="0"/>
              <a:t>checkpointed</a:t>
            </a:r>
            <a:r>
              <a:rPr lang="en-US" baseline="0" dirty="0" smtClean="0"/>
              <a:t> operation the timer is accurate for up to 28 </a:t>
            </a:r>
            <a:r>
              <a:rPr lang="en-US" baseline="0" dirty="0" err="1" smtClean="0"/>
              <a:t>usec</a:t>
            </a:r>
            <a:endParaRPr lang="en-US" baseline="0" dirty="0" smtClean="0"/>
          </a:p>
          <a:p>
            <a:r>
              <a:rPr lang="en-US" baseline="0" dirty="0" smtClean="0"/>
              <a:t>  - checkpoint introduces a +- 80 </a:t>
            </a:r>
            <a:r>
              <a:rPr lang="en-US" baseline="0" dirty="0" err="1" smtClean="0"/>
              <a:t>usec</a:t>
            </a:r>
            <a:r>
              <a:rPr lang="en-US" baseline="0" dirty="0" smtClean="0"/>
              <a:t> error</a:t>
            </a:r>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a:t>
            </a:r>
            <a:r>
              <a:rPr lang="en-US" baseline="0" dirty="0" smtClean="0"/>
              <a:t> we’ve experimented with different </a:t>
            </a:r>
            <a:r>
              <a:rPr lang="en-US" baseline="0" smtClean="0"/>
              <a:t>background workloads</a:t>
            </a:r>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Wait for 70 seconds</a:t>
            </a:r>
            <a:r>
              <a:rPr lang="en-US" baseline="0" dirty="0" smtClean="0"/>
              <a:t> and let run for 100 sec after the checkpoint</a:t>
            </a:r>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17E2A6-74BB-418E-B982-9010D1B69B33}" type="slidenum">
              <a:rPr lang="en-US"/>
              <a:pPr/>
              <a:t>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lvl="1"/>
            <a:r>
              <a:rPr lang="en-US" dirty="0" smtClean="0"/>
              <a:t>For those of you who</a:t>
            </a:r>
            <a:r>
              <a:rPr lang="en-US" baseline="0" dirty="0" smtClean="0"/>
              <a:t> don’t know, </a:t>
            </a:r>
            <a:r>
              <a:rPr lang="en-US" i="1" baseline="0" dirty="0" err="1" smtClean="0"/>
              <a:t>Emulab</a:t>
            </a:r>
            <a:r>
              <a:rPr lang="en-US" i="1" baseline="0" dirty="0" smtClean="0"/>
              <a:t> is a piece of art</a:t>
            </a:r>
            <a:r>
              <a:rPr lang="en-US" baseline="0" dirty="0" smtClean="0"/>
              <a:t>. It is no question. </a:t>
            </a:r>
            <a:r>
              <a:rPr lang="en-US" baseline="0" dirty="0" err="1" smtClean="0"/>
              <a:t>Emulab</a:t>
            </a:r>
            <a:r>
              <a:rPr lang="en-US" baseline="0" dirty="0" smtClean="0"/>
              <a:t> is a public </a:t>
            </a:r>
            <a:r>
              <a:rPr lang="en-US" baseline="0" dirty="0" err="1" smtClean="0"/>
              <a:t>testbed</a:t>
            </a:r>
            <a:r>
              <a:rPr lang="en-US" baseline="0" dirty="0" smtClean="0"/>
              <a:t> for network experimentation. It is </a:t>
            </a:r>
            <a:endParaRPr lang="en-US" dirty="0" smtClean="0"/>
          </a:p>
          <a:p>
            <a:pPr lvl="1"/>
            <a:endParaRPr lang="en-US" dirty="0" smtClean="0"/>
          </a:p>
          <a:p>
            <a:pPr lvl="1"/>
            <a:r>
              <a:rPr lang="en-US" dirty="0" smtClean="0"/>
              <a:t>- 300 machines in a single room</a:t>
            </a:r>
          </a:p>
          <a:p>
            <a:pPr lvl="1"/>
            <a:r>
              <a:rPr lang="en-US" dirty="0" smtClean="0"/>
              <a:t>- Powerful switching infrastructure</a:t>
            </a:r>
          </a:p>
          <a:p>
            <a:pPr lvl="1"/>
            <a:r>
              <a:rPr lang="en-US" dirty="0" smtClean="0"/>
              <a:t>- Control interface to configure and run experiments, </a:t>
            </a:r>
          </a:p>
          <a:p>
            <a:pPr lvl="1"/>
            <a:r>
              <a:rPr lang="en-US" dirty="0" smtClean="0"/>
              <a:t>And</a:t>
            </a:r>
            <a:r>
              <a:rPr lang="en-US" baseline="0" dirty="0" smtClean="0"/>
              <a:t> as a result </a:t>
            </a:r>
            <a:r>
              <a:rPr lang="en-US" baseline="0" dirty="0" err="1" smtClean="0"/>
              <a:t>Emulab</a:t>
            </a:r>
            <a:r>
              <a:rPr lang="en-US" baseline="0" dirty="0" smtClean="0"/>
              <a:t> is a tool to conduct complex networking experiments within minutes. </a:t>
            </a:r>
          </a:p>
          <a:p>
            <a:pPr lvl="1"/>
            <a:endParaRPr lang="en-US" baseline="0" dirty="0" smtClean="0"/>
          </a:p>
          <a:p>
            <a:pPr lvl="1"/>
            <a:r>
              <a:rPr lang="en-US" baseline="0" dirty="0" smtClean="0"/>
              <a:t>=====================================</a:t>
            </a:r>
            <a:endParaRPr lang="en-US" dirty="0" smtClean="0"/>
          </a:p>
          <a:p>
            <a:pPr>
              <a:buFontTx/>
              <a:buChar char="-"/>
            </a:pPr>
            <a:endParaRPr lang="en-US" dirty="0" smtClean="0"/>
          </a:p>
          <a:p>
            <a:pPr>
              <a:buFontTx/>
              <a:buChar char="-"/>
            </a:pPr>
            <a:endParaRPr lang="en-US" dirty="0" smtClean="0"/>
          </a:p>
          <a:p>
            <a:pPr>
              <a:buFontTx/>
              <a:buChar char="-"/>
            </a:pPr>
            <a:r>
              <a:rPr lang="en-US" dirty="0" smtClean="0"/>
              <a:t> 300</a:t>
            </a:r>
            <a:r>
              <a:rPr lang="en-US" baseline="0" dirty="0" smtClean="0"/>
              <a:t> machines &lt;</a:t>
            </a:r>
            <a:r>
              <a:rPr lang="en-US" dirty="0" smtClean="0"/>
              <a:t>A </a:t>
            </a:r>
            <a:r>
              <a:rPr lang="en-US" dirty="0"/>
              <a:t>picture of a </a:t>
            </a:r>
            <a:r>
              <a:rPr lang="en-US" dirty="0" err="1" smtClean="0"/>
              <a:t>testbed</a:t>
            </a:r>
            <a:r>
              <a:rPr lang="en-US" dirty="0"/>
              <a:t>&gt;</a:t>
            </a:r>
            <a:endParaRPr lang="en-US" dirty="0" smtClean="0"/>
          </a:p>
          <a:p>
            <a:pPr>
              <a:buFontTx/>
              <a:buChar char="-"/>
            </a:pPr>
            <a:r>
              <a:rPr lang="en-US" dirty="0" smtClean="0"/>
              <a:t> switching infrastructure &lt;switches?&gt;</a:t>
            </a:r>
          </a:p>
          <a:p>
            <a:pPr>
              <a:buFontTx/>
              <a:buChar char="-"/>
            </a:pPr>
            <a:r>
              <a:rPr lang="en-US" dirty="0" smtClean="0"/>
              <a:t> interface to configure and run experiments &lt;A picture of an interface&gt;</a:t>
            </a:r>
          </a:p>
          <a:p>
            <a:pPr>
              <a:buFontTx/>
              <a:buChar char="-"/>
            </a:pPr>
            <a:r>
              <a:rPr lang="en-US" dirty="0" smtClean="0"/>
              <a:t> Complex networking experiments within minutes &lt;Substituted </a:t>
            </a:r>
            <a:r>
              <a:rPr lang="en-US" dirty="0"/>
              <a:t>by a </a:t>
            </a:r>
            <a:r>
              <a:rPr lang="en-US" dirty="0" smtClean="0"/>
              <a:t>complex experiment shot from the web,&gt;</a:t>
            </a:r>
          </a:p>
          <a:p>
            <a:pPr>
              <a:buFontTx/>
              <a:buChar char="-"/>
            </a:pPr>
            <a:r>
              <a:rPr lang="en-US" dirty="0" smtClean="0"/>
              <a:t> And by a logical </a:t>
            </a:r>
            <a:r>
              <a:rPr lang="en-US" dirty="0"/>
              <a:t>view from the paper? </a:t>
            </a:r>
            <a:r>
              <a:rPr lang="en-US" dirty="0" smtClean="0"/>
              <a:t>=&gt; most</a:t>
            </a:r>
            <a:r>
              <a:rPr lang="en-US" baseline="0" dirty="0" smtClean="0"/>
              <a:t> probably next slide</a:t>
            </a:r>
            <a:endParaRPr lang="en-US" dirty="0"/>
          </a:p>
          <a:p>
            <a:pPr>
              <a:buFontTx/>
              <a:buChar cha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ToDo</a:t>
            </a:r>
            <a:r>
              <a:rPr lang="en-US" dirty="0" smtClean="0"/>
              <a:t>: why block</a:t>
            </a:r>
            <a:r>
              <a:rPr lang="en-US" baseline="0" dirty="0" smtClean="0"/>
              <a:t> reads are faster? </a:t>
            </a:r>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1487D5-EF0D-4044-80F7-F2344A58F09B}" type="slidenum">
              <a:rPr lang="en-US"/>
              <a:pPr/>
              <a:t>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be a precise research tool,</a:t>
            </a:r>
            <a:r>
              <a:rPr lang="en-US" baseline="0" dirty="0" smtClean="0"/>
              <a:t> </a:t>
            </a:r>
            <a:r>
              <a:rPr lang="en-US" dirty="0" err="1" smtClean="0"/>
              <a:t>Emulab</a:t>
            </a:r>
            <a:r>
              <a:rPr lang="en-US" dirty="0" smtClean="0"/>
              <a:t> is built around two main principles realism and control of experimentation.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buFontTx/>
              <a:buChar char="-"/>
            </a:pPr>
            <a:r>
              <a:rPr lang="en-US" dirty="0" smtClean="0"/>
              <a:t>…. As a result </a:t>
            </a:r>
            <a:r>
              <a:rPr lang="en-US" dirty="0" err="1" smtClean="0"/>
              <a:t>Emulab</a:t>
            </a:r>
            <a:r>
              <a:rPr lang="en-US" dirty="0" smtClean="0"/>
              <a:t> </a:t>
            </a:r>
            <a:r>
              <a:rPr lang="en-US" baseline="0" dirty="0" smtClean="0"/>
              <a:t>ensures that experimental results are similar to like production environments to a fine level of detail.</a:t>
            </a:r>
          </a:p>
          <a:p>
            <a:pPr>
              <a:buFontTx/>
              <a:buChar char="-"/>
            </a:pPr>
            <a:endParaRPr lang="en-US" baseline="0" dirty="0" smtClean="0"/>
          </a:p>
          <a:p>
            <a:pPr>
              <a:buFontTx/>
              <a:buChar char="-"/>
            </a:pPr>
            <a:r>
              <a:rPr lang="en-US" baseline="0" dirty="0" smtClean="0"/>
              <a:t> Control is the way to extract information from your experiments, i.e. obtain meaningful results …  Control provides a way to conduct repeatable, directed experimentation</a:t>
            </a:r>
            <a:endParaRPr lang="en-US" dirty="0" smtClean="0"/>
          </a:p>
          <a:p>
            <a:pPr>
              <a:buFontTx/>
              <a:buChar char="-"/>
            </a:pPr>
            <a:endParaRPr lang="en-US" dirty="0" smtClean="0"/>
          </a:p>
          <a:p>
            <a:pPr>
              <a:buFontTx/>
              <a:buNone/>
            </a:pPr>
            <a:r>
              <a:rPr lang="en-US" dirty="0" smtClean="0"/>
              <a:t>===============================================</a:t>
            </a:r>
          </a:p>
          <a:p>
            <a:pPr>
              <a:buFontTx/>
              <a:buChar char="-"/>
            </a:pPr>
            <a:endParaRPr lang="en-US" dirty="0" smtClean="0"/>
          </a:p>
          <a:p>
            <a:pPr>
              <a:buFontTx/>
              <a:buChar char="-"/>
            </a:pPr>
            <a:endParaRPr lang="en-US" dirty="0" smtClean="0"/>
          </a:p>
          <a:p>
            <a:pPr>
              <a:buFontTx/>
              <a:buChar char="-"/>
            </a:pPr>
            <a:r>
              <a:rPr lang="en-US" dirty="0" smtClean="0"/>
              <a:t> </a:t>
            </a:r>
            <a:r>
              <a:rPr lang="en-US" dirty="0" err="1" smtClean="0"/>
              <a:t>Emulab</a:t>
            </a:r>
            <a:r>
              <a:rPr lang="en-US" dirty="0" smtClean="0"/>
              <a:t> is design to be a precise research tool, i.e. it</a:t>
            </a:r>
            <a:r>
              <a:rPr lang="en-US" baseline="0" dirty="0" smtClean="0"/>
              <a:t> not only provides assistance in experimentation making it faster, it ensures that experimental results are similar to like production environments to a fine level of detail. </a:t>
            </a:r>
          </a:p>
          <a:p>
            <a:pPr>
              <a:buFontTx/>
              <a:buChar char="-"/>
            </a:pPr>
            <a:endParaRPr lang="en-US" dirty="0" smtClean="0"/>
          </a:p>
          <a:p>
            <a:pPr>
              <a:buFontTx/>
              <a:buChar char="-"/>
            </a:pPr>
            <a:r>
              <a:rPr lang="en-US" dirty="0" err="1" smtClean="0"/>
              <a:t>Emulab</a:t>
            </a:r>
            <a:r>
              <a:rPr lang="en-US" dirty="0" smtClean="0"/>
              <a:t> </a:t>
            </a:r>
            <a:r>
              <a:rPr lang="en-US" dirty="0"/>
              <a:t>is built around two main </a:t>
            </a:r>
            <a:r>
              <a:rPr lang="en-US" dirty="0" smtClean="0"/>
              <a:t>principles realism and control of experimentation</a:t>
            </a:r>
          </a:p>
          <a:p>
            <a:pPr>
              <a:buFontTx/>
              <a:buChar char="-"/>
            </a:pPr>
            <a:endParaRPr lang="en-US" dirty="0"/>
          </a:p>
          <a:p>
            <a:pPr>
              <a:buFontTx/>
              <a:buChar char="-"/>
            </a:pPr>
            <a:r>
              <a:rPr lang="en-US" dirty="0" smtClean="0"/>
              <a:t> Realism </a:t>
            </a:r>
          </a:p>
          <a:p>
            <a:pPr>
              <a:buFontTx/>
              <a:buChar char="-"/>
            </a:pPr>
            <a:endParaRPr lang="en-US" dirty="0" smtClean="0"/>
          </a:p>
          <a:p>
            <a:pPr>
              <a:buFontTx/>
              <a:buChar char="-"/>
            </a:pPr>
            <a:r>
              <a:rPr lang="en-US" dirty="0" smtClean="0"/>
              <a:t> Control interface (</a:t>
            </a:r>
            <a:r>
              <a:rPr lang="en-US" b="1" dirty="0" smtClean="0"/>
              <a:t>I removed this bullet, bring back?</a:t>
            </a:r>
            <a:r>
              <a:rPr lang="en-US" dirty="0" smtClean="0"/>
              <a:t>): </a:t>
            </a:r>
          </a:p>
          <a:p>
            <a:pPr>
              <a:buFontTx/>
              <a:buChar char="-"/>
            </a:pPr>
            <a:r>
              <a:rPr lang="en-US" dirty="0" smtClean="0"/>
              <a:t> Control interface to guide experimentation</a:t>
            </a:r>
          </a:p>
          <a:p>
            <a:pPr lvl="2"/>
            <a:r>
              <a:rPr lang="en-US" dirty="0" smtClean="0"/>
              <a:t>&lt;… something has to improve this argument&gt;</a:t>
            </a:r>
          </a:p>
          <a:p>
            <a:pPr>
              <a:buFontTx/>
              <a:buChar cha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We</a:t>
            </a:r>
            <a:r>
              <a:rPr lang="en-US" baseline="0" dirty="0" smtClean="0"/>
              <a:t> want more control over experiment execution. At the moment </a:t>
            </a:r>
            <a:r>
              <a:rPr lang="en-US" baseline="0" dirty="0" err="1" smtClean="0"/>
              <a:t>Emulab</a:t>
            </a:r>
            <a:r>
              <a:rPr lang="en-US" baseline="0" dirty="0" smtClean="0"/>
              <a:t> allows you to set up initial conditions and re-launch the experiment, however after that the ball is rolling, you can’t suspend, preempt, rollback or replay the execution. </a:t>
            </a:r>
          </a:p>
          <a:p>
            <a:pPr>
              <a:buFontTx/>
              <a:buChar char="-"/>
            </a:pPr>
            <a:endParaRPr lang="en-US" baseline="0" dirty="0" smtClean="0"/>
          </a:p>
          <a:p>
            <a:pPr>
              <a:buFontTx/>
              <a:buChar char="-"/>
            </a:pPr>
            <a:r>
              <a:rPr lang="en-US" baseline="0" dirty="0" smtClean="0"/>
              <a:t>Two specific forms of control motivate this work: </a:t>
            </a:r>
            <a:r>
              <a:rPr lang="en-US" baseline="0" dirty="0" err="1" smtClean="0"/>
              <a:t>stateful</a:t>
            </a:r>
            <a:r>
              <a:rPr lang="en-US" baseline="0" dirty="0" smtClean="0"/>
              <a:t> </a:t>
            </a:r>
            <a:r>
              <a:rPr lang="en-US" baseline="0" dirty="0" err="1" smtClean="0"/>
              <a:t>swapout</a:t>
            </a:r>
            <a:r>
              <a:rPr lang="en-US" baseline="0" dirty="0" smtClean="0"/>
              <a:t> and time-travel. </a:t>
            </a:r>
          </a:p>
          <a:p>
            <a:pPr>
              <a:buFontTx/>
              <a:buChar char="-"/>
            </a:pPr>
            <a:endParaRPr lang="en-US" baseline="0" dirty="0" smtClean="0"/>
          </a:p>
          <a:p>
            <a:pPr>
              <a:buFontTx/>
              <a:buChar char="-"/>
            </a:pPr>
            <a:endParaRPr lang="en-US" baseline="0" dirty="0" smtClean="0"/>
          </a:p>
          <a:p>
            <a:pPr>
              <a:buFontTx/>
              <a:buChar char="-"/>
            </a:pPr>
            <a:r>
              <a:rPr lang="en-US" dirty="0" smtClean="0"/>
              <a:t> The more control you have the more information you can</a:t>
            </a:r>
            <a:r>
              <a:rPr lang="en-US" baseline="0" dirty="0" smtClean="0"/>
              <a:t> extract out of experiment. </a:t>
            </a:r>
            <a:endParaRPr lang="en-US" dirty="0" smtClean="0"/>
          </a:p>
          <a:p>
            <a:pPr>
              <a:buFontTx/>
              <a:buChar char="-"/>
            </a:pPr>
            <a:endParaRPr lang="en-US" dirty="0" smtClean="0"/>
          </a:p>
          <a:p>
            <a:pPr>
              <a:buFontTx/>
              <a:buChar char="-"/>
            </a:pPr>
            <a:r>
              <a:rPr lang="en-US" dirty="0" smtClean="0"/>
              <a:t>There is always a tension between control and realism – the more control you have the more information you can</a:t>
            </a:r>
            <a:r>
              <a:rPr lang="en-US" baseline="0" dirty="0" smtClean="0"/>
              <a:t> extract out of experiment, but control often hurts realism – full simulation allows to stop experiment at any point of time, but it’s not clear how meaningful your results are comparing to a real hardware. </a:t>
            </a:r>
          </a:p>
          <a:p>
            <a:pPr>
              <a:buFontTx/>
              <a:buChar char="-"/>
            </a:pPr>
            <a:endParaRPr lang="en-US" baseline="0" dirty="0" smtClean="0"/>
          </a:p>
          <a:p>
            <a:pPr>
              <a:buFontTx/>
              <a:buChar char="-"/>
            </a:pPr>
            <a:r>
              <a:rPr lang="en-US" baseline="0" dirty="0" smtClean="0"/>
              <a:t> We want more control over execution</a:t>
            </a:r>
          </a:p>
          <a:p>
            <a:pPr lvl="1">
              <a:buFontTx/>
              <a:buChar char="-"/>
            </a:pPr>
            <a:r>
              <a:rPr lang="en-US" baseline="0" dirty="0" smtClean="0"/>
              <a:t>To conduct more meaningful experiments</a:t>
            </a:r>
          </a:p>
          <a:p>
            <a:pPr>
              <a:buFontTx/>
              <a:buChar char="-"/>
            </a:pPr>
            <a:endParaRPr lang="en-US" baseline="0" dirty="0" smtClean="0"/>
          </a:p>
          <a:p>
            <a:pPr>
              <a:buFontTx/>
              <a:buChar char="-"/>
            </a:pPr>
            <a:r>
              <a:rPr lang="en-US" baseline="0" dirty="0" smtClean="0"/>
              <a:t> SS </a:t>
            </a:r>
          </a:p>
          <a:p>
            <a:pPr>
              <a:buFontTx/>
              <a:buChar char="-"/>
            </a:pPr>
            <a:r>
              <a:rPr lang="en-US" baseline="0" dirty="0" smtClean="0"/>
              <a:t>   </a:t>
            </a:r>
            <a:r>
              <a:rPr lang="en-US" dirty="0" smtClean="0"/>
              <a:t>Demand for physical resources exceeds capacity</a:t>
            </a:r>
          </a:p>
          <a:p>
            <a:pPr>
              <a:buFontTx/>
              <a:buChar char="-"/>
            </a:pPr>
            <a:r>
              <a:rPr lang="en-US" dirty="0" smtClean="0"/>
              <a:t>   Primitive form of time-sharing</a:t>
            </a:r>
          </a:p>
          <a:p>
            <a:pPr>
              <a:buFontTx/>
              <a:buChar char="-"/>
            </a:pPr>
            <a:endParaRPr lang="en-US" dirty="0" smtClean="0"/>
          </a:p>
          <a:p>
            <a:pPr>
              <a:buFontTx/>
              <a:buChar char="-"/>
            </a:pPr>
            <a:r>
              <a:rPr lang="en-US" dirty="0" smtClean="0"/>
              <a:t>- TT</a:t>
            </a:r>
          </a:p>
          <a:p>
            <a:r>
              <a:rPr lang="en-US" dirty="0" smtClean="0"/>
              <a:t>    - </a:t>
            </a:r>
            <a:r>
              <a:rPr lang="en-US" sz="1200" kern="1200" baseline="0" dirty="0" smtClean="0">
                <a:solidFill>
                  <a:schemeClr val="tx1"/>
                </a:solidFill>
                <a:latin typeface="+mn-lt"/>
                <a:ea typeface="+mn-ea"/>
                <a:cs typeface="+mn-cs"/>
              </a:rPr>
              <a:t>Time-travel in </a:t>
            </a:r>
            <a:r>
              <a:rPr lang="en-US" sz="1200" kern="1200" baseline="0" dirty="0" err="1" smtClean="0">
                <a:solidFill>
                  <a:schemeClr val="tx1"/>
                </a:solidFill>
                <a:latin typeface="+mn-lt"/>
                <a:ea typeface="+mn-ea"/>
                <a:cs typeface="+mn-cs"/>
              </a:rPr>
              <a:t>Emulab</a:t>
            </a:r>
            <a:r>
              <a:rPr lang="en-US" sz="1200" kern="1200" baseline="0" dirty="0" smtClean="0">
                <a:solidFill>
                  <a:schemeClr val="tx1"/>
                </a:solidFill>
                <a:latin typeface="+mn-lt"/>
                <a:ea typeface="+mn-ea"/>
                <a:cs typeface="+mn-cs"/>
              </a:rPr>
              <a:t> allows a user to preserve the execution of an experiment and later, if desired, play it forward from any point   in time that the experimenter deems interesting.  </a:t>
            </a:r>
          </a:p>
          <a:p>
            <a:r>
              <a:rPr lang="en-US" sz="1200" kern="1200" baseline="0" dirty="0" smtClean="0">
                <a:solidFill>
                  <a:schemeClr val="tx1"/>
                </a:solidFill>
                <a:latin typeface="+mn-lt"/>
                <a:ea typeface="+mn-ea"/>
                <a:cs typeface="+mn-cs"/>
              </a:rPr>
              <a:t>   - For example, if a feature begins to develop only after a certain period of time or develops randomly within the run, time-travel would allow continuation of the experiment around the points of interest.   </a:t>
            </a:r>
          </a:p>
          <a:p>
            <a:pPr>
              <a:buFontTx/>
              <a:buChar char="-"/>
            </a:pPr>
            <a:r>
              <a:rPr lang="en-US" sz="1200" kern="1200" baseline="0" dirty="0" smtClean="0">
                <a:solidFill>
                  <a:schemeClr val="tx1"/>
                </a:solidFill>
                <a:latin typeface="+mn-lt"/>
                <a:ea typeface="+mn-ea"/>
                <a:cs typeface="+mn-cs"/>
              </a:rPr>
              <a:t> Similarly, if a phenomenon is observed mid-way through an experiment run and the user wants to understand the circumstances under which it occurs, it is possible to restart the run from a point just before the appearance of the phenomenon. </a:t>
            </a:r>
          </a:p>
          <a:p>
            <a:pPr>
              <a:buFontTx/>
              <a:buChar char="-"/>
            </a:pPr>
            <a:r>
              <a:rPr lang="en-US" sz="1200" kern="1200" baseline="0" dirty="0" smtClean="0">
                <a:solidFill>
                  <a:schemeClr val="tx1"/>
                </a:solidFill>
                <a:latin typeface="+mn-lt"/>
                <a:ea typeface="+mn-ea"/>
                <a:cs typeface="+mn-cs"/>
              </a:rPr>
              <a:t> The user could revisit the point of appearance many times, each time with a different</a:t>
            </a:r>
          </a:p>
          <a:p>
            <a:r>
              <a:rPr lang="en-US" sz="1200" kern="1200" baseline="0" dirty="0" smtClean="0">
                <a:solidFill>
                  <a:schemeClr val="tx1"/>
                </a:solidFill>
                <a:latin typeface="+mn-lt"/>
                <a:ea typeface="+mn-ea"/>
                <a:cs typeface="+mn-cs"/>
              </a:rPr>
              <a:t>set of environmental conditions.</a:t>
            </a:r>
            <a:endParaRPr lang="en-US" dirty="0" smtClean="0"/>
          </a:p>
          <a:p>
            <a:endParaRPr lang="en-US" dirty="0" smtClean="0"/>
          </a:p>
          <a:p>
            <a:endParaRPr lang="en-US" dirty="0" smtClean="0"/>
          </a:p>
          <a:p>
            <a:r>
              <a:rPr lang="en-US" dirty="0" smtClean="0"/>
              <a:t>- Here it’s not clear how both rely</a:t>
            </a:r>
            <a:r>
              <a:rPr lang="en-US" baseline="0" dirty="0" smtClean="0"/>
              <a:t> on transparency of distr. checkpoint? True? </a:t>
            </a:r>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What do we</a:t>
            </a:r>
            <a:r>
              <a:rPr lang="en-US" baseline="0" dirty="0" smtClean="0"/>
              <a:t> mean by transparency of the checkpoint?</a:t>
            </a:r>
            <a:r>
              <a:rPr lang="en-US" dirty="0" smtClean="0"/>
              <a:t> Traditionally,</a:t>
            </a:r>
            <a:r>
              <a:rPr lang="en-US" baseline="0" dirty="0" smtClean="0"/>
              <a:t> the checkpoint preserves semantic transparency, in other words, </a:t>
            </a:r>
            <a:r>
              <a:rPr lang="en-US" baseline="0" dirty="0" err="1" smtClean="0"/>
              <a:t>checkpointed</a:t>
            </a:r>
            <a:r>
              <a:rPr lang="en-US" baseline="0" dirty="0" smtClean="0"/>
              <a:t> execution of a system is one of the possible non-faulty executions, again in other words you don’t see functional anomalies. </a:t>
            </a:r>
          </a:p>
          <a:p>
            <a:pPr>
              <a:buFontTx/>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For us however, semantic correctness is not enough, …..</a:t>
            </a:r>
            <a:endParaRPr lang="en-US" dirty="0" smtClean="0"/>
          </a:p>
          <a:p>
            <a:pPr>
              <a:buFontTx/>
              <a:buChar char="-"/>
            </a:pPr>
            <a:r>
              <a:rPr lang="en-US" baseline="0" dirty="0" smtClean="0"/>
              <a:t>We want to preserve performance  correctness, in other words we want </a:t>
            </a:r>
            <a:r>
              <a:rPr lang="en-US" baseline="0" dirty="0" err="1" smtClean="0"/>
              <a:t>checkpointed</a:t>
            </a:r>
            <a:r>
              <a:rPr lang="en-US" baseline="0" dirty="0" smtClean="0"/>
              <a:t> execution to be as much close as possible to a non-</a:t>
            </a:r>
            <a:r>
              <a:rPr lang="en-US" baseline="0" dirty="0" err="1" smtClean="0"/>
              <a:t>checkpointed</a:t>
            </a:r>
            <a:r>
              <a:rPr lang="en-US" baseline="0" dirty="0" smtClean="0"/>
              <a:t> normal run. We want to preserve all measurable parameters of the system. </a:t>
            </a:r>
          </a:p>
          <a:p>
            <a:pPr>
              <a:buFontTx/>
              <a:buChar cha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OK,</a:t>
            </a:r>
            <a:r>
              <a:rPr lang="en-US" baseline="0" dirty="0" smtClean="0"/>
              <a:t> what is wrong with traditional checkpoints and why they are not transparent enough? Traditionally, in local case checkpoint techniques are aimed on optimizing the checkpoint downtime. And it can be reduced to an order of several milliseconds. The price for that is however the background work needed to pre-copy or copy-on-write the state of a </a:t>
            </a:r>
            <a:r>
              <a:rPr lang="en-US" baseline="0" dirty="0" err="1" smtClean="0"/>
              <a:t>checkpointed</a:t>
            </a:r>
            <a:r>
              <a:rPr lang="en-US" baseline="0" dirty="0" smtClean="0"/>
              <a:t> system. Essentially, </a:t>
            </a:r>
            <a:r>
              <a:rPr lang="en-US" baseline="0" dirty="0" err="1" smtClean="0"/>
              <a:t>pusshing</a:t>
            </a:r>
            <a:r>
              <a:rPr lang="en-US" baseline="0" dirty="0" smtClean="0"/>
              <a:t> this to an </a:t>
            </a:r>
            <a:r>
              <a:rPr lang="en-US" baseline="0" dirty="0" err="1" smtClean="0"/>
              <a:t>extream</a:t>
            </a:r>
            <a:r>
              <a:rPr lang="en-US" baseline="0" dirty="0" smtClean="0"/>
              <a:t> your can say that the system never leaves the checkpoint, blurring the edge between the checkpoint and logging. It’s perfectly fine for many setups. We however believe it hurts realism too much. </a:t>
            </a:r>
          </a:p>
          <a:p>
            <a:pPr>
              <a:buFontTx/>
              <a:buChar char="-"/>
            </a:pPr>
            <a:endParaRPr lang="en-US" baseline="0" dirty="0" smtClean="0"/>
          </a:p>
          <a:p>
            <a:pPr>
              <a:buFontTx/>
              <a:buChar char="-"/>
            </a:pPr>
            <a:r>
              <a:rPr lang="en-US" dirty="0" smtClean="0"/>
              <a:t>In a distributed case checkpoint traditionally aimed to preserve consistency. To avoid anomalies and ensure that</a:t>
            </a:r>
            <a:r>
              <a:rPr lang="en-US" baseline="0" dirty="0" smtClean="0"/>
              <a:t> messages between the nodes never cross the checkpoint edge, the checkpoint algorithm logs and replays all messages being in flight at the moment of checkpoint. Turns out that the message replay is a very dangerous approach easily leading to packet delays, timeouts, traffic bursts and buffer overflows caused by unexpected packets coming from the replay logs.  </a:t>
            </a:r>
          </a:p>
          <a:p>
            <a:pPr>
              <a:buFontTx/>
              <a:buChar char="-"/>
            </a:pPr>
            <a:endParaRPr lang="en-US" baseline="0" dirty="0" smtClean="0"/>
          </a:p>
          <a:p>
            <a:pPr>
              <a:buFontTx/>
              <a:buNone/>
            </a:pPr>
            <a:r>
              <a:rPr lang="en-US" baseline="0" dirty="0" smtClean="0"/>
              <a:t>================================================</a:t>
            </a:r>
          </a:p>
          <a:p>
            <a:pPr>
              <a:buFontTx/>
              <a:buChar char="-"/>
            </a:pPr>
            <a:endParaRPr lang="en-US" baseline="0" dirty="0" smtClean="0"/>
          </a:p>
          <a:p>
            <a:pPr>
              <a:buFontTx/>
              <a:buChar char="-"/>
            </a:pPr>
            <a:r>
              <a:rPr lang="en-US" dirty="0" err="1" smtClean="0"/>
              <a:t>Lamport</a:t>
            </a:r>
            <a:r>
              <a:rPr lang="en-US" dirty="0" smtClean="0"/>
              <a:t> checkpoint – non-coordinated consistent distributed checkpoint</a:t>
            </a:r>
          </a:p>
          <a:p>
            <a:pPr>
              <a:buFontTx/>
              <a:buNone/>
            </a:pPr>
            <a:endParaRPr lang="en-US" dirty="0" smtClean="0"/>
          </a:p>
          <a:p>
            <a:pPr>
              <a:buFontTx/>
              <a:buNone/>
            </a:pPr>
            <a:r>
              <a:rPr lang="en-US" dirty="0" smtClean="0"/>
              <a:t>Background work</a:t>
            </a:r>
          </a:p>
          <a:p>
            <a:pPr>
              <a:buFontTx/>
              <a:buChar char="-"/>
            </a:pPr>
            <a:r>
              <a:rPr lang="en-US" dirty="0" smtClean="0"/>
              <a:t> Pre-copy and copy-on-write checkpoint state</a:t>
            </a:r>
          </a:p>
          <a:p>
            <a:pPr>
              <a:buFontTx/>
              <a:buChar char="-"/>
            </a:pPr>
            <a:r>
              <a:rPr lang="en-US" baseline="0" dirty="0" smtClean="0"/>
              <a:t> </a:t>
            </a:r>
            <a:r>
              <a:rPr lang="en-US" dirty="0" smtClean="0"/>
              <a:t>Almost logging</a:t>
            </a:r>
          </a:p>
          <a:p>
            <a:pPr>
              <a:buFontTx/>
              <a:buChar char="-"/>
            </a:pPr>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Here I guess I can include this spectrum slide</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Here I guess I can include this spectrum slide</a:t>
            </a:r>
            <a:r>
              <a:rPr lang="en-US" baseline="0" dirty="0" smtClean="0"/>
              <a:t> – </a:t>
            </a:r>
          </a:p>
          <a:p>
            <a:pPr>
              <a:buFontTx/>
              <a:buChar char="-"/>
            </a:pPr>
            <a:endParaRPr lang="en-US" dirty="0" smtClean="0"/>
          </a:p>
          <a:p>
            <a:pPr>
              <a:buFontTx/>
              <a:buChar char="-"/>
            </a:pPr>
            <a:r>
              <a:rPr lang="en-US" dirty="0" smtClean="0"/>
              <a:t>Thin layer of execution control</a:t>
            </a:r>
            <a:r>
              <a:rPr lang="en-US" baseline="0" dirty="0" smtClean="0"/>
              <a:t> inside Linux kernel</a:t>
            </a:r>
            <a:endParaRPr lang="en-US" dirty="0"/>
          </a:p>
        </p:txBody>
      </p:sp>
      <p:sp>
        <p:nvSpPr>
          <p:cNvPr id="4" name="Slide Number Placeholder 3"/>
          <p:cNvSpPr>
            <a:spLocks noGrp="1"/>
          </p:cNvSpPr>
          <p:nvPr>
            <p:ph type="sldNum" sz="quarter" idx="10"/>
          </p:nvPr>
        </p:nvSpPr>
        <p:spPr/>
        <p:txBody>
          <a:bodyPr/>
          <a:lstStyle/>
          <a:p>
            <a:fld id="{A746C974-3AB8-4C0F-83EA-AC26B444C9A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1FDCD4-A709-4C0D-9E3A-8F9E5964092D}" type="datetime1">
              <a:rPr lang="en-US" smtClean="0"/>
              <a:pPr/>
              <a:t>4/2/2009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52573-55C1-4F8E-942C-3EA0B3A5EE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90600"/>
            <a:ext cx="82296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976DD2-036F-4F12-91F7-920EFB4BDF9C}" type="datetime1">
              <a:rPr lang="en-US" smtClean="0"/>
              <a:pPr/>
              <a:t>4/2/2009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52573-55C1-4F8E-942C-3EA0B3A5EE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9737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9737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BA5A28-2A39-4E48-BEDF-AD4EFC19F75C}" type="datetime1">
              <a:rPr lang="en-US" smtClean="0"/>
              <a:pPr/>
              <a:t>4/2/2009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452573-55C1-4F8E-942C-3EA0B3A5EE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0"/>
              </a:spcBef>
              <a:defRPr sz="2800"/>
            </a:lvl1pPr>
            <a:lvl2pPr>
              <a:spcBef>
                <a:spcPts val="200"/>
              </a:spcBef>
              <a:defRPr sz="2400"/>
            </a:lvl2pPr>
            <a:lvl3pPr>
              <a:spcBef>
                <a:spcPts val="0"/>
              </a:spcBef>
              <a:defRPr sz="2400"/>
            </a:lvl3pPr>
            <a:lvl4pPr>
              <a:spcBef>
                <a:spcPts val="200"/>
              </a:spcBef>
              <a:defRPr/>
            </a:lvl4pPr>
            <a:lvl5pPr>
              <a:spcBef>
                <a:spcPts val="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93B917B-110A-4795-8E75-C446E96EAAA5}" type="datetime1">
              <a:rPr lang="en-US" smtClean="0"/>
              <a:pPr/>
              <a:t>4/2/2009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800"/>
            </a:lvl1pPr>
          </a:lstStyle>
          <a:p>
            <a:fld id="{1D452573-55C1-4F8E-942C-3EA0B3A5EE9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7" indent="0">
              <a:buNone/>
              <a:defRPr sz="1400">
                <a:solidFill>
                  <a:schemeClr val="tx1">
                    <a:tint val="75000"/>
                  </a:schemeClr>
                </a:solidFill>
              </a:defRPr>
            </a:lvl4pPr>
            <a:lvl5pPr marL="1828637" indent="0">
              <a:buNone/>
              <a:defRPr sz="1400">
                <a:solidFill>
                  <a:schemeClr val="tx1">
                    <a:tint val="75000"/>
                  </a:schemeClr>
                </a:solidFill>
              </a:defRPr>
            </a:lvl5pPr>
            <a:lvl6pPr marL="2285797" indent="0">
              <a:buNone/>
              <a:defRPr sz="1400">
                <a:solidFill>
                  <a:schemeClr val="tx1">
                    <a:tint val="75000"/>
                  </a:schemeClr>
                </a:solidFill>
              </a:defRPr>
            </a:lvl6pPr>
            <a:lvl7pPr marL="2742956" indent="0">
              <a:buNone/>
              <a:defRPr sz="1400">
                <a:solidFill>
                  <a:schemeClr val="tx1">
                    <a:tint val="75000"/>
                  </a:schemeClr>
                </a:solidFill>
              </a:defRPr>
            </a:lvl7pPr>
            <a:lvl8pPr marL="3200115" indent="0">
              <a:buNone/>
              <a:defRPr sz="1400">
                <a:solidFill>
                  <a:schemeClr val="tx1">
                    <a:tint val="75000"/>
                  </a:schemeClr>
                </a:solidFill>
              </a:defRPr>
            </a:lvl8pPr>
            <a:lvl9pPr marL="365727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332838-94D0-4BE3-A444-1537271DD038}" type="datetime1">
              <a:rPr lang="en-US" smtClean="0"/>
              <a:pPr/>
              <a:t>4/2/2009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52573-55C1-4F8E-942C-3EA0B3A5EE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914400"/>
            <a:ext cx="4038600" cy="53340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038600" cy="53340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A54562-9300-4B59-9D80-D05512F2E0E8}" type="datetime1">
              <a:rPr lang="en-US" smtClean="0"/>
              <a:pPr/>
              <a:t>4/2/2009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400" baseline="0"/>
            </a:lvl1pPr>
          </a:lstStyle>
          <a:p>
            <a:fld id="{1D452573-55C1-4F8E-942C-3EA0B3A5EE9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914400"/>
            <a:ext cx="4040188" cy="1260476"/>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914400"/>
            <a:ext cx="4041775" cy="1260476"/>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B001AD-BD36-410D-BBF2-3786F0E33603}" type="datetime1">
              <a:rPr lang="en-US" smtClean="0"/>
              <a:pPr/>
              <a:t>4/2/2009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52573-55C1-4F8E-942C-3EA0B3A5EE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9AEF02-8A5F-4437-B9D3-E863D7ACA6B5}" type="datetime1">
              <a:rPr lang="en-US" smtClean="0"/>
              <a:pPr/>
              <a:t>4/2/2009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52573-55C1-4F8E-942C-3EA0B3A5EE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A8161-A628-4336-9A65-9D104AE697AF}" type="datetime1">
              <a:rPr lang="en-US" smtClean="0"/>
              <a:pPr/>
              <a:t>4/2/2009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452573-55C1-4F8E-942C-3EA0B3A5EE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975349"/>
          </a:xfrm>
        </p:spPr>
        <p:txBody>
          <a:bodyPr/>
          <a:lstStyle>
            <a:lvl1pPr>
              <a:defRPr sz="2600"/>
            </a:lvl1pPr>
            <a:lvl2pPr>
              <a:defRPr sz="22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1"/>
            <a:ext cx="3008313" cy="4813299"/>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2EEA0-3EBD-4A84-B992-EFC30A64D044}" type="datetime1">
              <a:rPr lang="en-US" smtClean="0"/>
              <a:pPr/>
              <a:t>4/2/2009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52573-55C1-4F8E-942C-3EA0B3A5EE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79D47-8C0B-4797-8398-C19036FB12D4}" type="datetime1">
              <a:rPr lang="en-US" smtClean="0"/>
              <a:pPr/>
              <a:t>4/2/2009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52573-55C1-4F8E-942C-3EA0B3A5EE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chemeClr val="bg1"/>
            </a:gs>
            <a:gs pos="100000">
              <a:schemeClr val="bg2">
                <a:lumMod val="85000"/>
                <a:lumOff val="1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39762"/>
          </a:xfrm>
          <a:prstGeom prst="rect">
            <a:avLst/>
          </a:prstGeom>
        </p:spPr>
        <p:txBody>
          <a:bodyPr vert="horz" lIns="91432" tIns="45716" rIns="91432" bIns="4571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90600"/>
            <a:ext cx="8229600" cy="5257800"/>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fld id="{D59278E0-2CE1-4CF5-9CAC-26C8A318C33B}" type="datetime1">
              <a:rPr lang="en-US" smtClean="0"/>
              <a:pPr/>
              <a:t>4/2/2009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fld id="{1D452573-55C1-4F8E-942C-3EA0B3A5EE9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18" rtl="0" eaLnBrk="1" latinLnBrk="0" hangingPunct="1">
        <a:spcBef>
          <a:spcPct val="0"/>
        </a:spcBef>
        <a:buNone/>
        <a:defRPr sz="3600" kern="1200">
          <a:solidFill>
            <a:schemeClr val="tx1"/>
          </a:solidFill>
          <a:latin typeface="+mj-lt"/>
          <a:ea typeface="+mj-ea"/>
          <a:cs typeface="+mj-cs"/>
        </a:defRPr>
      </a:lvl1pPr>
    </p:titleStyle>
    <p:bodyStyle>
      <a:lvl1pPr marL="342870" indent="-342870" algn="l" defTabSz="914318" rtl="0" eaLnBrk="1" latinLnBrk="0" hangingPunct="1">
        <a:spcBef>
          <a:spcPts val="0"/>
        </a:spcBef>
        <a:buFont typeface="Arial" pitchFamily="34" charset="0"/>
        <a:buChar char="•"/>
        <a:defRPr sz="2400" kern="1200">
          <a:solidFill>
            <a:schemeClr val="tx1"/>
          </a:solidFill>
          <a:latin typeface="+mn-lt"/>
          <a:ea typeface="+mn-ea"/>
          <a:cs typeface="+mn-cs"/>
        </a:defRPr>
      </a:lvl1pPr>
      <a:lvl2pPr marL="742883" indent="-285724" algn="l" defTabSz="914318" rtl="0" eaLnBrk="1" latinLnBrk="0" hangingPunct="1">
        <a:spcBef>
          <a:spcPts val="200"/>
        </a:spcBef>
        <a:buFont typeface="Arial" pitchFamily="34" charset="0"/>
        <a:buChar char="–"/>
        <a:defRPr sz="2200" kern="1200">
          <a:solidFill>
            <a:schemeClr val="tx1"/>
          </a:solidFill>
          <a:latin typeface="+mn-lt"/>
          <a:ea typeface="+mn-ea"/>
          <a:cs typeface="+mn-cs"/>
        </a:defRPr>
      </a:lvl2pPr>
      <a:lvl3pPr marL="1142898" indent="-228580" algn="l" defTabSz="914318" rtl="0" eaLnBrk="1" latinLnBrk="0" hangingPunct="1">
        <a:spcBef>
          <a:spcPts val="0"/>
        </a:spcBef>
        <a:buFont typeface="Arial" pitchFamily="34" charset="0"/>
        <a:buChar char="•"/>
        <a:defRPr sz="2200" kern="1200">
          <a:solidFill>
            <a:schemeClr val="tx1"/>
          </a:solidFill>
          <a:latin typeface="+mn-lt"/>
          <a:ea typeface="+mn-ea"/>
          <a:cs typeface="+mn-cs"/>
        </a:defRPr>
      </a:lvl3pPr>
      <a:lvl4pPr marL="1600057" indent="-228580" algn="l" defTabSz="914318" rtl="0" eaLnBrk="1" latinLnBrk="0" hangingPunct="1">
        <a:spcBef>
          <a:spcPts val="0"/>
        </a:spcBef>
        <a:buFont typeface="Arial" pitchFamily="34" charset="0"/>
        <a:buChar char="–"/>
        <a:defRPr sz="2000" kern="1200">
          <a:solidFill>
            <a:schemeClr val="tx1"/>
          </a:solidFill>
          <a:latin typeface="+mn-lt"/>
          <a:ea typeface="+mn-ea"/>
          <a:cs typeface="+mn-cs"/>
        </a:defRPr>
      </a:lvl4pPr>
      <a:lvl5pPr marL="2057217" indent="-228580" algn="l" defTabSz="914318" rtl="0" eaLnBrk="1" latinLnBrk="0" hangingPunct="1">
        <a:spcBef>
          <a:spcPts val="0"/>
        </a:spcBef>
        <a:buFont typeface="Arial" pitchFamily="34" charset="0"/>
        <a:buChar char="»"/>
        <a:defRPr sz="2000" kern="1200">
          <a:solidFill>
            <a:schemeClr val="tx1"/>
          </a:solidFill>
          <a:latin typeface="+mn-lt"/>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sz="4000" dirty="0"/>
              <a:t>Transparent Checkpoint of Closed Distributed Systems in</a:t>
            </a:r>
            <a:br>
              <a:rPr lang="en-US" sz="4000" dirty="0"/>
            </a:br>
            <a:r>
              <a:rPr lang="en-US" sz="4000" dirty="0" err="1"/>
              <a:t>Emulab</a:t>
            </a:r>
            <a:endParaRPr lang="en-US" sz="4000" dirty="0"/>
          </a:p>
        </p:txBody>
      </p:sp>
      <p:sp>
        <p:nvSpPr>
          <p:cNvPr id="2051" name="Rectangle 3"/>
          <p:cNvSpPr>
            <a:spLocks noGrp="1" noChangeArrowheads="1"/>
          </p:cNvSpPr>
          <p:nvPr>
            <p:ph type="subTitle" idx="1"/>
          </p:nvPr>
        </p:nvSpPr>
        <p:spPr/>
        <p:txBody>
          <a:bodyPr>
            <a:normAutofit/>
          </a:bodyPr>
          <a:lstStyle/>
          <a:p>
            <a:r>
              <a:rPr lang="en-US" u="sng" dirty="0"/>
              <a:t>Anton </a:t>
            </a:r>
            <a:r>
              <a:rPr lang="en-US" u="sng" dirty="0" err="1"/>
              <a:t>Burtsev</a:t>
            </a:r>
            <a:r>
              <a:rPr lang="en-US" dirty="0"/>
              <a:t>, </a:t>
            </a:r>
            <a:r>
              <a:rPr lang="en-US" dirty="0" err="1"/>
              <a:t>Prashanth</a:t>
            </a:r>
            <a:r>
              <a:rPr lang="en-US" dirty="0"/>
              <a:t> </a:t>
            </a:r>
            <a:r>
              <a:rPr lang="en-US" dirty="0" err="1"/>
              <a:t>Radhakrishnan</a:t>
            </a:r>
            <a:r>
              <a:rPr lang="en-US" dirty="0"/>
              <a:t>, </a:t>
            </a:r>
            <a:endParaRPr lang="en-US" dirty="0" smtClean="0"/>
          </a:p>
          <a:p>
            <a:r>
              <a:rPr lang="en-US" dirty="0" smtClean="0"/>
              <a:t>Mike </a:t>
            </a:r>
            <a:r>
              <a:rPr lang="en-US" dirty="0" err="1"/>
              <a:t>Hibler</a:t>
            </a:r>
            <a:r>
              <a:rPr lang="en-US" dirty="0"/>
              <a:t>, and Jay </a:t>
            </a:r>
            <a:r>
              <a:rPr lang="en-US" dirty="0" err="1" smtClean="0"/>
              <a:t>Lepreau</a:t>
            </a:r>
            <a:endParaRPr lang="en-US" dirty="0" smtClean="0"/>
          </a:p>
          <a:p>
            <a:endParaRPr lang="en-US" dirty="0" smtClean="0"/>
          </a:p>
          <a:p>
            <a:r>
              <a:rPr lang="en-US" dirty="0" smtClean="0"/>
              <a:t>University of Utah, School of Computing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Challenges and implementation</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1D452573-55C1-4F8E-942C-3EA0B3A5EE94}"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dirty="0"/>
              <a:t>Checkpoint essentials</a:t>
            </a:r>
          </a:p>
        </p:txBody>
      </p:sp>
      <p:sp>
        <p:nvSpPr>
          <p:cNvPr id="34819" name="Rectangle 3"/>
          <p:cNvSpPr>
            <a:spLocks noGrp="1" noChangeArrowheads="1"/>
          </p:cNvSpPr>
          <p:nvPr>
            <p:ph sz="half" idx="1"/>
          </p:nvPr>
        </p:nvSpPr>
        <p:spPr/>
        <p:txBody>
          <a:bodyPr/>
          <a:lstStyle/>
          <a:p>
            <a:r>
              <a:rPr lang="en-US" dirty="0"/>
              <a:t>State encapsulation </a:t>
            </a:r>
            <a:endParaRPr lang="en-US" dirty="0" smtClean="0"/>
          </a:p>
          <a:p>
            <a:pPr lvl="1"/>
            <a:r>
              <a:rPr lang="en-US" dirty="0" smtClean="0"/>
              <a:t>Suspend execution</a:t>
            </a:r>
          </a:p>
          <a:p>
            <a:pPr lvl="1"/>
            <a:r>
              <a:rPr lang="en-US" dirty="0" smtClean="0"/>
              <a:t>Save running state of the system</a:t>
            </a:r>
          </a:p>
          <a:p>
            <a:r>
              <a:rPr lang="en-US" dirty="0" smtClean="0"/>
              <a:t>Virtualization layer</a:t>
            </a:r>
          </a:p>
        </p:txBody>
      </p:sp>
      <p:pic>
        <p:nvPicPr>
          <p:cNvPr id="8" name="Content Placeholder 7" descr="local-checkpoint-essential-kernel-only.png"/>
          <p:cNvPicPr>
            <a:picLocks noGrp="1" noChangeAspect="1"/>
          </p:cNvPicPr>
          <p:nvPr>
            <p:ph sz="half" idx="2"/>
          </p:nvPr>
        </p:nvPicPr>
        <p:blipFill>
          <a:blip r:embed="rId3"/>
          <a:stretch>
            <a:fillRect/>
          </a:stretch>
        </p:blipFill>
        <p:spPr>
          <a:xfrm>
            <a:off x="5105400" y="1676400"/>
            <a:ext cx="3575311" cy="3429007"/>
          </a:xfrm>
        </p:spPr>
      </p:pic>
      <p:pic>
        <p:nvPicPr>
          <p:cNvPr id="9" name="Picture 8" descr="local-checkpoint-essential-hardware-only.png"/>
          <p:cNvPicPr>
            <a:picLocks noChangeAspect="1"/>
          </p:cNvPicPr>
          <p:nvPr/>
        </p:nvPicPr>
        <p:blipFill>
          <a:blip r:embed="rId4"/>
          <a:stretch>
            <a:fillRect/>
          </a:stretch>
        </p:blipFill>
        <p:spPr>
          <a:xfrm>
            <a:off x="5334000" y="5257800"/>
            <a:ext cx="3038852" cy="418286"/>
          </a:xfrm>
          <a:prstGeom prst="rect">
            <a:avLst/>
          </a:prstGeom>
        </p:spPr>
      </p:pic>
      <p:pic>
        <p:nvPicPr>
          <p:cNvPr id="14" name="Picture 13" descr="local-checkpoint-essential-job-only.png"/>
          <p:cNvPicPr>
            <a:picLocks noChangeAspect="1"/>
          </p:cNvPicPr>
          <p:nvPr/>
        </p:nvPicPr>
        <p:blipFill>
          <a:blip r:embed="rId5"/>
          <a:stretch>
            <a:fillRect/>
          </a:stretch>
        </p:blipFill>
        <p:spPr>
          <a:xfrm>
            <a:off x="5334000" y="4419600"/>
            <a:ext cx="615142" cy="609600"/>
          </a:xfrm>
          <a:prstGeom prst="rect">
            <a:avLst/>
          </a:prstGeom>
        </p:spPr>
      </p:pic>
      <p:pic>
        <p:nvPicPr>
          <p:cNvPr id="15" name="Picture 14" descr="local-checkpoint-essential-job-only.png"/>
          <p:cNvPicPr>
            <a:picLocks noChangeAspect="1"/>
          </p:cNvPicPr>
          <p:nvPr/>
        </p:nvPicPr>
        <p:blipFill>
          <a:blip r:embed="rId5"/>
          <a:stretch>
            <a:fillRect/>
          </a:stretch>
        </p:blipFill>
        <p:spPr>
          <a:xfrm>
            <a:off x="6477000" y="4419600"/>
            <a:ext cx="615142" cy="609600"/>
          </a:xfrm>
          <a:prstGeom prst="rect">
            <a:avLst/>
          </a:prstGeom>
        </p:spPr>
      </p:pic>
      <p:pic>
        <p:nvPicPr>
          <p:cNvPr id="18" name="Picture 17" descr="local-checkpoint-essential-work-env-only.png"/>
          <p:cNvPicPr>
            <a:picLocks noChangeAspect="1"/>
          </p:cNvPicPr>
          <p:nvPr/>
        </p:nvPicPr>
        <p:blipFill>
          <a:blip r:embed="rId6"/>
          <a:stretch>
            <a:fillRect/>
          </a:stretch>
        </p:blipFill>
        <p:spPr>
          <a:xfrm>
            <a:off x="5715000" y="4800600"/>
            <a:ext cx="283465" cy="164592"/>
          </a:xfrm>
          <a:prstGeom prst="rect">
            <a:avLst/>
          </a:prstGeom>
        </p:spPr>
      </p:pic>
      <p:pic>
        <p:nvPicPr>
          <p:cNvPr id="19" name="Picture 18" descr="local-checkpoint-essential-work-env-only.png"/>
          <p:cNvPicPr>
            <a:picLocks noChangeAspect="1"/>
          </p:cNvPicPr>
          <p:nvPr/>
        </p:nvPicPr>
        <p:blipFill>
          <a:blip r:embed="rId6"/>
          <a:stretch>
            <a:fillRect/>
          </a:stretch>
        </p:blipFill>
        <p:spPr>
          <a:xfrm>
            <a:off x="5715000" y="4800600"/>
            <a:ext cx="283465" cy="164592"/>
          </a:xfrm>
          <a:prstGeom prst="rect">
            <a:avLst/>
          </a:prstGeom>
        </p:spPr>
      </p:pic>
      <p:pic>
        <p:nvPicPr>
          <p:cNvPr id="20" name="Picture 19" descr="local-checkpoint-essential-work-env-green-only.png"/>
          <p:cNvPicPr>
            <a:picLocks noChangeAspect="1"/>
          </p:cNvPicPr>
          <p:nvPr/>
        </p:nvPicPr>
        <p:blipFill>
          <a:blip r:embed="rId7"/>
          <a:stretch>
            <a:fillRect/>
          </a:stretch>
        </p:blipFill>
        <p:spPr>
          <a:xfrm>
            <a:off x="5715000" y="5638800"/>
            <a:ext cx="283465" cy="164592"/>
          </a:xfrm>
          <a:prstGeom prst="rect">
            <a:avLst/>
          </a:prstGeom>
        </p:spPr>
      </p:pic>
      <p:sp>
        <p:nvSpPr>
          <p:cNvPr id="21" name="Rounded Rectangle 20"/>
          <p:cNvSpPr/>
          <p:nvPr/>
        </p:nvSpPr>
        <p:spPr>
          <a:xfrm>
            <a:off x="4953000" y="1524000"/>
            <a:ext cx="3886200" cy="3657600"/>
          </a:xfrm>
          <a:prstGeom prst="roundRect">
            <a:avLst>
              <a:gd name="adj" fmla="val 6859"/>
            </a:avLst>
          </a:prstGeom>
          <a:noFill/>
          <a:ln>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local-checkpoint-essential-VMM-only.png"/>
          <p:cNvPicPr>
            <a:picLocks noChangeAspect="1"/>
          </p:cNvPicPr>
          <p:nvPr/>
        </p:nvPicPr>
        <p:blipFill>
          <a:blip r:embed="rId8"/>
          <a:stretch>
            <a:fillRect/>
          </a:stretch>
        </p:blipFill>
        <p:spPr>
          <a:xfrm>
            <a:off x="5105400" y="4648200"/>
            <a:ext cx="3556308" cy="497883"/>
          </a:xfrm>
          <a:prstGeom prst="rect">
            <a:avLst/>
          </a:prstGeom>
        </p:spPr>
      </p:pic>
      <p:pic>
        <p:nvPicPr>
          <p:cNvPr id="24" name="Content Placeholder 12" descr="local-checkpoint-essential-job-only-green.png"/>
          <p:cNvPicPr>
            <a:picLocks noChangeAspect="1"/>
          </p:cNvPicPr>
          <p:nvPr/>
        </p:nvPicPr>
        <p:blipFill>
          <a:blip r:embed="rId9"/>
          <a:stretch>
            <a:fillRect/>
          </a:stretch>
        </p:blipFill>
        <p:spPr>
          <a:xfrm>
            <a:off x="5334000" y="4419600"/>
            <a:ext cx="617274" cy="611860"/>
          </a:xfrm>
          <a:prstGeom prst="rect">
            <a:avLst/>
          </a:prstGeom>
        </p:spPr>
      </p:pic>
      <p:pic>
        <p:nvPicPr>
          <p:cNvPr id="25" name="Content Placeholder 12" descr="local-checkpoint-essential-job-only-green.png"/>
          <p:cNvPicPr>
            <a:picLocks noChangeAspect="1"/>
          </p:cNvPicPr>
          <p:nvPr/>
        </p:nvPicPr>
        <p:blipFill>
          <a:blip r:embed="rId9"/>
          <a:stretch>
            <a:fillRect/>
          </a:stretch>
        </p:blipFill>
        <p:spPr>
          <a:xfrm>
            <a:off x="6477000" y="4419600"/>
            <a:ext cx="617274" cy="611860"/>
          </a:xfrm>
          <a:prstGeom prst="rect">
            <a:avLst/>
          </a:prstGeom>
        </p:spPr>
      </p:pic>
      <p:sp>
        <p:nvSpPr>
          <p:cNvPr id="16" name="Slide Number Placeholder 15"/>
          <p:cNvSpPr>
            <a:spLocks noGrp="1"/>
          </p:cNvSpPr>
          <p:nvPr>
            <p:ph type="sldNum" sz="quarter" idx="12"/>
          </p:nvPr>
        </p:nvSpPr>
        <p:spPr/>
        <p:txBody>
          <a:bodyPr/>
          <a:lstStyle/>
          <a:p>
            <a:fld id="{1D452573-55C1-4F8E-942C-3EA0B3A5EE94}"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par>
                          <p:cTn id="16" fill="hold">
                            <p:stCondLst>
                              <p:cond delay="500"/>
                            </p:stCondLst>
                            <p:childTnLst>
                              <p:par>
                                <p:cTn id="17" presetID="0" presetClass="path" presetSubtype="0" accel="50000" decel="50000" fill="hold" nodeType="afterEffect">
                                  <p:stCondLst>
                                    <p:cond delay="0"/>
                                  </p:stCondLst>
                                  <p:childTnLst>
                                    <p:animMotion origin="layout" path="M 0.00122 0.02129 L 0.00122 0.12129 " pathEditMode="relative" ptsTypes="AA">
                                      <p:cBhvr>
                                        <p:cTn id="18" dur="2000" fill="hold"/>
                                        <p:tgtEl>
                                          <p:spTgt spid="18"/>
                                        </p:tgtEl>
                                        <p:attrNameLst>
                                          <p:attrName>ppt_x</p:attrName>
                                          <p:attrName>ppt_y</p:attrName>
                                        </p:attrNameLst>
                                      </p:cBhvr>
                                    </p:animMotion>
                                  </p:childTnLst>
                                </p:cTn>
                              </p:par>
                            </p:childTnLst>
                          </p:cTn>
                        </p:par>
                        <p:par>
                          <p:cTn id="19" fill="hold">
                            <p:stCondLst>
                              <p:cond delay="2500"/>
                            </p:stCondLst>
                            <p:childTnLst>
                              <p:par>
                                <p:cTn id="20" presetID="3" presetClass="entr" presetSubtype="1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par>
                          <p:cTn id="23" fill="hold">
                            <p:stCondLst>
                              <p:cond delay="3000"/>
                            </p:stCondLst>
                            <p:childTnLst>
                              <p:par>
                                <p:cTn id="24" presetID="0" presetClass="path" presetSubtype="0" repeatCount="indefinite" accel="50000" decel="50000" fill="hold" nodeType="afterEffect">
                                  <p:stCondLst>
                                    <p:cond delay="0"/>
                                  </p:stCondLst>
                                  <p:endCondLst>
                                    <p:cond evt="onNext" delay="0">
                                      <p:tgtEl>
                                        <p:sldTgt/>
                                      </p:tgtEl>
                                    </p:cond>
                                  </p:endCondLst>
                                  <p:childTnLst>
                                    <p:animMotion origin="layout" path="M -5.27778E-6 -2.96296E-6 L -5.27778E-6 -0.08889 " pathEditMode="relative" ptsTypes="AA">
                                      <p:cBhvr>
                                        <p:cTn id="25" dur="2000" fill="hold"/>
                                        <p:tgtEl>
                                          <p:spTgt spid="20"/>
                                        </p:tgtEl>
                                        <p:attrNameLst>
                                          <p:attrName>ppt_x</p:attrName>
                                          <p:attrName>ppt_y</p:attrName>
                                        </p:attrNameLst>
                                      </p:cBhvr>
                                    </p:animMotion>
                                  </p:childTnLst>
                                </p:cTn>
                              </p:par>
                            </p:childTnLst>
                          </p:cTn>
                        </p:par>
                        <p:par>
                          <p:cTn id="26" fill="hold">
                            <p:stCondLst>
                              <p:cond delay="5000"/>
                            </p:stCondLst>
                            <p:childTnLst>
                              <p:par>
                                <p:cTn id="27" presetID="3" presetClass="entr" presetSubtype="1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par>
                          <p:cTn id="30" fill="hold">
                            <p:stCondLst>
                              <p:cond delay="5500"/>
                            </p:stCondLst>
                            <p:childTnLst>
                              <p:par>
                                <p:cTn id="31" presetID="0" presetClass="path" presetSubtype="0" repeatCount="indefinite" accel="50000" decel="50000" fill="hold" nodeType="afterEffect">
                                  <p:stCondLst>
                                    <p:cond delay="0"/>
                                  </p:stCondLst>
                                  <p:endCondLst>
                                    <p:cond evt="onNext" delay="0">
                                      <p:tgtEl>
                                        <p:sldTgt/>
                                      </p:tgtEl>
                                    </p:cond>
                                  </p:endCondLst>
                                  <p:childTnLst>
                                    <p:animMotion origin="layout" path="M 0.00122 0.02129 L 0.00122 0.12129 " pathEditMode="relative" ptsTypes="AA">
                                      <p:cBhvr>
                                        <p:cTn id="32" dur="2000" fill="hold"/>
                                        <p:tgtEl>
                                          <p:spTgt spid="19"/>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par>
                                <p:cTn id="38" presetID="3" presetClass="entr" presetSubtype="10" fill="hold" nodeType="withEffect">
                                  <p:stCondLst>
                                    <p:cond delay="0"/>
                                  </p:stCondLst>
                                  <p:childTnLst>
                                    <p:set>
                                      <p:cBhvr>
                                        <p:cTn id="39"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40" dur="500"/>
                                        <p:tgtEl>
                                          <p:spTgt spid="34819">
                                            <p:txEl>
                                              <p:pRg st="0" end="0"/>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43" dur="500"/>
                                        <p:tgtEl>
                                          <p:spTgt spid="34819">
                                            <p:txEl>
                                              <p:pRg st="1" end="1"/>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46" dur="500"/>
                                        <p:tgtEl>
                                          <p:spTgt spid="34819">
                                            <p:txEl>
                                              <p:pRg st="2" end="2"/>
                                            </p:txEl>
                                          </p:spTgt>
                                        </p:tgtEl>
                                      </p:cBhvr>
                                    </p:animEffect>
                                  </p:childTnLst>
                                </p:cTn>
                              </p:par>
                            </p:childTnLst>
                          </p:cTn>
                        </p:par>
                        <p:par>
                          <p:cTn id="47" fill="hold">
                            <p:stCondLst>
                              <p:cond delay="500"/>
                            </p:stCondLst>
                            <p:childTnLst>
                              <p:par>
                                <p:cTn id="48" presetID="3" presetClass="entr" presetSubtype="1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childTnLst>
                          </p:cTn>
                        </p:par>
                        <p:par>
                          <p:cTn id="51" fill="hold">
                            <p:stCondLst>
                              <p:cond delay="1000"/>
                            </p:stCondLst>
                            <p:childTnLst>
                              <p:par>
                                <p:cTn id="52" presetID="3" presetClass="entr" presetSubtype="1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linds(horizontal)">
                                      <p:cBhvr>
                                        <p:cTn id="54" dur="500"/>
                                        <p:tgtEl>
                                          <p:spTgt spid="25"/>
                                        </p:tgtEl>
                                      </p:cBhvr>
                                    </p:animEffect>
                                  </p:childTnLst>
                                </p:cTn>
                              </p:par>
                            </p:childTnLst>
                          </p:cTn>
                        </p:par>
                        <p:par>
                          <p:cTn id="55" fill="hold">
                            <p:stCondLst>
                              <p:cond delay="1500"/>
                            </p:stCondLst>
                            <p:childTnLst>
                              <p:par>
                                <p:cTn id="56" presetID="1" presetClass="exit" presetSubtype="0" fill="hold" nodeType="afterEffect">
                                  <p:stCondLst>
                                    <p:cond delay="0"/>
                                  </p:stCondLst>
                                  <p:childTnLst>
                                    <p:set>
                                      <p:cBhvr>
                                        <p:cTn id="57" dur="1" fill="hold">
                                          <p:stCondLst>
                                            <p:cond delay="0"/>
                                          </p:stCondLst>
                                        </p:cTn>
                                        <p:tgtEl>
                                          <p:spTgt spid="14"/>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9"/>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1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 0 L 0 -0.08889 " pathEditMode="relative" ptsTypes="AA">
                                      <p:cBhvr>
                                        <p:cTn id="65" dur="2000" fill="hold"/>
                                        <p:tgtEl>
                                          <p:spTgt spid="24"/>
                                        </p:tgtEl>
                                        <p:attrNameLst>
                                          <p:attrName>ppt_x</p:attrName>
                                          <p:attrName>ppt_y</p:attrName>
                                        </p:attrNameLst>
                                      </p:cBhvr>
                                    </p:animMotion>
                                  </p:childTnLst>
                                </p:cTn>
                              </p:par>
                              <p:par>
                                <p:cTn id="66" presetID="0" presetClass="path" presetSubtype="0" accel="50000" decel="50000" fill="hold" nodeType="withEffect">
                                  <p:stCondLst>
                                    <p:cond delay="0"/>
                                  </p:stCondLst>
                                  <p:childTnLst>
                                    <p:animMotion origin="layout" path="M 0 0 L 0 -0.08889 " pathEditMode="relative" ptsTypes="AA">
                                      <p:cBhvr>
                                        <p:cTn id="67" dur="2000" fill="hold"/>
                                        <p:tgtEl>
                                          <p:spTgt spid="25"/>
                                        </p:tgtEl>
                                        <p:attrNameLst>
                                          <p:attrName>ppt_x</p:attrName>
                                          <p:attrName>ppt_y</p:attrName>
                                        </p:attrNameLst>
                                      </p:cBhvr>
                                    </p:animMotion>
                                  </p:childTnLst>
                                </p:cTn>
                              </p:par>
                              <p:par>
                                <p:cTn id="68" presetID="0" presetClass="path" presetSubtype="0" accel="50000" decel="50000" fill="hold" nodeType="withEffect">
                                  <p:stCondLst>
                                    <p:cond delay="0"/>
                                  </p:stCondLst>
                                  <p:childTnLst>
                                    <p:animMotion origin="layout" path="M 0 0 L 0 -0.08889 " pathEditMode="relative" ptsTypes="AA">
                                      <p:cBhvr>
                                        <p:cTn id="69" dur="2000" fill="hold"/>
                                        <p:tgtEl>
                                          <p:spTgt spid="8"/>
                                        </p:tgtEl>
                                        <p:attrNameLst>
                                          <p:attrName>ppt_x</p:attrName>
                                          <p:attrName>ppt_y</p:attrName>
                                        </p:attrNameLst>
                                      </p:cBhvr>
                                    </p:animMotion>
                                  </p:childTnLst>
                                </p:cTn>
                              </p:par>
                              <p:par>
                                <p:cTn id="70" presetID="0" presetClass="path" presetSubtype="0" accel="50000" decel="50000" fill="hold" grpId="1" nodeType="withEffect">
                                  <p:stCondLst>
                                    <p:cond delay="0"/>
                                  </p:stCondLst>
                                  <p:childTnLst>
                                    <p:animMotion origin="layout" path="M 0 0 L 0 -0.08889 " pathEditMode="relative" ptsTypes="AA">
                                      <p:cBhvr>
                                        <p:cTn id="71" dur="2000" fill="hold"/>
                                        <p:tgtEl>
                                          <p:spTgt spid="21"/>
                                        </p:tgtEl>
                                        <p:attrNameLst>
                                          <p:attrName>ppt_x</p:attrName>
                                          <p:attrName>ppt_y</p:attrName>
                                        </p:attrNameLst>
                                      </p:cBhvr>
                                    </p:animMotion>
                                  </p:childTnLst>
                                </p:cTn>
                              </p:par>
                              <p:par>
                                <p:cTn id="72" presetID="3" presetClass="entr" presetSubtype="10" fill="hold" nodeType="withEffect">
                                  <p:stCondLst>
                                    <p:cond delay="0"/>
                                  </p:stCondLst>
                                  <p:childTnLst>
                                    <p:set>
                                      <p:cBhvr>
                                        <p:cTn id="73"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74" dur="500"/>
                                        <p:tgtEl>
                                          <p:spTgt spid="34819">
                                            <p:txEl>
                                              <p:pRg st="3" end="3"/>
                                            </p:txEl>
                                          </p:spTgt>
                                        </p:tgtEl>
                                      </p:cBhvr>
                                    </p:animEffect>
                                  </p:childTnLst>
                                </p:cTn>
                              </p:par>
                            </p:childTnLst>
                          </p:cTn>
                        </p:par>
                        <p:par>
                          <p:cTn id="75" fill="hold">
                            <p:stCondLst>
                              <p:cond delay="2000"/>
                            </p:stCondLst>
                            <p:childTnLst>
                              <p:par>
                                <p:cTn id="76" presetID="3" presetClass="entr" presetSubtype="1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linds(horizontal)">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cal-checkpoint-essential-VMM-only.png"/>
          <p:cNvPicPr>
            <a:picLocks noChangeAspect="1"/>
          </p:cNvPicPr>
          <p:nvPr/>
        </p:nvPicPr>
        <p:blipFill>
          <a:blip r:embed="rId2"/>
          <a:stretch>
            <a:fillRect/>
          </a:stretch>
        </p:blipFill>
        <p:spPr>
          <a:xfrm>
            <a:off x="5105400" y="4648200"/>
            <a:ext cx="3556308" cy="497883"/>
          </a:xfrm>
          <a:prstGeom prst="rect">
            <a:avLst/>
          </a:prstGeom>
        </p:spPr>
      </p:pic>
      <p:sp>
        <p:nvSpPr>
          <p:cNvPr id="34818" name="Rectangle 2"/>
          <p:cNvSpPr>
            <a:spLocks noGrp="1" noChangeArrowheads="1"/>
          </p:cNvSpPr>
          <p:nvPr>
            <p:ph type="title"/>
          </p:nvPr>
        </p:nvSpPr>
        <p:spPr/>
        <p:txBody>
          <a:bodyPr>
            <a:normAutofit fontScale="90000"/>
          </a:bodyPr>
          <a:lstStyle/>
          <a:p>
            <a:r>
              <a:rPr lang="en-US" dirty="0"/>
              <a:t>Checkpoint essentials</a:t>
            </a:r>
          </a:p>
        </p:txBody>
      </p:sp>
      <p:sp>
        <p:nvSpPr>
          <p:cNvPr id="34819" name="Rectangle 3"/>
          <p:cNvSpPr>
            <a:spLocks noGrp="1" noChangeArrowheads="1"/>
          </p:cNvSpPr>
          <p:nvPr>
            <p:ph sz="half" idx="1"/>
          </p:nvPr>
        </p:nvSpPr>
        <p:spPr/>
        <p:txBody>
          <a:bodyPr/>
          <a:lstStyle/>
          <a:p>
            <a:r>
              <a:rPr lang="en-US" dirty="0" smtClean="0"/>
              <a:t>State encapsulation </a:t>
            </a:r>
          </a:p>
          <a:p>
            <a:pPr lvl="1"/>
            <a:r>
              <a:rPr lang="en-US" dirty="0" smtClean="0"/>
              <a:t>Suspend execution</a:t>
            </a:r>
          </a:p>
          <a:p>
            <a:pPr lvl="1"/>
            <a:r>
              <a:rPr lang="en-US" dirty="0" smtClean="0"/>
              <a:t>Save running state of the system</a:t>
            </a:r>
          </a:p>
          <a:p>
            <a:r>
              <a:rPr lang="en-US" dirty="0" smtClean="0"/>
              <a:t>Virtualization layer</a:t>
            </a:r>
          </a:p>
          <a:p>
            <a:pPr lvl="1"/>
            <a:r>
              <a:rPr lang="en-US" dirty="0" smtClean="0"/>
              <a:t>Suspends the system</a:t>
            </a:r>
          </a:p>
          <a:p>
            <a:pPr lvl="1"/>
            <a:r>
              <a:rPr lang="en-US" dirty="0" smtClean="0"/>
              <a:t>Saves its state</a:t>
            </a:r>
          </a:p>
          <a:p>
            <a:pPr lvl="1"/>
            <a:r>
              <a:rPr lang="en-US" dirty="0" smtClean="0"/>
              <a:t>Saves in-flight state</a:t>
            </a:r>
          </a:p>
          <a:p>
            <a:pPr lvl="1"/>
            <a:r>
              <a:rPr lang="en-US" dirty="0" smtClean="0"/>
              <a:t>Disconnects/reconnects to the hardware</a:t>
            </a:r>
          </a:p>
          <a:p>
            <a:pPr lvl="1"/>
            <a:endParaRPr lang="en-US" dirty="0" smtClean="0"/>
          </a:p>
          <a:p>
            <a:pPr>
              <a:buNone/>
            </a:pPr>
            <a:endParaRPr lang="en-US" dirty="0"/>
          </a:p>
        </p:txBody>
      </p:sp>
      <p:pic>
        <p:nvPicPr>
          <p:cNvPr id="8" name="Content Placeholder 7" descr="local-checkpoint-essential-kernel-only.png"/>
          <p:cNvPicPr>
            <a:picLocks noGrp="1" noChangeAspect="1"/>
          </p:cNvPicPr>
          <p:nvPr>
            <p:ph sz="half" idx="2"/>
          </p:nvPr>
        </p:nvPicPr>
        <p:blipFill>
          <a:blip r:embed="rId3"/>
          <a:stretch>
            <a:fillRect/>
          </a:stretch>
        </p:blipFill>
        <p:spPr>
          <a:xfrm>
            <a:off x="5105400" y="1066800"/>
            <a:ext cx="3575311" cy="3429007"/>
          </a:xfrm>
        </p:spPr>
      </p:pic>
      <p:pic>
        <p:nvPicPr>
          <p:cNvPr id="9" name="Picture 8" descr="local-checkpoint-essential-hardware-only.png"/>
          <p:cNvPicPr>
            <a:picLocks noChangeAspect="1"/>
          </p:cNvPicPr>
          <p:nvPr/>
        </p:nvPicPr>
        <p:blipFill>
          <a:blip r:embed="rId4"/>
          <a:stretch>
            <a:fillRect/>
          </a:stretch>
        </p:blipFill>
        <p:spPr>
          <a:xfrm>
            <a:off x="5334000" y="5257800"/>
            <a:ext cx="3038852" cy="418286"/>
          </a:xfrm>
          <a:prstGeom prst="rect">
            <a:avLst/>
          </a:prstGeom>
        </p:spPr>
      </p:pic>
      <p:pic>
        <p:nvPicPr>
          <p:cNvPr id="20" name="Picture 19" descr="local-checkpoint-essential-work-env-green-only.png"/>
          <p:cNvPicPr>
            <a:picLocks noChangeAspect="1"/>
          </p:cNvPicPr>
          <p:nvPr/>
        </p:nvPicPr>
        <p:blipFill>
          <a:blip r:embed="rId5"/>
          <a:stretch>
            <a:fillRect/>
          </a:stretch>
        </p:blipFill>
        <p:spPr>
          <a:xfrm>
            <a:off x="5735996" y="5650991"/>
            <a:ext cx="283803" cy="164787"/>
          </a:xfrm>
          <a:prstGeom prst="rect">
            <a:avLst/>
          </a:prstGeom>
        </p:spPr>
      </p:pic>
      <p:sp>
        <p:nvSpPr>
          <p:cNvPr id="21" name="Rounded Rectangle 20"/>
          <p:cNvSpPr/>
          <p:nvPr/>
        </p:nvSpPr>
        <p:spPr>
          <a:xfrm>
            <a:off x="4953000" y="914400"/>
            <a:ext cx="3886200" cy="3657600"/>
          </a:xfrm>
          <a:prstGeom prst="roundRect">
            <a:avLst>
              <a:gd name="adj" fmla="val 6859"/>
            </a:avLst>
          </a:prstGeom>
          <a:noFill/>
          <a:ln>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Content Placeholder 12" descr="local-checkpoint-essential-job-only-green.png"/>
          <p:cNvPicPr>
            <a:picLocks noChangeAspect="1"/>
          </p:cNvPicPr>
          <p:nvPr/>
        </p:nvPicPr>
        <p:blipFill>
          <a:blip r:embed="rId6"/>
          <a:stretch>
            <a:fillRect/>
          </a:stretch>
        </p:blipFill>
        <p:spPr>
          <a:xfrm>
            <a:off x="5334000" y="3810000"/>
            <a:ext cx="617274" cy="611860"/>
          </a:xfrm>
          <a:prstGeom prst="rect">
            <a:avLst/>
          </a:prstGeom>
        </p:spPr>
      </p:pic>
      <p:pic>
        <p:nvPicPr>
          <p:cNvPr id="34" name="Content Placeholder 12" descr="local-checkpoint-essential-job-only-green.png"/>
          <p:cNvPicPr>
            <a:picLocks noChangeAspect="1"/>
          </p:cNvPicPr>
          <p:nvPr/>
        </p:nvPicPr>
        <p:blipFill>
          <a:blip r:embed="rId6"/>
          <a:stretch>
            <a:fillRect/>
          </a:stretch>
        </p:blipFill>
        <p:spPr>
          <a:xfrm>
            <a:off x="6477000" y="3810000"/>
            <a:ext cx="617274" cy="611860"/>
          </a:xfrm>
          <a:prstGeom prst="rect">
            <a:avLst/>
          </a:prstGeom>
        </p:spPr>
      </p:pic>
      <p:sp>
        <p:nvSpPr>
          <p:cNvPr id="36" name="Rounded Rectangle 35"/>
          <p:cNvSpPr/>
          <p:nvPr/>
        </p:nvSpPr>
        <p:spPr>
          <a:xfrm>
            <a:off x="5943600" y="4724400"/>
            <a:ext cx="533400" cy="350520"/>
          </a:xfrm>
          <a:prstGeom prst="roundRect">
            <a:avLst>
              <a:gd name="adj" fmla="val 6859"/>
            </a:avLst>
          </a:prstGeom>
          <a:noFill/>
          <a:ln w="12700">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1D452573-55C1-4F8E-942C-3EA0B3A5EE94}"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3.7037E-7 L 0.03559 -0.12315 " pathEditMode="relative" rAng="0" ptsTypes="AA">
                                      <p:cBhvr>
                                        <p:cTn id="6" dur="2000" fill="hold"/>
                                        <p:tgtEl>
                                          <p:spTgt spid="20"/>
                                        </p:tgtEl>
                                        <p:attrNameLst>
                                          <p:attrName>ppt_x</p:attrName>
                                          <p:attrName>ppt_y</p:attrName>
                                        </p:attrNameLst>
                                      </p:cBhvr>
                                      <p:rCtr x="18" y="-62"/>
                                    </p:animMotion>
                                  </p:childTnLst>
                                </p:cTn>
                              </p:par>
                              <p:par>
                                <p:cTn id="7" presetID="3" presetClass="entr" presetSubtype="1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animEffect transition="in" filter="blinds(horizontal)">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cal-checkpoint-essential-VMM-only.png"/>
          <p:cNvPicPr>
            <a:picLocks noChangeAspect="1"/>
          </p:cNvPicPr>
          <p:nvPr/>
        </p:nvPicPr>
        <p:blipFill>
          <a:blip r:embed="rId3"/>
          <a:stretch>
            <a:fillRect/>
          </a:stretch>
        </p:blipFill>
        <p:spPr>
          <a:xfrm>
            <a:off x="5105400" y="4648200"/>
            <a:ext cx="3556308" cy="497883"/>
          </a:xfrm>
          <a:prstGeom prst="rect">
            <a:avLst/>
          </a:prstGeom>
        </p:spPr>
      </p:pic>
      <p:sp>
        <p:nvSpPr>
          <p:cNvPr id="34818" name="Rectangle 2"/>
          <p:cNvSpPr>
            <a:spLocks noGrp="1" noChangeArrowheads="1"/>
          </p:cNvSpPr>
          <p:nvPr>
            <p:ph type="title"/>
          </p:nvPr>
        </p:nvSpPr>
        <p:spPr/>
        <p:txBody>
          <a:bodyPr>
            <a:normAutofit fontScale="90000"/>
          </a:bodyPr>
          <a:lstStyle/>
          <a:p>
            <a:r>
              <a:rPr lang="en-US" dirty="0" smtClean="0"/>
              <a:t>First challenge: atomicity</a:t>
            </a:r>
            <a:endParaRPr lang="en-US" dirty="0"/>
          </a:p>
        </p:txBody>
      </p:sp>
      <p:pic>
        <p:nvPicPr>
          <p:cNvPr id="13" name="Content Placeholder 12" descr="local-checkpoint-essential-job-only-green.png"/>
          <p:cNvPicPr>
            <a:picLocks noGrp="1" noChangeAspect="1"/>
          </p:cNvPicPr>
          <p:nvPr>
            <p:ph sz="half" idx="1"/>
          </p:nvPr>
        </p:nvPicPr>
        <p:blipFill>
          <a:blip r:embed="rId4" cstate="print"/>
          <a:stretch>
            <a:fillRect/>
          </a:stretch>
        </p:blipFill>
        <p:spPr>
          <a:xfrm>
            <a:off x="5334000" y="3886200"/>
            <a:ext cx="347473" cy="344425"/>
          </a:xfrm>
        </p:spPr>
      </p:pic>
      <p:pic>
        <p:nvPicPr>
          <p:cNvPr id="8" name="Content Placeholder 7" descr="local-checkpoint-essential-kernel-only.png"/>
          <p:cNvPicPr>
            <a:picLocks noGrp="1" noChangeAspect="1"/>
          </p:cNvPicPr>
          <p:nvPr>
            <p:ph sz="half" idx="2"/>
          </p:nvPr>
        </p:nvPicPr>
        <p:blipFill>
          <a:blip r:embed="rId5"/>
          <a:stretch>
            <a:fillRect/>
          </a:stretch>
        </p:blipFill>
        <p:spPr>
          <a:xfrm>
            <a:off x="5105400" y="1066800"/>
            <a:ext cx="3575311" cy="3429007"/>
          </a:xfrm>
        </p:spPr>
      </p:pic>
      <p:pic>
        <p:nvPicPr>
          <p:cNvPr id="9" name="Picture 8" descr="local-checkpoint-essential-hardware-only.png"/>
          <p:cNvPicPr>
            <a:picLocks noChangeAspect="1"/>
          </p:cNvPicPr>
          <p:nvPr/>
        </p:nvPicPr>
        <p:blipFill>
          <a:blip r:embed="rId6"/>
          <a:stretch>
            <a:fillRect/>
          </a:stretch>
        </p:blipFill>
        <p:spPr>
          <a:xfrm>
            <a:off x="5334000" y="5257800"/>
            <a:ext cx="3038852" cy="418286"/>
          </a:xfrm>
          <a:prstGeom prst="rect">
            <a:avLst/>
          </a:prstGeom>
        </p:spPr>
      </p:pic>
      <p:sp>
        <p:nvSpPr>
          <p:cNvPr id="22" name="Rounded Rectangle 21"/>
          <p:cNvSpPr/>
          <p:nvPr/>
        </p:nvSpPr>
        <p:spPr>
          <a:xfrm>
            <a:off x="5966460" y="4716780"/>
            <a:ext cx="533400" cy="354330"/>
          </a:xfrm>
          <a:prstGeom prst="roundRect">
            <a:avLst>
              <a:gd name="adj" fmla="val 6859"/>
            </a:avLst>
          </a:prstGeom>
          <a:noFill/>
          <a:ln w="12700">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3"/>
          <p:cNvSpPr txBox="1">
            <a:spLocks noChangeArrowheads="1"/>
          </p:cNvSpPr>
          <p:nvPr/>
        </p:nvSpPr>
        <p:spPr>
          <a:xfrm>
            <a:off x="457200" y="914400"/>
            <a:ext cx="4038600" cy="5562600"/>
          </a:xfrm>
          <a:prstGeom prst="rect">
            <a:avLst/>
          </a:prstGeom>
        </p:spPr>
        <p:txBody>
          <a:bodyPr vert="horz" lIns="91432" tIns="45716" rIns="91432" bIns="45716" rtlCol="0">
            <a:normAutofit/>
          </a:bodyPr>
          <a:lstStyle/>
          <a:p>
            <a:pPr marL="342870" marR="0" lvl="0" indent="-342870" algn="l" defTabSz="914318"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Permanent encapsulation is harmful</a:t>
            </a:r>
          </a:p>
          <a:p>
            <a:pPr marL="742883" marR="0" lvl="1" indent="-285724" algn="l" defTabSz="914318" rtl="0" eaLnBrk="1" fontAlgn="auto" latinLnBrk="0" hangingPunct="1">
              <a:lnSpc>
                <a:spcPct val="100000"/>
              </a:lnSpc>
              <a:spcBef>
                <a:spcPts val="2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Too slow</a:t>
            </a:r>
          </a:p>
          <a:p>
            <a:pPr marL="742883" marR="0" lvl="1" indent="-285724" algn="l" defTabSz="914318" rtl="0" eaLnBrk="1" fontAlgn="auto" latinLnBrk="0" hangingPunct="1">
              <a:lnSpc>
                <a:spcPct val="100000"/>
              </a:lnSpc>
              <a:spcBef>
                <a:spcPts val="200"/>
              </a:spcBef>
              <a:spcAft>
                <a:spcPts val="0"/>
              </a:spcAft>
              <a:buClrTx/>
              <a:buSzTx/>
              <a:buFont typeface="Arial" pitchFamily="34" charset="0"/>
              <a:buChar char="–"/>
              <a:tabLst/>
              <a:defRPr/>
            </a:pPr>
            <a:r>
              <a:rPr lang="en-US" sz="2000" dirty="0" smtClean="0"/>
              <a:t>Some state is shared</a:t>
            </a:r>
            <a:endParaRPr lang="en-US" sz="2400" dirty="0" smtClean="0"/>
          </a:p>
          <a:p>
            <a:pPr marL="342870" indent="-342870">
              <a:buFont typeface="Arial" pitchFamily="34" charset="0"/>
              <a:buChar char="•"/>
            </a:pPr>
            <a:endParaRPr lang="en-US" sz="2400" dirty="0" smtClean="0"/>
          </a:p>
          <a:p>
            <a:pPr marL="342870" indent="-342870">
              <a:buFont typeface="Arial" pitchFamily="34" charset="0"/>
              <a:buChar char="•"/>
            </a:pPr>
            <a:r>
              <a:rPr lang="en-US" sz="2400" dirty="0" smtClean="0"/>
              <a:t>Encapsulated upon checkpoint</a:t>
            </a:r>
          </a:p>
          <a:p>
            <a:pPr marL="342870" lvl="0" indent="-342870">
              <a:buFont typeface="Arial" pitchFamily="34" charset="0"/>
              <a:buChar char="•"/>
              <a:defRPr/>
            </a:pPr>
            <a:endParaRPr lang="en-US" sz="2400" dirty="0" smtClean="0"/>
          </a:p>
          <a:p>
            <a:pPr marL="342870" lvl="0" indent="-342870">
              <a:buFont typeface="Arial" pitchFamily="34" charset="0"/>
              <a:buChar char="•"/>
              <a:defRPr/>
            </a:pPr>
            <a:r>
              <a:rPr lang="en-US" sz="2400" dirty="0" smtClean="0"/>
              <a:t>Externally to VM</a:t>
            </a:r>
            <a:endParaRPr lang="en-US" sz="2000" dirty="0" smtClean="0"/>
          </a:p>
          <a:p>
            <a:pPr marL="742883" lvl="1" indent="-285724">
              <a:spcBef>
                <a:spcPts val="200"/>
              </a:spcBef>
              <a:buFont typeface="Arial" pitchFamily="34" charset="0"/>
              <a:buChar char="–"/>
              <a:defRPr/>
            </a:pPr>
            <a:r>
              <a:rPr lang="en-US" sz="2000" dirty="0" smtClean="0"/>
              <a:t>Full memory virtualization</a:t>
            </a:r>
          </a:p>
          <a:p>
            <a:pPr marL="742883" lvl="1" indent="-285724">
              <a:spcBef>
                <a:spcPts val="200"/>
              </a:spcBef>
              <a:buFont typeface="Arial" pitchFamily="34" charset="0"/>
              <a:buChar char="–"/>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Needs</a:t>
            </a:r>
            <a:r>
              <a:rPr kumimoji="0" lang="en-US" sz="2000" b="0" i="0" u="none" strike="noStrike" kern="1200" cap="none" spc="0" normalizeH="0" noProof="0" dirty="0" smtClean="0">
                <a:ln>
                  <a:noFill/>
                </a:ln>
                <a:solidFill>
                  <a:schemeClr val="tx1"/>
                </a:solidFill>
                <a:effectLst/>
                <a:uLnTx/>
                <a:uFillTx/>
                <a:latin typeface="+mn-lt"/>
                <a:ea typeface="+mn-ea"/>
                <a:cs typeface="+mn-cs"/>
              </a:rPr>
              <a:t> declarative description of  shared state</a:t>
            </a:r>
          </a:p>
          <a:p>
            <a:pPr marL="342870" lvl="0" indent="-342870">
              <a:buFont typeface="Arial" pitchFamily="34" charset="0"/>
              <a:buChar char="•"/>
              <a:defRPr/>
            </a:pPr>
            <a:endParaRPr lang="en-US" sz="2400" dirty="0" smtClean="0"/>
          </a:p>
          <a:p>
            <a:pPr marL="342870" lvl="0" indent="-342870">
              <a:buFont typeface="Arial" pitchFamily="34" charset="0"/>
              <a:buChar char="•"/>
              <a:defRPr/>
            </a:pPr>
            <a:r>
              <a:rPr lang="en-US" sz="2400" dirty="0" smtClean="0"/>
              <a:t>Internally to VM</a:t>
            </a:r>
            <a:endParaRPr lang="en-US" sz="2000" dirty="0" smtClean="0"/>
          </a:p>
          <a:p>
            <a:pPr marL="742883" lvl="1" indent="-285724">
              <a:spcBef>
                <a:spcPts val="200"/>
              </a:spcBef>
              <a:buFont typeface="Arial" pitchFamily="34" charset="0"/>
              <a:buChar char="–"/>
              <a:defRPr/>
            </a:pPr>
            <a:r>
              <a:rPr lang="en-US" sz="2000" dirty="0" smtClean="0"/>
              <a:t>Breaks atomicity</a:t>
            </a:r>
          </a:p>
          <a:p>
            <a:pPr marL="742883" lvl="1" indent="-285724">
              <a:spcBef>
                <a:spcPts val="200"/>
              </a:spcBef>
              <a:buFont typeface="Arial" pitchFamily="34" charset="0"/>
              <a:buChar char="–"/>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870" marR="0" lvl="0" indent="-342870" algn="l" defTabSz="914318" rtl="0" eaLnBrk="1" fontAlgn="auto" latinLnBrk="0" hangingPunct="1">
              <a:lnSpc>
                <a:spcPct val="100000"/>
              </a:lnSpc>
              <a:spcBef>
                <a:spcPts val="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Picture 13" descr="local-checkpoint-essential-job-only.png"/>
          <p:cNvPicPr>
            <a:picLocks noChangeAspect="1"/>
          </p:cNvPicPr>
          <p:nvPr/>
        </p:nvPicPr>
        <p:blipFill>
          <a:blip r:embed="rId7"/>
          <a:stretch>
            <a:fillRect/>
          </a:stretch>
        </p:blipFill>
        <p:spPr>
          <a:xfrm>
            <a:off x="5328458" y="3810000"/>
            <a:ext cx="615142" cy="609600"/>
          </a:xfrm>
          <a:prstGeom prst="rect">
            <a:avLst/>
          </a:prstGeom>
        </p:spPr>
      </p:pic>
      <p:pic>
        <p:nvPicPr>
          <p:cNvPr id="15" name="Picture 14" descr="local-checkpoint-essential-job-only.png"/>
          <p:cNvPicPr>
            <a:picLocks noChangeAspect="1"/>
          </p:cNvPicPr>
          <p:nvPr/>
        </p:nvPicPr>
        <p:blipFill>
          <a:blip r:embed="rId7"/>
          <a:stretch>
            <a:fillRect/>
          </a:stretch>
        </p:blipFill>
        <p:spPr>
          <a:xfrm>
            <a:off x="6477000" y="3810000"/>
            <a:ext cx="615142" cy="609600"/>
          </a:xfrm>
          <a:prstGeom prst="rect">
            <a:avLst/>
          </a:prstGeom>
        </p:spPr>
      </p:pic>
      <p:pic>
        <p:nvPicPr>
          <p:cNvPr id="16" name="Content Placeholder 12" descr="local-checkpoint-essential-job-only-green.png"/>
          <p:cNvPicPr>
            <a:picLocks noChangeAspect="1"/>
          </p:cNvPicPr>
          <p:nvPr/>
        </p:nvPicPr>
        <p:blipFill>
          <a:blip r:embed="rId8"/>
          <a:stretch>
            <a:fillRect/>
          </a:stretch>
        </p:blipFill>
        <p:spPr>
          <a:xfrm>
            <a:off x="5334000" y="3810000"/>
            <a:ext cx="617274" cy="611860"/>
          </a:xfrm>
          <a:prstGeom prst="rect">
            <a:avLst/>
          </a:prstGeom>
        </p:spPr>
      </p:pic>
      <p:pic>
        <p:nvPicPr>
          <p:cNvPr id="17" name="Content Placeholder 12" descr="local-checkpoint-essential-job-only-green.png"/>
          <p:cNvPicPr>
            <a:picLocks noChangeAspect="1"/>
          </p:cNvPicPr>
          <p:nvPr/>
        </p:nvPicPr>
        <p:blipFill>
          <a:blip r:embed="rId8"/>
          <a:stretch>
            <a:fillRect/>
          </a:stretch>
        </p:blipFill>
        <p:spPr>
          <a:xfrm>
            <a:off x="6477000" y="3807740"/>
            <a:ext cx="617274" cy="611860"/>
          </a:xfrm>
          <a:prstGeom prst="rect">
            <a:avLst/>
          </a:prstGeom>
        </p:spPr>
      </p:pic>
      <p:pic>
        <p:nvPicPr>
          <p:cNvPr id="20" name="Picture 19" descr="local-checkpoint-essential-work-env-dark-green-carcass-only.png"/>
          <p:cNvPicPr>
            <a:picLocks noChangeAspect="1"/>
          </p:cNvPicPr>
          <p:nvPr/>
        </p:nvPicPr>
        <p:blipFill>
          <a:blip r:embed="rId9"/>
          <a:stretch>
            <a:fillRect/>
          </a:stretch>
        </p:blipFill>
        <p:spPr>
          <a:xfrm>
            <a:off x="6044692" y="4774692"/>
            <a:ext cx="392177" cy="227714"/>
          </a:xfrm>
          <a:prstGeom prst="rect">
            <a:avLst/>
          </a:prstGeom>
        </p:spPr>
      </p:pic>
      <p:pic>
        <p:nvPicPr>
          <p:cNvPr id="23" name="Picture 22" descr="local-checkpoint-essential-work-env-dark-green-carcass-only.png"/>
          <p:cNvPicPr>
            <a:picLocks noChangeAspect="1"/>
          </p:cNvPicPr>
          <p:nvPr/>
        </p:nvPicPr>
        <p:blipFill>
          <a:blip r:embed="rId9"/>
          <a:stretch>
            <a:fillRect/>
          </a:stretch>
        </p:blipFill>
        <p:spPr>
          <a:xfrm>
            <a:off x="6044692" y="4038600"/>
            <a:ext cx="392177" cy="227714"/>
          </a:xfrm>
          <a:prstGeom prst="rect">
            <a:avLst/>
          </a:prstGeom>
        </p:spPr>
      </p:pic>
      <p:sp>
        <p:nvSpPr>
          <p:cNvPr id="21" name="Rounded Rectangle 20"/>
          <p:cNvSpPr/>
          <p:nvPr/>
        </p:nvSpPr>
        <p:spPr>
          <a:xfrm>
            <a:off x="4953000" y="914400"/>
            <a:ext cx="3886200" cy="3657600"/>
          </a:xfrm>
          <a:prstGeom prst="roundRect">
            <a:avLst>
              <a:gd name="adj" fmla="val 6859"/>
            </a:avLst>
          </a:prstGeom>
          <a:noFill/>
          <a:ln>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local-checkpoint-essential-frame-only.png"/>
          <p:cNvPicPr>
            <a:picLocks noChangeAspect="1"/>
          </p:cNvPicPr>
          <p:nvPr/>
        </p:nvPicPr>
        <p:blipFill>
          <a:blip r:embed="rId10"/>
          <a:stretch>
            <a:fillRect/>
          </a:stretch>
        </p:blipFill>
        <p:spPr>
          <a:xfrm>
            <a:off x="4922175" y="914400"/>
            <a:ext cx="3917025" cy="3657600"/>
          </a:xfrm>
          <a:prstGeom prst="rect">
            <a:avLst/>
          </a:prstGeom>
        </p:spPr>
      </p:pic>
      <p:sp>
        <p:nvSpPr>
          <p:cNvPr id="18" name="Slide Number Placeholder 17"/>
          <p:cNvSpPr>
            <a:spLocks noGrp="1"/>
          </p:cNvSpPr>
          <p:nvPr>
            <p:ph type="sldNum" sz="quarter" idx="12"/>
          </p:nvPr>
        </p:nvSpPr>
        <p:spPr/>
        <p:txBody>
          <a:bodyPr/>
          <a:lstStyle/>
          <a:p>
            <a:fld id="{1D452573-55C1-4F8E-942C-3EA0B3A5EE94}" type="slidenum">
              <a:rPr lang="en-US" smtClean="0"/>
              <a:pPr/>
              <a:t>13</a:t>
            </a:fld>
            <a:endParaRPr lang="en-US" dirty="0"/>
          </a:p>
        </p:txBody>
      </p:sp>
      <p:sp>
        <p:nvSpPr>
          <p:cNvPr id="19" name="TextBox 18"/>
          <p:cNvSpPr txBox="1"/>
          <p:nvPr/>
        </p:nvSpPr>
        <p:spPr>
          <a:xfrm>
            <a:off x="6492240" y="4587240"/>
            <a:ext cx="445956" cy="646331"/>
          </a:xfrm>
          <a:prstGeom prst="rect">
            <a:avLst/>
          </a:prstGeom>
          <a:noFill/>
        </p:spPr>
        <p:txBody>
          <a:bodyPr wrap="square" rtlCol="0">
            <a:spAutoFit/>
          </a:bodyPr>
          <a:lstStyle/>
          <a:p>
            <a:r>
              <a:rPr lang="en-US" sz="3600" b="1" dirty="0" smtClean="0">
                <a:solidFill>
                  <a:srgbClr val="FF0000"/>
                </a:solidFill>
              </a:rPr>
              <a:t>?</a:t>
            </a:r>
            <a:endParaRPr lang="en-US" sz="3600" b="1" dirty="0">
              <a:solidFill>
                <a:srgbClr val="FF0000"/>
              </a:solidFill>
            </a:endParaRPr>
          </a:p>
        </p:txBody>
      </p:sp>
      <p:pic>
        <p:nvPicPr>
          <p:cNvPr id="27" name="Picture 26" descr="local-checkpoint-essential-arrow.png"/>
          <p:cNvPicPr>
            <a:picLocks noChangeAspect="1"/>
          </p:cNvPicPr>
          <p:nvPr/>
        </p:nvPicPr>
        <p:blipFill>
          <a:blip r:embed="rId11" cstate="print"/>
          <a:stretch>
            <a:fillRect/>
          </a:stretch>
        </p:blipFill>
        <p:spPr>
          <a:xfrm>
            <a:off x="6096000" y="4267200"/>
            <a:ext cx="252985" cy="460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par>
                                <p:cTn id="19" presetID="3" presetClass="entr" presetSubtype="10" fill="hold" nodeType="withEffect">
                                  <p:stCondLst>
                                    <p:cond delay="0"/>
                                  </p:stCondLst>
                                  <p:childTnLst>
                                    <p:set>
                                      <p:cBhvr>
                                        <p:cTn id="20" dur="1" fill="hold">
                                          <p:stCondLst>
                                            <p:cond delay="0"/>
                                          </p:stCondLst>
                                        </p:cTn>
                                        <p:tgtEl>
                                          <p:spTgt spid="25">
                                            <p:txEl>
                                              <p:pRg st="4" end="4"/>
                                            </p:txEl>
                                          </p:spTgt>
                                        </p:tgtEl>
                                        <p:attrNameLst>
                                          <p:attrName>style.visibility</p:attrName>
                                        </p:attrNameLst>
                                      </p:cBhvr>
                                      <p:to>
                                        <p:strVal val="visible"/>
                                      </p:to>
                                    </p:set>
                                    <p:animEffect transition="in" filter="blinds(horizontal)">
                                      <p:cBhvr>
                                        <p:cTn id="21" dur="500"/>
                                        <p:tgtEl>
                                          <p:spTgt spid="25">
                                            <p:txEl>
                                              <p:pRg st="4" end="4"/>
                                            </p:txEl>
                                          </p:spTgt>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par>
                          <p:cTn id="29" fill="hold">
                            <p:stCondLst>
                              <p:cond delay="1000"/>
                            </p:stCondLst>
                            <p:childTnLst>
                              <p:par>
                                <p:cTn id="30" presetID="1" presetClass="exit" presetSubtype="0" fill="hold" nodeType="afterEffect">
                                  <p:stCondLst>
                                    <p:cond delay="0"/>
                                  </p:stCondLst>
                                  <p:childTnLst>
                                    <p:set>
                                      <p:cBhvr>
                                        <p:cTn id="31" dur="1" fill="hold">
                                          <p:stCondLst>
                                            <p:cond delay="0"/>
                                          </p:stCondLst>
                                        </p:cTn>
                                        <p:tgtEl>
                                          <p:spTgt spid="15"/>
                                        </p:tgtEl>
                                        <p:attrNameLst>
                                          <p:attrName>style.visibility</p:attrName>
                                        </p:attrNameLst>
                                      </p:cBhvr>
                                      <p:to>
                                        <p:strVal val="hidden"/>
                                      </p:to>
                                    </p:set>
                                  </p:childTnLst>
                                </p:cTn>
                              </p:par>
                            </p:childTnLst>
                          </p:cTn>
                        </p:par>
                        <p:par>
                          <p:cTn id="32" fill="hold">
                            <p:stCondLst>
                              <p:cond delay="1000"/>
                            </p:stCondLst>
                            <p:childTnLst>
                              <p:par>
                                <p:cTn id="33" presetID="1" presetClass="exit" presetSubtype="0" fill="hold" nodeType="after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par>
                          <p:cTn id="35" fill="hold">
                            <p:stCondLst>
                              <p:cond delay="1000"/>
                            </p:stCondLst>
                            <p:childTnLst>
                              <p:par>
                                <p:cTn id="36" presetID="3" presetClass="entr" presetSubtype="1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5">
                                            <p:txEl>
                                              <p:pRg st="6" end="6"/>
                                            </p:txEl>
                                          </p:spTgt>
                                        </p:tgtEl>
                                        <p:attrNameLst>
                                          <p:attrName>style.visibility</p:attrName>
                                        </p:attrNameLst>
                                      </p:cBhvr>
                                      <p:to>
                                        <p:strVal val="visible"/>
                                      </p:to>
                                    </p:set>
                                    <p:animEffect transition="in" filter="blinds(horizontal)">
                                      <p:cBhvr>
                                        <p:cTn id="43" dur="500"/>
                                        <p:tgtEl>
                                          <p:spTgt spid="25">
                                            <p:txEl>
                                              <p:pRg st="6" end="6"/>
                                            </p:txEl>
                                          </p:spTgt>
                                        </p:tgtEl>
                                      </p:cBhvr>
                                    </p:animEffect>
                                  </p:childTnLst>
                                </p:cTn>
                              </p:par>
                              <p:par>
                                <p:cTn id="44" presetID="3" presetClass="exit" presetSubtype="10" fill="hold" grpId="1" nodeType="withEffect">
                                  <p:stCondLst>
                                    <p:cond delay="0"/>
                                  </p:stCondLst>
                                  <p:childTnLst>
                                    <p:animEffect transition="out" filter="blinds(horizontal)">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3" presetClass="entr" presetSubtype="1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par>
                                <p:cTn id="50" presetID="3" presetClass="entr" presetSubtype="10" fill="hold" nodeType="withEffect">
                                  <p:stCondLst>
                                    <p:cond delay="0"/>
                                  </p:stCondLst>
                                  <p:childTnLst>
                                    <p:set>
                                      <p:cBhvr>
                                        <p:cTn id="51" dur="1" fill="hold">
                                          <p:stCondLst>
                                            <p:cond delay="0"/>
                                          </p:stCondLst>
                                        </p:cTn>
                                        <p:tgtEl>
                                          <p:spTgt spid="25">
                                            <p:txEl>
                                              <p:pRg st="8" end="8"/>
                                            </p:txEl>
                                          </p:spTgt>
                                        </p:tgtEl>
                                        <p:attrNameLst>
                                          <p:attrName>style.visibility</p:attrName>
                                        </p:attrNameLst>
                                      </p:cBhvr>
                                      <p:to>
                                        <p:strVal val="visible"/>
                                      </p:to>
                                    </p:set>
                                    <p:animEffect transition="in" filter="blinds(horizontal)">
                                      <p:cBhvr>
                                        <p:cTn id="52" dur="500"/>
                                        <p:tgtEl>
                                          <p:spTgt spid="25">
                                            <p:txEl>
                                              <p:pRg st="8" end="8"/>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25">
                                            <p:txEl>
                                              <p:pRg st="7" end="7"/>
                                            </p:txEl>
                                          </p:spTgt>
                                        </p:tgtEl>
                                        <p:attrNameLst>
                                          <p:attrName>style.visibility</p:attrName>
                                        </p:attrNameLst>
                                      </p:cBhvr>
                                      <p:to>
                                        <p:strVal val="visible"/>
                                      </p:to>
                                    </p:set>
                                    <p:animEffect transition="in" filter="blinds(horizontal)">
                                      <p:cBhvr>
                                        <p:cTn id="55" dur="500"/>
                                        <p:tgtEl>
                                          <p:spTgt spid="25">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linds(horizontal)">
                                      <p:cBhvr>
                                        <p:cTn id="60" dur="500"/>
                                        <p:tgtEl>
                                          <p:spTgt spid="14"/>
                                        </p:tgtEl>
                                      </p:cBhvr>
                                    </p:animEffect>
                                  </p:childTnLst>
                                </p:cTn>
                              </p:par>
                              <p:par>
                                <p:cTn id="61" presetID="3" presetClass="entr" presetSubtype="10" fill="hold" nodeType="withEffect">
                                  <p:stCondLst>
                                    <p:cond delay="0"/>
                                  </p:stCondLst>
                                  <p:childTnLst>
                                    <p:set>
                                      <p:cBhvr>
                                        <p:cTn id="62" dur="1" fill="hold">
                                          <p:stCondLst>
                                            <p:cond delay="0"/>
                                          </p:stCondLst>
                                        </p:cTn>
                                        <p:tgtEl>
                                          <p:spTgt spid="25">
                                            <p:txEl>
                                              <p:pRg st="10" end="10"/>
                                            </p:txEl>
                                          </p:spTgt>
                                        </p:tgtEl>
                                        <p:attrNameLst>
                                          <p:attrName>style.visibility</p:attrName>
                                        </p:attrNameLst>
                                      </p:cBhvr>
                                      <p:to>
                                        <p:strVal val="visible"/>
                                      </p:to>
                                    </p:set>
                                    <p:animEffect transition="in" filter="blinds(horizontal)">
                                      <p:cBhvr>
                                        <p:cTn id="63" dur="500"/>
                                        <p:tgtEl>
                                          <p:spTgt spid="25">
                                            <p:txEl>
                                              <p:pRg st="10" end="10"/>
                                            </p:txEl>
                                          </p:spTgt>
                                        </p:tgtEl>
                                      </p:cBhvr>
                                    </p:animEffect>
                                  </p:childTnLst>
                                </p:cTn>
                              </p:par>
                              <p:par>
                                <p:cTn id="64" presetID="1" presetClass="exit" presetSubtype="0" fill="hold" nodeType="withEffect">
                                  <p:stCondLst>
                                    <p:cond delay="0"/>
                                  </p:stCondLst>
                                  <p:childTnLst>
                                    <p:set>
                                      <p:cBhvr>
                                        <p:cTn id="65" dur="1" fill="hold">
                                          <p:stCondLst>
                                            <p:cond delay="0"/>
                                          </p:stCondLst>
                                        </p:cTn>
                                        <p:tgtEl>
                                          <p:spTgt spid="14"/>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1"/>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2"/>
                                        </p:tgtEl>
                                        <p:attrNameLst>
                                          <p:attrName>style.visibility</p:attrName>
                                        </p:attrNameLst>
                                      </p:cBhvr>
                                      <p:to>
                                        <p:strVal val="hidden"/>
                                      </p:to>
                                    </p:set>
                                  </p:childTnLst>
                                </p:cTn>
                              </p:par>
                              <p:par>
                                <p:cTn id="70" presetID="3" presetClass="entr" presetSubtype="1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par>
                                <p:cTn id="73" presetID="3" presetClass="entr" presetSubtype="1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blinds(horizontal)">
                                      <p:cBhvr>
                                        <p:cTn id="75" dur="500"/>
                                        <p:tgtEl>
                                          <p:spTgt spid="14"/>
                                        </p:tgtEl>
                                      </p:cBhvr>
                                    </p:animEffect>
                                  </p:childTnLst>
                                </p:cTn>
                              </p:par>
                              <p:par>
                                <p:cTn id="76" presetID="1" presetClass="exit" presetSubtype="0" fill="hold" nodeType="withEffect">
                                  <p:stCondLst>
                                    <p:cond delay="0"/>
                                  </p:stCondLst>
                                  <p:childTnLst>
                                    <p:set>
                                      <p:cBhvr>
                                        <p:cTn id="77" dur="1" fill="hold">
                                          <p:stCondLst>
                                            <p:cond delay="0"/>
                                          </p:stCondLst>
                                        </p:cTn>
                                        <p:tgtEl>
                                          <p:spTgt spid="1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27"/>
                                        </p:tgtEl>
                                        <p:attrNameLst>
                                          <p:attrName>style.visibility</p:attrName>
                                        </p:attrNameLst>
                                      </p:cBhvr>
                                      <p:to>
                                        <p:strVal val="hidden"/>
                                      </p:to>
                                    </p:set>
                                  </p:childTnLst>
                                </p:cTn>
                              </p:par>
                            </p:childTnLst>
                          </p:cTn>
                        </p:par>
                        <p:par>
                          <p:cTn id="82" fill="hold">
                            <p:stCondLst>
                              <p:cond delay="500"/>
                            </p:stCondLst>
                            <p:childTnLst>
                              <p:par>
                                <p:cTn id="83" presetID="0" presetClass="path" presetSubtype="0" accel="50000" decel="50000" fill="hold" nodeType="afterEffect">
                                  <p:stCondLst>
                                    <p:cond delay="0"/>
                                  </p:stCondLst>
                                  <p:childTnLst>
                                    <p:animMotion origin="layout" path="M -8.05556E-6 1.48148E-6 L -8.05556E-6 -0.11111 " pathEditMode="relative" ptsTypes="AA">
                                      <p:cBhvr>
                                        <p:cTn id="84" dur="2000" fill="hold"/>
                                        <p:tgtEl>
                                          <p:spTgt spid="20"/>
                                        </p:tgtEl>
                                        <p:attrNameLst>
                                          <p:attrName>ppt_x</p:attrName>
                                          <p:attrName>ppt_y</p:attrName>
                                        </p:attrNameLst>
                                      </p:cBhvr>
                                    </p:animMotion>
                                  </p:childTnLst>
                                </p:cTn>
                              </p:par>
                            </p:childTnLst>
                          </p:cTn>
                        </p:par>
                        <p:par>
                          <p:cTn id="85" fill="hold">
                            <p:stCondLst>
                              <p:cond delay="2500"/>
                            </p:stCondLst>
                            <p:childTnLst>
                              <p:par>
                                <p:cTn id="86" presetID="3" presetClass="exit" presetSubtype="10" fill="hold" nodeType="afterEffect">
                                  <p:stCondLst>
                                    <p:cond delay="0"/>
                                  </p:stCondLst>
                                  <p:childTnLst>
                                    <p:animEffect transition="out" filter="blinds(horizontal)">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1"/>
                                        </p:tgtEl>
                                        <p:attrNameLst>
                                          <p:attrName>style.visibility</p:attrName>
                                        </p:attrNameLst>
                                      </p:cBhvr>
                                      <p:to>
                                        <p:strVal val="hidden"/>
                                      </p:to>
                                    </p:set>
                                  </p:childTnLst>
                                </p:cTn>
                              </p:par>
                            </p:childTnLst>
                          </p:cTn>
                        </p:par>
                        <p:par>
                          <p:cTn id="91" fill="hold">
                            <p:stCondLst>
                              <p:cond delay="3000"/>
                            </p:stCondLst>
                            <p:childTnLst>
                              <p:par>
                                <p:cTn id="92" presetID="3" presetClass="entr" presetSubtype="10" fill="hold" grpId="2"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blinds(horizontal)">
                                      <p:cBhvr>
                                        <p:cTn id="94" dur="500"/>
                                        <p:tgtEl>
                                          <p:spTgt spid="21"/>
                                        </p:tgtEl>
                                      </p:cBhvr>
                                    </p:animEffect>
                                  </p:childTnLst>
                                </p:cTn>
                              </p:par>
                              <p:par>
                                <p:cTn id="95" presetID="3" presetClass="entr" presetSubtype="1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blinds(horizontal)">
                                      <p:cBhvr>
                                        <p:cTn id="97" dur="500"/>
                                        <p:tgtEl>
                                          <p:spTgt spid="16"/>
                                        </p:tgtEl>
                                      </p:cBhvr>
                                    </p:animEffect>
                                  </p:childTnLst>
                                </p:cTn>
                              </p:par>
                            </p:childTnLst>
                          </p:cTn>
                        </p:par>
                        <p:par>
                          <p:cTn id="98" fill="hold">
                            <p:stCondLst>
                              <p:cond delay="3500"/>
                            </p:stCondLst>
                            <p:childTnLst>
                              <p:par>
                                <p:cTn id="99" presetID="1" presetClass="exit" presetSubtype="0" fill="hold" nodeType="afterEffect">
                                  <p:stCondLst>
                                    <p:cond delay="0"/>
                                  </p:stCondLst>
                                  <p:childTnLst>
                                    <p:set>
                                      <p:cBhvr>
                                        <p:cTn id="100" dur="1" fill="hold">
                                          <p:stCondLst>
                                            <p:cond delay="0"/>
                                          </p:stCondLst>
                                        </p:cTn>
                                        <p:tgtEl>
                                          <p:spTgt spid="14"/>
                                        </p:tgtEl>
                                        <p:attrNameLst>
                                          <p:attrName>style.visibility</p:attrName>
                                        </p:attrNameLst>
                                      </p:cBhvr>
                                      <p:to>
                                        <p:strVal val="hidden"/>
                                      </p:to>
                                    </p:set>
                                  </p:childTnLst>
                                </p:cTn>
                              </p:par>
                              <p:par>
                                <p:cTn id="101" presetID="3" presetClass="entr" presetSubtype="10" fill="hold" nodeType="withEffect">
                                  <p:stCondLst>
                                    <p:cond delay="0"/>
                                  </p:stCondLst>
                                  <p:childTnLst>
                                    <p:set>
                                      <p:cBhvr>
                                        <p:cTn id="102" dur="1" fill="hold">
                                          <p:stCondLst>
                                            <p:cond delay="0"/>
                                          </p:stCondLst>
                                        </p:cTn>
                                        <p:tgtEl>
                                          <p:spTgt spid="25">
                                            <p:txEl>
                                              <p:pRg st="11" end="11"/>
                                            </p:txEl>
                                          </p:spTgt>
                                        </p:tgtEl>
                                        <p:attrNameLst>
                                          <p:attrName>style.visibility</p:attrName>
                                        </p:attrNameLst>
                                      </p:cBhvr>
                                      <p:to>
                                        <p:strVal val="visible"/>
                                      </p:to>
                                    </p:set>
                                    <p:animEffect transition="in" filter="blinds(horizontal)">
                                      <p:cBhvr>
                                        <p:cTn id="103" dur="500"/>
                                        <p:tgtEl>
                                          <p:spTgt spid="2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1" grpId="0" animBg="1"/>
      <p:bldP spid="21" grpId="1" animBg="1"/>
      <p:bldP spid="21" grpId="2" animBg="1"/>
      <p:bldP spid="19" grpId="0"/>
      <p:bldP spid="1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a:t>Atomicity in the local case</a:t>
            </a:r>
          </a:p>
        </p:txBody>
      </p:sp>
      <p:sp>
        <p:nvSpPr>
          <p:cNvPr id="15363" name="Rectangle 3"/>
          <p:cNvSpPr>
            <a:spLocks noGrp="1" noChangeArrowheads="1"/>
          </p:cNvSpPr>
          <p:nvPr>
            <p:ph idx="1"/>
          </p:nvPr>
        </p:nvSpPr>
        <p:spPr>
          <a:xfrm>
            <a:off x="457200" y="990600"/>
            <a:ext cx="4114800" cy="5257800"/>
          </a:xfrm>
        </p:spPr>
        <p:txBody>
          <a:bodyPr>
            <a:normAutofit/>
          </a:bodyPr>
          <a:lstStyle/>
          <a:p>
            <a:r>
              <a:rPr lang="en-US" dirty="0" smtClean="0">
                <a:solidFill>
                  <a:srgbClr val="F5C80B"/>
                </a:solidFill>
              </a:rPr>
              <a:t>Temporal firewall</a:t>
            </a:r>
          </a:p>
          <a:p>
            <a:pPr lvl="1"/>
            <a:r>
              <a:rPr lang="en-US" dirty="0" smtClean="0"/>
              <a:t>Selectively suspends execution and time</a:t>
            </a:r>
          </a:p>
          <a:p>
            <a:pPr lvl="1"/>
            <a:r>
              <a:rPr lang="en-US" dirty="0" smtClean="0"/>
              <a:t>Provides atomicity inside the firewall</a:t>
            </a:r>
          </a:p>
          <a:p>
            <a:r>
              <a:rPr lang="en-US" dirty="0" smtClean="0"/>
              <a:t>Execution control in the Linux kernel</a:t>
            </a:r>
          </a:p>
          <a:p>
            <a:pPr lvl="1"/>
            <a:r>
              <a:rPr lang="en-US" dirty="0" smtClean="0"/>
              <a:t>Kernel threads</a:t>
            </a:r>
          </a:p>
          <a:p>
            <a:pPr lvl="1"/>
            <a:r>
              <a:rPr lang="en-US" dirty="0" smtClean="0"/>
              <a:t>Interrupts, exceptions, IRQs</a:t>
            </a:r>
          </a:p>
          <a:p>
            <a:r>
              <a:rPr lang="en-US" dirty="0" smtClean="0"/>
              <a:t>Conceals checkpoint </a:t>
            </a:r>
          </a:p>
          <a:p>
            <a:pPr lvl="1"/>
            <a:r>
              <a:rPr lang="en-US" dirty="0" smtClean="0"/>
              <a:t>Time virtualization</a:t>
            </a:r>
          </a:p>
        </p:txBody>
      </p:sp>
      <p:pic>
        <p:nvPicPr>
          <p:cNvPr id="4" name="Picture 3" descr="local-checkpoint-essential-VMM-only.png"/>
          <p:cNvPicPr>
            <a:picLocks noChangeAspect="1"/>
          </p:cNvPicPr>
          <p:nvPr/>
        </p:nvPicPr>
        <p:blipFill>
          <a:blip r:embed="rId2"/>
          <a:stretch>
            <a:fillRect/>
          </a:stretch>
        </p:blipFill>
        <p:spPr>
          <a:xfrm>
            <a:off x="5105400" y="5068114"/>
            <a:ext cx="3556308" cy="497883"/>
          </a:xfrm>
          <a:prstGeom prst="rect">
            <a:avLst/>
          </a:prstGeom>
        </p:spPr>
      </p:pic>
      <p:pic>
        <p:nvPicPr>
          <p:cNvPr id="5" name="Picture 4" descr="local-checkpoint-essential-hardware-only.png"/>
          <p:cNvPicPr>
            <a:picLocks noChangeAspect="1"/>
          </p:cNvPicPr>
          <p:nvPr/>
        </p:nvPicPr>
        <p:blipFill>
          <a:blip r:embed="rId3"/>
          <a:stretch>
            <a:fillRect/>
          </a:stretch>
        </p:blipFill>
        <p:spPr>
          <a:xfrm>
            <a:off x="5334000" y="5677714"/>
            <a:ext cx="3038852" cy="418286"/>
          </a:xfrm>
          <a:prstGeom prst="rect">
            <a:avLst/>
          </a:prstGeom>
        </p:spPr>
      </p:pic>
      <p:pic>
        <p:nvPicPr>
          <p:cNvPr id="7" name="Content Placeholder 7" descr="local-checkpoint-essential-kernel-only.png"/>
          <p:cNvPicPr>
            <a:picLocks noChangeAspect="1"/>
          </p:cNvPicPr>
          <p:nvPr/>
        </p:nvPicPr>
        <p:blipFill>
          <a:blip r:embed="rId4"/>
          <a:stretch>
            <a:fillRect/>
          </a:stretch>
        </p:blipFill>
        <p:spPr>
          <a:xfrm>
            <a:off x="5105400" y="1447800"/>
            <a:ext cx="3575311" cy="3429007"/>
          </a:xfrm>
          <a:prstGeom prst="rect">
            <a:avLst/>
          </a:prstGeom>
        </p:spPr>
      </p:pic>
      <p:pic>
        <p:nvPicPr>
          <p:cNvPr id="8" name="Content Placeholder 12" descr="local-checkpoint-essential-job-only-green.png"/>
          <p:cNvPicPr>
            <a:picLocks noChangeAspect="1"/>
          </p:cNvPicPr>
          <p:nvPr/>
        </p:nvPicPr>
        <p:blipFill>
          <a:blip r:embed="rId5"/>
          <a:stretch>
            <a:fillRect/>
          </a:stretch>
        </p:blipFill>
        <p:spPr>
          <a:xfrm>
            <a:off x="5638800" y="4188740"/>
            <a:ext cx="617274" cy="611860"/>
          </a:xfrm>
          <a:prstGeom prst="rect">
            <a:avLst/>
          </a:prstGeom>
        </p:spPr>
      </p:pic>
      <p:pic>
        <p:nvPicPr>
          <p:cNvPr id="9" name="Content Placeholder 12" descr="local-checkpoint-essential-job-only-green.png"/>
          <p:cNvPicPr>
            <a:picLocks noChangeAspect="1"/>
          </p:cNvPicPr>
          <p:nvPr/>
        </p:nvPicPr>
        <p:blipFill>
          <a:blip r:embed="rId5"/>
          <a:stretch>
            <a:fillRect/>
          </a:stretch>
        </p:blipFill>
        <p:spPr>
          <a:xfrm>
            <a:off x="7239000" y="4186480"/>
            <a:ext cx="617274" cy="611860"/>
          </a:xfrm>
          <a:prstGeom prst="rect">
            <a:avLst/>
          </a:prstGeom>
        </p:spPr>
      </p:pic>
      <p:pic>
        <p:nvPicPr>
          <p:cNvPr id="10" name="Picture 9" descr="local-checkpoint-essential-job-only.png"/>
          <p:cNvPicPr>
            <a:picLocks noChangeAspect="1"/>
          </p:cNvPicPr>
          <p:nvPr/>
        </p:nvPicPr>
        <p:blipFill>
          <a:blip r:embed="rId6"/>
          <a:stretch>
            <a:fillRect/>
          </a:stretch>
        </p:blipFill>
        <p:spPr>
          <a:xfrm>
            <a:off x="5633258" y="4191000"/>
            <a:ext cx="615142" cy="609600"/>
          </a:xfrm>
          <a:prstGeom prst="rect">
            <a:avLst/>
          </a:prstGeom>
        </p:spPr>
      </p:pic>
      <p:pic>
        <p:nvPicPr>
          <p:cNvPr id="11" name="Picture 10" descr="local-checkpoint-essential-job-only.png"/>
          <p:cNvPicPr>
            <a:picLocks noChangeAspect="1"/>
          </p:cNvPicPr>
          <p:nvPr/>
        </p:nvPicPr>
        <p:blipFill>
          <a:blip r:embed="rId6"/>
          <a:stretch>
            <a:fillRect/>
          </a:stretch>
        </p:blipFill>
        <p:spPr>
          <a:xfrm>
            <a:off x="7239000" y="4191000"/>
            <a:ext cx="615142" cy="609600"/>
          </a:xfrm>
          <a:prstGeom prst="rect">
            <a:avLst/>
          </a:prstGeom>
        </p:spPr>
      </p:pic>
      <p:pic>
        <p:nvPicPr>
          <p:cNvPr id="14" name="Picture 13" descr="atomicity-firewall-arrow-orange-only.png"/>
          <p:cNvPicPr>
            <a:picLocks noChangeAspect="1"/>
          </p:cNvPicPr>
          <p:nvPr/>
        </p:nvPicPr>
        <p:blipFill>
          <a:blip r:embed="rId7"/>
          <a:stretch>
            <a:fillRect/>
          </a:stretch>
        </p:blipFill>
        <p:spPr>
          <a:xfrm>
            <a:off x="7391400" y="4953000"/>
            <a:ext cx="223539" cy="284505"/>
          </a:xfrm>
          <a:prstGeom prst="rect">
            <a:avLst/>
          </a:prstGeom>
        </p:spPr>
      </p:pic>
      <p:pic>
        <p:nvPicPr>
          <p:cNvPr id="15" name="Picture 14" descr="atomicity-firewall-blkfront-only.png"/>
          <p:cNvPicPr>
            <a:picLocks noChangeAspect="1"/>
          </p:cNvPicPr>
          <p:nvPr/>
        </p:nvPicPr>
        <p:blipFill>
          <a:blip r:embed="rId8" cstate="print"/>
          <a:stretch>
            <a:fillRect/>
          </a:stretch>
        </p:blipFill>
        <p:spPr>
          <a:xfrm>
            <a:off x="5257800" y="4531895"/>
            <a:ext cx="560833" cy="256033"/>
          </a:xfrm>
          <a:prstGeom prst="rect">
            <a:avLst/>
          </a:prstGeom>
        </p:spPr>
      </p:pic>
      <p:pic>
        <p:nvPicPr>
          <p:cNvPr id="17" name="Picture 16" descr="atomicity-firewall-netfront-only.png"/>
          <p:cNvPicPr>
            <a:picLocks noChangeAspect="1"/>
          </p:cNvPicPr>
          <p:nvPr/>
        </p:nvPicPr>
        <p:blipFill>
          <a:blip r:embed="rId9"/>
          <a:stretch>
            <a:fillRect/>
          </a:stretch>
        </p:blipFill>
        <p:spPr>
          <a:xfrm>
            <a:off x="5257800" y="4227095"/>
            <a:ext cx="560833" cy="256033"/>
          </a:xfrm>
          <a:prstGeom prst="rect">
            <a:avLst/>
          </a:prstGeom>
        </p:spPr>
      </p:pic>
      <p:pic>
        <p:nvPicPr>
          <p:cNvPr id="18" name="Picture 17" descr="atomicity-firewall-xenbus-only.png"/>
          <p:cNvPicPr>
            <a:picLocks noChangeAspect="1"/>
          </p:cNvPicPr>
          <p:nvPr/>
        </p:nvPicPr>
        <p:blipFill>
          <a:blip r:embed="rId10"/>
          <a:stretch>
            <a:fillRect/>
          </a:stretch>
        </p:blipFill>
        <p:spPr>
          <a:xfrm>
            <a:off x="5943600" y="4191000"/>
            <a:ext cx="528366" cy="335309"/>
          </a:xfrm>
          <a:prstGeom prst="rect">
            <a:avLst/>
          </a:prstGeom>
        </p:spPr>
      </p:pic>
      <p:pic>
        <p:nvPicPr>
          <p:cNvPr id="20" name="Picture 19" descr="atomicity-firewall-arrow-orange-only.png"/>
          <p:cNvPicPr>
            <a:picLocks noChangeAspect="1"/>
          </p:cNvPicPr>
          <p:nvPr/>
        </p:nvPicPr>
        <p:blipFill>
          <a:blip r:embed="rId7"/>
          <a:stretch>
            <a:fillRect/>
          </a:stretch>
        </p:blipFill>
        <p:spPr>
          <a:xfrm>
            <a:off x="7734300" y="4953000"/>
            <a:ext cx="223539" cy="284505"/>
          </a:xfrm>
          <a:prstGeom prst="rect">
            <a:avLst/>
          </a:prstGeom>
        </p:spPr>
      </p:pic>
      <p:pic>
        <p:nvPicPr>
          <p:cNvPr id="21" name="Picture 20" descr="atomicity-firewall-arrow-orange-only.png"/>
          <p:cNvPicPr>
            <a:picLocks noChangeAspect="1"/>
          </p:cNvPicPr>
          <p:nvPr/>
        </p:nvPicPr>
        <p:blipFill>
          <a:blip r:embed="rId7"/>
          <a:stretch>
            <a:fillRect/>
          </a:stretch>
        </p:blipFill>
        <p:spPr>
          <a:xfrm>
            <a:off x="8077200" y="4953000"/>
            <a:ext cx="223539" cy="284505"/>
          </a:xfrm>
          <a:prstGeom prst="rect">
            <a:avLst/>
          </a:prstGeom>
        </p:spPr>
      </p:pic>
      <p:pic>
        <p:nvPicPr>
          <p:cNvPr id="23" name="Picture 22" descr="atomicity-firewall-only.png"/>
          <p:cNvPicPr>
            <a:picLocks noChangeAspect="1"/>
          </p:cNvPicPr>
          <p:nvPr/>
        </p:nvPicPr>
        <p:blipFill>
          <a:blip r:embed="rId11"/>
          <a:stretch>
            <a:fillRect/>
          </a:stretch>
        </p:blipFill>
        <p:spPr>
          <a:xfrm>
            <a:off x="5029200" y="1371600"/>
            <a:ext cx="3733800" cy="3581400"/>
          </a:xfrm>
          <a:prstGeom prst="rect">
            <a:avLst/>
          </a:prstGeom>
        </p:spPr>
      </p:pic>
      <p:pic>
        <p:nvPicPr>
          <p:cNvPr id="13" name="Picture 12" descr="atomicity-firewall-control-points-only.png"/>
          <p:cNvPicPr>
            <a:picLocks noChangeAspect="1"/>
          </p:cNvPicPr>
          <p:nvPr/>
        </p:nvPicPr>
        <p:blipFill>
          <a:blip r:embed="rId12" cstate="print"/>
          <a:stretch>
            <a:fillRect/>
          </a:stretch>
        </p:blipFill>
        <p:spPr>
          <a:xfrm>
            <a:off x="6400800" y="4495800"/>
            <a:ext cx="1011938" cy="277369"/>
          </a:xfrm>
          <a:prstGeom prst="rect">
            <a:avLst/>
          </a:prstGeom>
        </p:spPr>
      </p:pic>
      <p:pic>
        <p:nvPicPr>
          <p:cNvPr id="19" name="Picture 18" descr="atomicity-firewall-arrow-green-only.png"/>
          <p:cNvPicPr>
            <a:picLocks noChangeAspect="1"/>
          </p:cNvPicPr>
          <p:nvPr/>
        </p:nvPicPr>
        <p:blipFill>
          <a:blip r:embed="rId13"/>
          <a:stretch>
            <a:fillRect/>
          </a:stretch>
        </p:blipFill>
        <p:spPr>
          <a:xfrm>
            <a:off x="6629400" y="4038600"/>
            <a:ext cx="284505" cy="223539"/>
          </a:xfrm>
          <a:prstGeom prst="rect">
            <a:avLst/>
          </a:prstGeom>
        </p:spPr>
      </p:pic>
      <p:pic>
        <p:nvPicPr>
          <p:cNvPr id="22" name="Picture 21" descr="atomicity-firewall-arrow-green-only.png"/>
          <p:cNvPicPr>
            <a:picLocks noChangeAspect="1"/>
          </p:cNvPicPr>
          <p:nvPr/>
        </p:nvPicPr>
        <p:blipFill>
          <a:blip r:embed="rId13"/>
          <a:stretch>
            <a:fillRect/>
          </a:stretch>
        </p:blipFill>
        <p:spPr>
          <a:xfrm>
            <a:off x="6629400" y="4272261"/>
            <a:ext cx="284505" cy="223539"/>
          </a:xfrm>
          <a:prstGeom prst="rect">
            <a:avLst/>
          </a:prstGeom>
        </p:spPr>
      </p:pic>
      <p:sp>
        <p:nvSpPr>
          <p:cNvPr id="24" name="Slide Number Placeholder 23"/>
          <p:cNvSpPr>
            <a:spLocks noGrp="1"/>
          </p:cNvSpPr>
          <p:nvPr>
            <p:ph type="sldNum" sz="quarter" idx="12"/>
          </p:nvPr>
        </p:nvSpPr>
        <p:spPr/>
        <p:txBody>
          <a:bodyPr/>
          <a:lstStyle/>
          <a:p>
            <a:fld id="{1D452573-55C1-4F8E-942C-3EA0B3A5EE94}"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xit" presetSubtype="10" fill="hold" nodeType="withEffect">
                                  <p:stCondLst>
                                    <p:cond delay="0"/>
                                  </p:stCondLst>
                                  <p:childTnLst>
                                    <p:animEffect transition="out" filter="blinds(horizontal)">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6" dur="500"/>
                                        <p:tgtEl>
                                          <p:spTgt spid="15363">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9" dur="500"/>
                                        <p:tgtEl>
                                          <p:spTgt spid="15363">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22" dur="500"/>
                                        <p:tgtEl>
                                          <p:spTgt spid="153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3" presetClass="entr" presetSubtype="1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par>
                                <p:cTn id="36" presetID="3" presetClass="entr" presetSubtype="1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par>
                                <p:cTn id="39" presetID="3" presetClass="entr" presetSubtype="10" fill="hold" nodeType="withEffect">
                                  <p:stCondLst>
                                    <p:cond delay="0"/>
                                  </p:stCondLst>
                                  <p:childTnLst>
                                    <p:set>
                                      <p:cBhvr>
                                        <p:cTn id="40"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41" dur="500"/>
                                        <p:tgtEl>
                                          <p:spTgt spid="1536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500"/>
                                        <p:tgtEl>
                                          <p:spTgt spid="13"/>
                                        </p:tgtEl>
                                      </p:cBhvr>
                                    </p:animEffect>
                                  </p:childTnLst>
                                </p:cTn>
                              </p:par>
                              <p:par>
                                <p:cTn id="47" presetID="3" presetClass="entr" presetSubtype="10" fill="hold" nodeType="withEffect">
                                  <p:stCondLst>
                                    <p:cond delay="0"/>
                                  </p:stCondLst>
                                  <p:childTnLst>
                                    <p:set>
                                      <p:cBhvr>
                                        <p:cTn id="48"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49" dur="500"/>
                                        <p:tgtEl>
                                          <p:spTgt spid="15363">
                                            <p:txEl>
                                              <p:pRg st="4" end="4"/>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52" dur="500"/>
                                        <p:tgtEl>
                                          <p:spTgt spid="15363">
                                            <p:txEl>
                                              <p:pRg st="5" end="5"/>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par>
                                <p:cTn id="56" presetID="3" presetClass="entr" presetSubtype="1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par>
                                <p:cTn id="59" presetID="3" presetClass="entr" presetSubtype="1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500"/>
                                        <p:tgtEl>
                                          <p:spTgt spid="18"/>
                                        </p:tgtEl>
                                      </p:cBhvr>
                                    </p:animEffect>
                                  </p:childTnLst>
                                </p:cTn>
                              </p:par>
                              <p:par>
                                <p:cTn id="62" presetID="3" presetClass="exit" presetSubtype="10" fill="hold" nodeType="withEffect">
                                  <p:stCondLst>
                                    <p:cond delay="0"/>
                                  </p:stCondLst>
                                  <p:childTnLst>
                                    <p:animEffect transition="out" filter="blinds(horizontal)">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5363">
                                            <p:txEl>
                                              <p:pRg st="6" end="6"/>
                                            </p:txEl>
                                          </p:spTgt>
                                        </p:tgtEl>
                                        <p:attrNameLst>
                                          <p:attrName>style.visibility</p:attrName>
                                        </p:attrNameLst>
                                      </p:cBhvr>
                                      <p:to>
                                        <p:strVal val="visible"/>
                                      </p:to>
                                    </p:set>
                                    <p:animEffect transition="in" filter="blinds(horizontal)">
                                      <p:cBhvr>
                                        <p:cTn id="69" dur="500"/>
                                        <p:tgtEl>
                                          <p:spTgt spid="15363">
                                            <p:txEl>
                                              <p:pRg st="6" end="6"/>
                                            </p:txEl>
                                          </p:spTgt>
                                        </p:tgtEl>
                                      </p:cBhvr>
                                    </p:animEffect>
                                  </p:childTnLst>
                                </p:cTn>
                              </p:par>
                              <p:par>
                                <p:cTn id="70" presetID="3" presetClass="entr" presetSubtype="10" fill="hold" nodeType="withEffect">
                                  <p:stCondLst>
                                    <p:cond delay="0"/>
                                  </p:stCondLst>
                                  <p:childTnLst>
                                    <p:set>
                                      <p:cBhvr>
                                        <p:cTn id="71"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72" dur="500"/>
                                        <p:tgtEl>
                                          <p:spTgt spid="15363">
                                            <p:txEl>
                                              <p:pRg st="7" end="7"/>
                                            </p:txEl>
                                          </p:spTgt>
                                        </p:tgtEl>
                                      </p:cBhvr>
                                    </p:animEffect>
                                  </p:childTnLst>
                                </p:cTn>
                              </p:par>
                              <p:par>
                                <p:cTn id="73" presetID="3" presetClass="entr" presetSubtype="1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blinds(horizontal)">
                                      <p:cBhvr>
                                        <p:cTn id="75" dur="500"/>
                                        <p:tgtEl>
                                          <p:spTgt spid="14"/>
                                        </p:tgtEl>
                                      </p:cBhvr>
                                    </p:animEffect>
                                  </p:childTnLst>
                                </p:cTn>
                              </p:par>
                              <p:par>
                                <p:cTn id="76" presetID="3" presetClass="entr" presetSubtype="10"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blinds(horizontal)">
                                      <p:cBhvr>
                                        <p:cTn id="78" dur="500"/>
                                        <p:tgtEl>
                                          <p:spTgt spid="20"/>
                                        </p:tgtEl>
                                      </p:cBhvr>
                                    </p:animEffect>
                                  </p:childTnLst>
                                </p:cTn>
                              </p:par>
                              <p:par>
                                <p:cTn id="79" presetID="3" presetClass="entr" presetSubtype="1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blinds(horizontal)">
                                      <p:cBhvr>
                                        <p:cTn id="8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dirty="0" smtClean="0"/>
              <a:t>Second challenge: synchronization</a:t>
            </a:r>
            <a:endParaRPr lang="en-US" dirty="0"/>
          </a:p>
        </p:txBody>
      </p:sp>
      <p:pic>
        <p:nvPicPr>
          <p:cNvPr id="6" name="Content Placeholder 5" descr="synchronization-nodes-only.png"/>
          <p:cNvPicPr>
            <a:picLocks noGrp="1" noChangeAspect="1"/>
          </p:cNvPicPr>
          <p:nvPr>
            <p:ph sz="half" idx="1"/>
          </p:nvPr>
        </p:nvPicPr>
        <p:blipFill>
          <a:blip r:embed="rId3"/>
          <a:stretch>
            <a:fillRect/>
          </a:stretch>
        </p:blipFill>
        <p:spPr>
          <a:xfrm>
            <a:off x="4114800" y="1295400"/>
            <a:ext cx="4038600" cy="3205748"/>
          </a:xfrm>
        </p:spPr>
      </p:pic>
      <p:pic>
        <p:nvPicPr>
          <p:cNvPr id="7" name="Picture 6" descr="local-checkpoint-essential-work-env-only.png"/>
          <p:cNvPicPr>
            <a:picLocks noChangeAspect="1"/>
          </p:cNvPicPr>
          <p:nvPr/>
        </p:nvPicPr>
        <p:blipFill>
          <a:blip r:embed="rId4"/>
          <a:stretch>
            <a:fillRect/>
          </a:stretch>
        </p:blipFill>
        <p:spPr>
          <a:xfrm>
            <a:off x="4724400" y="2438400"/>
            <a:ext cx="283465" cy="164592"/>
          </a:xfrm>
          <a:prstGeom prst="rect">
            <a:avLst/>
          </a:prstGeom>
        </p:spPr>
      </p:pic>
      <p:pic>
        <p:nvPicPr>
          <p:cNvPr id="8" name="Picture 7" descr="local-checkpoint-essential-work-env-green-only.png"/>
          <p:cNvPicPr>
            <a:picLocks noChangeAspect="1"/>
          </p:cNvPicPr>
          <p:nvPr/>
        </p:nvPicPr>
        <p:blipFill>
          <a:blip r:embed="rId5"/>
          <a:stretch>
            <a:fillRect/>
          </a:stretch>
        </p:blipFill>
        <p:spPr>
          <a:xfrm>
            <a:off x="7391400" y="3276600"/>
            <a:ext cx="283465" cy="164592"/>
          </a:xfrm>
          <a:prstGeom prst="rect">
            <a:avLst/>
          </a:prstGeom>
        </p:spPr>
      </p:pic>
      <p:sp>
        <p:nvSpPr>
          <p:cNvPr id="9" name="Rounded Rectangle 8"/>
          <p:cNvSpPr/>
          <p:nvPr/>
        </p:nvSpPr>
        <p:spPr>
          <a:xfrm>
            <a:off x="7086600" y="3429000"/>
            <a:ext cx="1295400" cy="1219200"/>
          </a:xfrm>
          <a:prstGeom prst="roundRect">
            <a:avLst>
              <a:gd name="adj" fmla="val 6859"/>
            </a:avLst>
          </a:prstGeom>
          <a:noFill/>
          <a:ln w="25400">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ynchronization-log-only.png"/>
          <p:cNvPicPr>
            <a:picLocks noChangeAspect="1"/>
          </p:cNvPicPr>
          <p:nvPr/>
        </p:nvPicPr>
        <p:blipFill>
          <a:blip r:embed="rId6"/>
          <a:stretch>
            <a:fillRect/>
          </a:stretch>
        </p:blipFill>
        <p:spPr>
          <a:xfrm>
            <a:off x="6858000" y="4800600"/>
            <a:ext cx="466345" cy="978410"/>
          </a:xfrm>
          <a:prstGeom prst="rect">
            <a:avLst/>
          </a:prstGeom>
        </p:spPr>
      </p:pic>
      <p:pic>
        <p:nvPicPr>
          <p:cNvPr id="12" name="Picture 11" descr="local-checkpoint-essential-work-env-only.png"/>
          <p:cNvPicPr>
            <a:picLocks noChangeAspect="1"/>
          </p:cNvPicPr>
          <p:nvPr/>
        </p:nvPicPr>
        <p:blipFill>
          <a:blip r:embed="rId4"/>
          <a:stretch>
            <a:fillRect/>
          </a:stretch>
        </p:blipFill>
        <p:spPr>
          <a:xfrm>
            <a:off x="4724400" y="2426208"/>
            <a:ext cx="283465" cy="164592"/>
          </a:xfrm>
          <a:prstGeom prst="rect">
            <a:avLst/>
          </a:prstGeom>
        </p:spPr>
      </p:pic>
      <p:pic>
        <p:nvPicPr>
          <p:cNvPr id="13" name="Picture 12" descr="local-checkpoint-essential-work-env-only.png"/>
          <p:cNvPicPr>
            <a:picLocks noChangeAspect="1"/>
          </p:cNvPicPr>
          <p:nvPr/>
        </p:nvPicPr>
        <p:blipFill>
          <a:blip r:embed="rId4"/>
          <a:stretch>
            <a:fillRect/>
          </a:stretch>
        </p:blipFill>
        <p:spPr>
          <a:xfrm>
            <a:off x="4724400" y="2438400"/>
            <a:ext cx="283465" cy="164592"/>
          </a:xfrm>
          <a:prstGeom prst="rect">
            <a:avLst/>
          </a:prstGeom>
        </p:spPr>
      </p:pic>
      <p:pic>
        <p:nvPicPr>
          <p:cNvPr id="14" name="Picture 13" descr="local-checkpoint-essential-work-env-only.png"/>
          <p:cNvPicPr>
            <a:picLocks noChangeAspect="1"/>
          </p:cNvPicPr>
          <p:nvPr/>
        </p:nvPicPr>
        <p:blipFill>
          <a:blip r:embed="rId4"/>
          <a:stretch>
            <a:fillRect/>
          </a:stretch>
        </p:blipFill>
        <p:spPr>
          <a:xfrm>
            <a:off x="4724400" y="2438400"/>
            <a:ext cx="283465" cy="164592"/>
          </a:xfrm>
          <a:prstGeom prst="rect">
            <a:avLst/>
          </a:prstGeom>
        </p:spPr>
      </p:pic>
      <p:sp>
        <p:nvSpPr>
          <p:cNvPr id="15" name="Rounded Rectangular Callout 14"/>
          <p:cNvSpPr/>
          <p:nvPr/>
        </p:nvSpPr>
        <p:spPr>
          <a:xfrm>
            <a:off x="5334000" y="1066800"/>
            <a:ext cx="1828800" cy="1066800"/>
          </a:xfrm>
          <a:prstGeom prst="wedgeRoundRectCallout">
            <a:avLst>
              <a:gd name="adj1" fmla="val 63378"/>
              <a:gd name="adj2" fmla="val 28665"/>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      </a:t>
            </a:r>
            <a:r>
              <a:rPr lang="en-US" sz="2800" b="1" dirty="0" smtClean="0">
                <a:solidFill>
                  <a:schemeClr val="bg1"/>
                </a:solidFill>
              </a:rPr>
              <a:t>???</a:t>
            </a:r>
            <a:endParaRPr lang="en-US" sz="2800" b="1" dirty="0">
              <a:solidFill>
                <a:schemeClr val="bg1"/>
              </a:solidFill>
            </a:endParaRPr>
          </a:p>
        </p:txBody>
      </p:sp>
      <p:pic>
        <p:nvPicPr>
          <p:cNvPr id="16" name="Picture 15" descr="local-checkpoint-essential-work-env-green-only.png"/>
          <p:cNvPicPr>
            <a:picLocks noChangeAspect="1"/>
          </p:cNvPicPr>
          <p:nvPr/>
        </p:nvPicPr>
        <p:blipFill>
          <a:blip r:embed="rId5"/>
          <a:stretch>
            <a:fillRect/>
          </a:stretch>
        </p:blipFill>
        <p:spPr>
          <a:xfrm>
            <a:off x="5562600" y="1447800"/>
            <a:ext cx="533400" cy="309715"/>
          </a:xfrm>
          <a:prstGeom prst="rect">
            <a:avLst/>
          </a:prstGeom>
        </p:spPr>
      </p:pic>
      <p:sp>
        <p:nvSpPr>
          <p:cNvPr id="17" name="Rounded Rectangular Callout 16"/>
          <p:cNvSpPr/>
          <p:nvPr/>
        </p:nvSpPr>
        <p:spPr>
          <a:xfrm>
            <a:off x="5334000" y="1066800"/>
            <a:ext cx="1828800" cy="1066800"/>
          </a:xfrm>
          <a:prstGeom prst="wedgeRoundRectCallout">
            <a:avLst>
              <a:gd name="adj1" fmla="val 63378"/>
              <a:gd name="adj2" fmla="val 28665"/>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a:t>
            </a:r>
          </a:p>
          <a:p>
            <a:pPr algn="ctr"/>
            <a:r>
              <a:rPr lang="en-US" sz="2400" b="1" dirty="0" smtClean="0">
                <a:solidFill>
                  <a:schemeClr val="bg1"/>
                </a:solidFill>
              </a:rPr>
              <a:t>Timeout</a:t>
            </a:r>
            <a:endParaRPr lang="en-US" sz="2400" b="1" dirty="0">
              <a:solidFill>
                <a:schemeClr val="bg1"/>
              </a:solidFill>
            </a:endParaRPr>
          </a:p>
        </p:txBody>
      </p:sp>
      <p:sp>
        <p:nvSpPr>
          <p:cNvPr id="18" name="Rectangle 3"/>
          <p:cNvSpPr>
            <a:spLocks noGrp="1" noChangeArrowheads="1"/>
          </p:cNvSpPr>
          <p:nvPr>
            <p:ph sz="half" idx="1"/>
          </p:nvPr>
        </p:nvSpPr>
        <p:spPr>
          <a:xfrm>
            <a:off x="457200" y="914400"/>
            <a:ext cx="3810000" cy="5334000"/>
          </a:xfrm>
        </p:spPr>
        <p:txBody>
          <a:bodyPr/>
          <a:lstStyle/>
          <a:p>
            <a:r>
              <a:rPr lang="en-US" dirty="0" err="1" smtClean="0"/>
              <a:t>Lamport</a:t>
            </a:r>
            <a:r>
              <a:rPr lang="en-US" dirty="0" smtClean="0"/>
              <a:t> checkpoint</a:t>
            </a:r>
          </a:p>
          <a:p>
            <a:pPr lvl="1"/>
            <a:r>
              <a:rPr lang="en-US" dirty="0" smtClean="0"/>
              <a:t>No synchronization</a:t>
            </a:r>
          </a:p>
          <a:p>
            <a:pPr lvl="1"/>
            <a:r>
              <a:rPr lang="en-US" dirty="0" smtClean="0"/>
              <a:t>System is partially suspended</a:t>
            </a:r>
          </a:p>
          <a:p>
            <a:endParaRPr lang="en-US" dirty="0" smtClean="0"/>
          </a:p>
          <a:p>
            <a:r>
              <a:rPr lang="en-US" dirty="0" smtClean="0"/>
              <a:t>Preserves consistency </a:t>
            </a:r>
          </a:p>
          <a:p>
            <a:pPr lvl="1"/>
            <a:r>
              <a:rPr lang="en-US" dirty="0" smtClean="0"/>
              <a:t>Logs in-flight packets</a:t>
            </a:r>
          </a:p>
          <a:p>
            <a:endParaRPr lang="en-US" dirty="0" smtClean="0"/>
          </a:p>
          <a:p>
            <a:r>
              <a:rPr lang="en-US" dirty="0" smtClean="0"/>
              <a:t>Once logged it’s impossible to remove</a:t>
            </a:r>
          </a:p>
          <a:p>
            <a:endParaRPr lang="en-US" dirty="0" smtClean="0"/>
          </a:p>
          <a:p>
            <a:r>
              <a:rPr lang="en-US" dirty="0" smtClean="0"/>
              <a:t>Unsuspended nodes</a:t>
            </a:r>
          </a:p>
          <a:p>
            <a:pPr lvl="1"/>
            <a:r>
              <a:rPr lang="en-US" dirty="0" smtClean="0"/>
              <a:t>Time-outs</a:t>
            </a:r>
          </a:p>
          <a:p>
            <a:pPr lvl="1"/>
            <a:endParaRPr lang="en-US" dirty="0" smtClean="0"/>
          </a:p>
          <a:p>
            <a:pPr>
              <a:buNone/>
            </a:pPr>
            <a:endParaRPr lang="en-US" dirty="0"/>
          </a:p>
        </p:txBody>
      </p:sp>
      <p:sp>
        <p:nvSpPr>
          <p:cNvPr id="19" name="Slide Number Placeholder 18"/>
          <p:cNvSpPr>
            <a:spLocks noGrp="1"/>
          </p:cNvSpPr>
          <p:nvPr>
            <p:ph type="sldNum" sz="quarter" idx="12"/>
          </p:nvPr>
        </p:nvSpPr>
        <p:spPr/>
        <p:txBody>
          <a:bodyPr/>
          <a:lstStyle/>
          <a:p>
            <a:fld id="{1D452573-55C1-4F8E-942C-3EA0B3A5EE94}"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0" presetClass="path" presetSubtype="0" repeatCount="indefinite" accel="50000" decel="50000" fill="hold" nodeType="afterEffect">
                                  <p:stCondLst>
                                    <p:cond delay="0"/>
                                  </p:stCondLst>
                                  <p:endCondLst>
                                    <p:cond evt="onNext" delay="0">
                                      <p:tgtEl>
                                        <p:sldTgt/>
                                      </p:tgtEl>
                                    </p:cond>
                                  </p:endCondLst>
                                  <p:childTnLst>
                                    <p:animMotion origin="layout" path="M 1.94444E-6 -2.59259E-6 C 0.02413 0.00996 0.1 0.02778 0.14496 0.05972 C 0.18993 0.09167 0.24427 0.16482 0.27031 0.19236 " pathEditMode="relative" rAng="0" ptsTypes="aaa">
                                      <p:cBhvr>
                                        <p:cTn id="10" dur="2000" fill="hold"/>
                                        <p:tgtEl>
                                          <p:spTgt spid="7"/>
                                        </p:tgtEl>
                                        <p:attrNameLst>
                                          <p:attrName>ppt_x</p:attrName>
                                          <p:attrName>ppt_y</p:attrName>
                                        </p:attrNameLst>
                                      </p:cBhvr>
                                      <p:rCtr x="135" y="96"/>
                                    </p:animMotion>
                                  </p:childTnLst>
                                </p:cTn>
                              </p:par>
                            </p:childTnLst>
                          </p:cTn>
                        </p:par>
                        <p:par>
                          <p:cTn id="11" fill="hold">
                            <p:stCondLst>
                              <p:cond delay="2500"/>
                            </p:stCondLst>
                            <p:childTnLst>
                              <p:par>
                                <p:cTn id="12" presetID="3"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par>
                          <p:cTn id="15" fill="hold">
                            <p:stCondLst>
                              <p:cond delay="3000"/>
                            </p:stCondLst>
                            <p:childTnLst>
                              <p:par>
                                <p:cTn id="16" presetID="0" presetClass="path" presetSubtype="0" repeatCount="indefinite" accel="50000" decel="50000" fill="hold" nodeType="afterEffect">
                                  <p:stCondLst>
                                    <p:cond delay="0"/>
                                  </p:stCondLst>
                                  <p:endCondLst>
                                    <p:cond evt="onNext" delay="0">
                                      <p:tgtEl>
                                        <p:sldTgt/>
                                      </p:tgtEl>
                                    </p:cond>
                                  </p:endCondLst>
                                  <p:childTnLst>
                                    <p:animMotion origin="layout" path="M -0.01996 -0.01805 C -0.03923 -0.04791 -0.0585 -0.07754 -0.05885 -0.10138 C -0.0592 -0.12523 -0.04097 -0.14351 -0.02256 -0.16157 " pathEditMode="relative" ptsTypes="aaA">
                                      <p:cBhvr>
                                        <p:cTn id="17" dur="2000" fill="hold"/>
                                        <p:tgtEl>
                                          <p:spTgt spid="8"/>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blinds(horizontal)">
                                      <p:cBhvr>
                                        <p:cTn id="25" dur="500"/>
                                        <p:tgtEl>
                                          <p:spTgt spid="18">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blinds(horizontal)">
                                      <p:cBhvr>
                                        <p:cTn id="28" dur="500"/>
                                        <p:tgtEl>
                                          <p:spTgt spid="18">
                                            <p:txEl>
                                              <p:pRg st="1" end="1"/>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animEffect transition="in" filter="blinds(horizontal)">
                                      <p:cBhvr>
                                        <p:cTn id="31" dur="500"/>
                                        <p:tgtEl>
                                          <p:spTgt spid="18">
                                            <p:txEl>
                                              <p:pRg st="2" end="2"/>
                                            </p:txEl>
                                          </p:spTgt>
                                        </p:tgtEl>
                                      </p:cBhvr>
                                    </p:animEffect>
                                  </p:childTnLst>
                                </p:cTn>
                              </p:par>
                              <p:par>
                                <p:cTn id="32" presetID="3" presetClass="exit" presetSubtype="10" fill="hold" nodeType="withEffect">
                                  <p:stCondLst>
                                    <p:cond delay="0"/>
                                  </p:stCondLst>
                                  <p:childTnLst>
                                    <p:animEffect transition="out" filter="blinds(horizontal)">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xEl>
                                              <p:pRg st="4" end="4"/>
                                            </p:txEl>
                                          </p:spTgt>
                                        </p:tgtEl>
                                        <p:attrNameLst>
                                          <p:attrName>style.visibility</p:attrName>
                                        </p:attrNameLst>
                                      </p:cBhvr>
                                      <p:to>
                                        <p:strVal val="visible"/>
                                      </p:to>
                                    </p:set>
                                    <p:animEffect transition="in" filter="blinds(horizontal)">
                                      <p:cBhvr>
                                        <p:cTn id="42" dur="500"/>
                                        <p:tgtEl>
                                          <p:spTgt spid="18">
                                            <p:txEl>
                                              <p:pRg st="4" end="4"/>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18">
                                            <p:txEl>
                                              <p:pRg st="5" end="5"/>
                                            </p:txEl>
                                          </p:spTgt>
                                        </p:tgtEl>
                                        <p:attrNameLst>
                                          <p:attrName>style.visibility</p:attrName>
                                        </p:attrNameLst>
                                      </p:cBhvr>
                                      <p:to>
                                        <p:strVal val="visible"/>
                                      </p:to>
                                    </p:set>
                                    <p:animEffect transition="in" filter="blinds(horizontal)">
                                      <p:cBhvr>
                                        <p:cTn id="45" dur="500"/>
                                        <p:tgtEl>
                                          <p:spTgt spid="18">
                                            <p:txEl>
                                              <p:pRg st="5" end="5"/>
                                            </p:txEl>
                                          </p:spTgt>
                                        </p:tgtEl>
                                      </p:cBhvr>
                                    </p:animEffect>
                                  </p:childTnLst>
                                </p:cTn>
                              </p:par>
                            </p:childTnLst>
                          </p:cTn>
                        </p:par>
                        <p:par>
                          <p:cTn id="46" fill="hold">
                            <p:stCondLst>
                              <p:cond delay="500"/>
                            </p:stCondLst>
                            <p:childTnLst>
                              <p:par>
                                <p:cTn id="47" presetID="3" presetClass="entr" presetSubtype="1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par>
                          <p:cTn id="50" fill="hold">
                            <p:stCondLst>
                              <p:cond delay="1000"/>
                            </p:stCondLst>
                            <p:childTnLst>
                              <p:par>
                                <p:cTn id="51" presetID="3" presetClass="entr" presetSubtype="1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linds(horizontal)">
                                      <p:cBhvr>
                                        <p:cTn id="53" dur="500"/>
                                        <p:tgtEl>
                                          <p:spTgt spid="12"/>
                                        </p:tgtEl>
                                      </p:cBhvr>
                                    </p:animEffect>
                                  </p:childTnLst>
                                </p:cTn>
                              </p:par>
                            </p:childTnLst>
                          </p:cTn>
                        </p:par>
                        <p:par>
                          <p:cTn id="54" fill="hold">
                            <p:stCondLst>
                              <p:cond delay="1500"/>
                            </p:stCondLst>
                            <p:childTnLst>
                              <p:par>
                                <p:cTn id="55" presetID="0" presetClass="path" presetSubtype="0" accel="50000" decel="50000" fill="hold" nodeType="afterEffect">
                                  <p:stCondLst>
                                    <p:cond delay="0"/>
                                  </p:stCondLst>
                                  <p:childTnLst>
                                    <p:animMotion origin="layout" path="M 1.94444E-6 -2.59259E-6 C 0.03073 0.01806 0.14392 0.03426 0.1842 0.10903 C 0.22448 0.1838 0.22969 0.37824 0.24166 0.44908 " pathEditMode="relative" rAng="0" ptsTypes="aaa">
                                      <p:cBhvr>
                                        <p:cTn id="56" dur="2000" fill="hold"/>
                                        <p:tgtEl>
                                          <p:spTgt spid="12"/>
                                        </p:tgtEl>
                                        <p:attrNameLst>
                                          <p:attrName>ppt_x</p:attrName>
                                          <p:attrName>ppt_y</p:attrName>
                                        </p:attrNameLst>
                                      </p:cBhvr>
                                      <p:rCtr x="121" y="225"/>
                                    </p:animMotion>
                                  </p:childTnLst>
                                </p:cTn>
                              </p:par>
                            </p:childTnLst>
                          </p:cTn>
                        </p:par>
                        <p:par>
                          <p:cTn id="57" fill="hold">
                            <p:stCondLst>
                              <p:cond delay="3500"/>
                            </p:stCondLst>
                            <p:childTnLst>
                              <p:par>
                                <p:cTn id="58" presetID="3" presetClass="entr" presetSubtype="10"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linds(horizontal)">
                                      <p:cBhvr>
                                        <p:cTn id="60" dur="500"/>
                                        <p:tgtEl>
                                          <p:spTgt spid="13"/>
                                        </p:tgtEl>
                                      </p:cBhvr>
                                    </p:animEffect>
                                  </p:childTnLst>
                                </p:cTn>
                              </p:par>
                            </p:childTnLst>
                          </p:cTn>
                        </p:par>
                        <p:par>
                          <p:cTn id="61" fill="hold">
                            <p:stCondLst>
                              <p:cond delay="4000"/>
                            </p:stCondLst>
                            <p:childTnLst>
                              <p:par>
                                <p:cTn id="62" presetID="0" presetClass="path" presetSubtype="0" accel="50000" decel="50000" fill="hold" nodeType="afterEffect">
                                  <p:stCondLst>
                                    <p:cond delay="0"/>
                                  </p:stCondLst>
                                  <p:childTnLst>
                                    <p:animMotion origin="layout" path="M 1.94444E-6 -2.59259E-6 C 0.03073 0.01806 0.14392 0.04121 0.1842 0.10903 C 0.22448 0.17685 0.22969 0.34537 0.24166 0.40741 " pathEditMode="relative" rAng="0" ptsTypes="aaa">
                                      <p:cBhvr>
                                        <p:cTn id="63" dur="2000" fill="hold"/>
                                        <p:tgtEl>
                                          <p:spTgt spid="13"/>
                                        </p:tgtEl>
                                        <p:attrNameLst>
                                          <p:attrName>ppt_x</p:attrName>
                                          <p:attrName>ppt_y</p:attrName>
                                        </p:attrNameLst>
                                      </p:cBhvr>
                                      <p:rCtr x="121" y="204"/>
                                    </p:animMotion>
                                  </p:childTnLst>
                                </p:cTn>
                              </p:par>
                            </p:childTnLst>
                          </p:cTn>
                        </p:par>
                        <p:par>
                          <p:cTn id="64" fill="hold">
                            <p:stCondLst>
                              <p:cond delay="6000"/>
                            </p:stCondLst>
                            <p:childTnLst>
                              <p:par>
                                <p:cTn id="65" presetID="3" presetClass="entr" presetSubtype="10"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par>
                          <p:cTn id="68" fill="hold">
                            <p:stCondLst>
                              <p:cond delay="6500"/>
                            </p:stCondLst>
                            <p:childTnLst>
                              <p:par>
                                <p:cTn id="69" presetID="0" presetClass="path" presetSubtype="0" accel="50000" decel="50000" fill="hold" nodeType="afterEffect">
                                  <p:stCondLst>
                                    <p:cond delay="0"/>
                                  </p:stCondLst>
                                  <p:childTnLst>
                                    <p:animMotion origin="layout" path="M 1.94444E-6 -2.59259E-6 C 0.03073 0.01806 0.14392 0.04792 0.1842 0.10903 C 0.22448 0.17014 0.22969 0.31366 0.24166 0.36736 " pathEditMode="relative" rAng="0" ptsTypes="aaa">
                                      <p:cBhvr>
                                        <p:cTn id="70" dur="2000" fill="hold"/>
                                        <p:tgtEl>
                                          <p:spTgt spid="14"/>
                                        </p:tgtEl>
                                        <p:attrNameLst>
                                          <p:attrName>ppt_x</p:attrName>
                                          <p:attrName>ppt_y</p:attrName>
                                        </p:attrNameLst>
                                      </p:cBhvr>
                                      <p:rCtr x="121" y="184"/>
                                    </p:animMotion>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18">
                                            <p:txEl>
                                              <p:pRg st="7" end="7"/>
                                            </p:txEl>
                                          </p:spTgt>
                                        </p:tgtEl>
                                        <p:attrNameLst>
                                          <p:attrName>style.visibility</p:attrName>
                                        </p:attrNameLst>
                                      </p:cBhvr>
                                      <p:to>
                                        <p:strVal val="visible"/>
                                      </p:to>
                                    </p:set>
                                    <p:animEffect transition="in" filter="blinds(horizontal)">
                                      <p:cBhvr>
                                        <p:cTn id="75" dur="500"/>
                                        <p:tgtEl>
                                          <p:spTgt spid="18">
                                            <p:txEl>
                                              <p:pRg st="7" end="7"/>
                                            </p:txEl>
                                          </p:spTgt>
                                        </p:tgtEl>
                                      </p:cBhvr>
                                    </p:animEffect>
                                  </p:childTnLst>
                                </p:cTn>
                              </p:par>
                            </p:childTnLst>
                          </p:cTn>
                        </p:par>
                        <p:par>
                          <p:cTn id="76" fill="hold">
                            <p:stCondLst>
                              <p:cond delay="500"/>
                            </p:stCondLst>
                            <p:childTnLst>
                              <p:par>
                                <p:cTn id="77" presetID="6" presetClass="emph" presetSubtype="0" fill="hold" nodeType="afterEffect">
                                  <p:stCondLst>
                                    <p:cond delay="0"/>
                                  </p:stCondLst>
                                  <p:childTnLst>
                                    <p:animScale>
                                      <p:cBhvr>
                                        <p:cTn id="78" dur="2000" fill="hold"/>
                                        <p:tgtEl>
                                          <p:spTgt spid="11"/>
                                        </p:tgtEl>
                                      </p:cBhvr>
                                      <p:by x="150000" y="150000"/>
                                    </p:animScale>
                                  </p:childTnLst>
                                </p:cTn>
                              </p:par>
                              <p:par>
                                <p:cTn id="79" presetID="6" presetClass="emph" presetSubtype="0" fill="hold" nodeType="withEffect">
                                  <p:stCondLst>
                                    <p:cond delay="0"/>
                                  </p:stCondLst>
                                  <p:childTnLst>
                                    <p:animScale>
                                      <p:cBhvr>
                                        <p:cTn id="80" dur="2000" fill="hold"/>
                                        <p:tgtEl>
                                          <p:spTgt spid="12"/>
                                        </p:tgtEl>
                                      </p:cBhvr>
                                      <p:by x="150000" y="150000"/>
                                    </p:animScale>
                                  </p:childTnLst>
                                </p:cTn>
                              </p:par>
                              <p:par>
                                <p:cTn id="81" presetID="6" presetClass="emph" presetSubtype="0" fill="hold" nodeType="withEffect">
                                  <p:stCondLst>
                                    <p:cond delay="0"/>
                                  </p:stCondLst>
                                  <p:childTnLst>
                                    <p:animScale>
                                      <p:cBhvr>
                                        <p:cTn id="82" dur="2000" fill="hold"/>
                                        <p:tgtEl>
                                          <p:spTgt spid="13"/>
                                        </p:tgtEl>
                                      </p:cBhvr>
                                      <p:by x="150000" y="150000"/>
                                    </p:animScale>
                                  </p:childTnLst>
                                </p:cTn>
                              </p:par>
                              <p:par>
                                <p:cTn id="83" presetID="6" presetClass="emph" presetSubtype="0" fill="hold" nodeType="withEffect">
                                  <p:stCondLst>
                                    <p:cond delay="0"/>
                                  </p:stCondLst>
                                  <p:childTnLst>
                                    <p:animScale>
                                      <p:cBhvr>
                                        <p:cTn id="84" dur="2000" fill="hold"/>
                                        <p:tgtEl>
                                          <p:spTgt spid="14"/>
                                        </p:tgtEl>
                                      </p:cBhvr>
                                      <p:by x="150000" y="150000"/>
                                    </p:animScale>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5">
                                            <p:bg/>
                                          </p:spTgt>
                                        </p:tgtEl>
                                        <p:attrNameLst>
                                          <p:attrName>style.visibility</p:attrName>
                                        </p:attrNameLst>
                                      </p:cBhvr>
                                      <p:to>
                                        <p:strVal val="visible"/>
                                      </p:to>
                                    </p:set>
                                    <p:animEffect transition="in" filter="blinds(horizontal)">
                                      <p:cBhvr>
                                        <p:cTn id="89" dur="500"/>
                                        <p:tgtEl>
                                          <p:spTgt spid="15">
                                            <p:bg/>
                                          </p:spTgt>
                                        </p:tgtEl>
                                      </p:cBhvr>
                                    </p:animEffect>
                                  </p:childTnLst>
                                </p:cTn>
                              </p:par>
                              <p:par>
                                <p:cTn id="90" presetID="3" presetClass="entr" presetSubtype="10" fill="hold" nodeType="withEffect">
                                  <p:stCondLst>
                                    <p:cond delay="0"/>
                                  </p:stCondLst>
                                  <p:childTnLst>
                                    <p:set>
                                      <p:cBhvr>
                                        <p:cTn id="91" dur="1" fill="hold">
                                          <p:stCondLst>
                                            <p:cond delay="0"/>
                                          </p:stCondLst>
                                        </p:cTn>
                                        <p:tgtEl>
                                          <p:spTgt spid="18">
                                            <p:txEl>
                                              <p:pRg st="9" end="9"/>
                                            </p:txEl>
                                          </p:spTgt>
                                        </p:tgtEl>
                                        <p:attrNameLst>
                                          <p:attrName>style.visibility</p:attrName>
                                        </p:attrNameLst>
                                      </p:cBhvr>
                                      <p:to>
                                        <p:strVal val="visible"/>
                                      </p:to>
                                    </p:set>
                                    <p:animEffect transition="in" filter="blinds(horizontal)">
                                      <p:cBhvr>
                                        <p:cTn id="92" dur="500"/>
                                        <p:tgtEl>
                                          <p:spTgt spid="18">
                                            <p:txEl>
                                              <p:pRg st="9" end="9"/>
                                            </p:txEl>
                                          </p:spTgt>
                                        </p:tgtEl>
                                      </p:cBhvr>
                                    </p:animEffect>
                                  </p:childTnLst>
                                </p:cTn>
                              </p:par>
                              <p:par>
                                <p:cTn id="93" presetID="3" presetClass="entr" presetSubtype="10" fill="hold" nodeType="withEffect">
                                  <p:stCondLst>
                                    <p:cond delay="0"/>
                                  </p:stCondLst>
                                  <p:childTnLst>
                                    <p:set>
                                      <p:cBhvr>
                                        <p:cTn id="94" dur="1" fill="hold">
                                          <p:stCondLst>
                                            <p:cond delay="0"/>
                                          </p:stCondLst>
                                        </p:cTn>
                                        <p:tgtEl>
                                          <p:spTgt spid="18">
                                            <p:txEl>
                                              <p:pRg st="10" end="10"/>
                                            </p:txEl>
                                          </p:spTgt>
                                        </p:tgtEl>
                                        <p:attrNameLst>
                                          <p:attrName>style.visibility</p:attrName>
                                        </p:attrNameLst>
                                      </p:cBhvr>
                                      <p:to>
                                        <p:strVal val="visible"/>
                                      </p:to>
                                    </p:set>
                                    <p:animEffect transition="in" filter="blinds(horizontal)">
                                      <p:cBhvr>
                                        <p:cTn id="95" dur="500"/>
                                        <p:tgtEl>
                                          <p:spTgt spid="18">
                                            <p:txEl>
                                              <p:pRg st="10" end="10"/>
                                            </p:txEl>
                                          </p:spTgt>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15">
                                            <p:txEl>
                                              <p:pRg st="0" end="0"/>
                                            </p:txEl>
                                          </p:spTgt>
                                        </p:tgtEl>
                                        <p:attrNameLst>
                                          <p:attrName>style.visibility</p:attrName>
                                        </p:attrNameLst>
                                      </p:cBhvr>
                                      <p:to>
                                        <p:strVal val="visible"/>
                                      </p:to>
                                    </p:set>
                                    <p:animEffect transition="in" filter="blinds(horizontal)">
                                      <p:cBhvr>
                                        <p:cTn id="98" dur="500"/>
                                        <p:tgtEl>
                                          <p:spTgt spid="15">
                                            <p:txEl>
                                              <p:pRg st="0" end="0"/>
                                            </p:txEl>
                                          </p:spTgt>
                                        </p:tgtEl>
                                      </p:cBhvr>
                                    </p:animEffect>
                                  </p:childTnLst>
                                </p:cTn>
                              </p:par>
                              <p:par>
                                <p:cTn id="99" presetID="3" presetClass="entr" presetSubtype="10" fill="hold" nodeType="with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blinds(horizontal)">
                                      <p:cBhvr>
                                        <p:cTn id="101" dur="500"/>
                                        <p:tgtEl>
                                          <p:spTgt spid="16"/>
                                        </p:tgtEl>
                                      </p:cBhvr>
                                    </p:animEffect>
                                  </p:childTnLst>
                                </p:cTn>
                              </p:par>
                              <p:par>
                                <p:cTn id="102" presetID="3" presetClass="entr" presetSubtype="10" fill="hold" nodeType="withEffect">
                                  <p:stCondLst>
                                    <p:cond delay="0"/>
                                  </p:stCondLst>
                                  <p:childTnLst>
                                    <p:set>
                                      <p:cBhvr>
                                        <p:cTn id="103" dur="1" fill="hold">
                                          <p:stCondLst>
                                            <p:cond delay="0"/>
                                          </p:stCondLst>
                                        </p:cTn>
                                        <p:tgtEl>
                                          <p:spTgt spid="15">
                                            <p:txEl>
                                              <p:pRg st="0" end="0"/>
                                            </p:txEl>
                                          </p:spTgt>
                                        </p:tgtEl>
                                        <p:attrNameLst>
                                          <p:attrName>style.visibility</p:attrName>
                                        </p:attrNameLst>
                                      </p:cBhvr>
                                      <p:to>
                                        <p:strVal val="visible"/>
                                      </p:to>
                                    </p:set>
                                    <p:animEffect transition="in" filter="blinds(horizontal)">
                                      <p:cBhvr>
                                        <p:cTn id="104" dur="500"/>
                                        <p:tgtEl>
                                          <p:spTgt spid="15">
                                            <p:txEl>
                                              <p:pRg st="0" end="0"/>
                                            </p:txEl>
                                          </p:spTgt>
                                        </p:tgtEl>
                                      </p:cBhvr>
                                    </p:animEffect>
                                  </p:childTnLst>
                                </p:cTn>
                              </p:par>
                            </p:childTnLst>
                          </p:cTn>
                        </p:par>
                        <p:par>
                          <p:cTn id="105" fill="hold">
                            <p:stCondLst>
                              <p:cond delay="500"/>
                            </p:stCondLst>
                            <p:childTnLst>
                              <p:par>
                                <p:cTn id="106" presetID="3" presetClass="exit" presetSubtype="10" fill="hold" nodeType="afterEffect">
                                  <p:stCondLst>
                                    <p:cond delay="0"/>
                                  </p:stCondLst>
                                  <p:childTnLst>
                                    <p:animEffect transition="out" filter="blinds(horizontal)">
                                      <p:cBhvr>
                                        <p:cTn id="107" dur="500"/>
                                        <p:tgtEl>
                                          <p:spTgt spid="16"/>
                                        </p:tgtEl>
                                      </p:cBhvr>
                                    </p:animEffect>
                                    <p:set>
                                      <p:cBhvr>
                                        <p:cTn id="108" dur="1" fill="hold">
                                          <p:stCondLst>
                                            <p:cond delay="499"/>
                                          </p:stCondLst>
                                        </p:cTn>
                                        <p:tgtEl>
                                          <p:spTgt spid="16"/>
                                        </p:tgtEl>
                                        <p:attrNameLst>
                                          <p:attrName>style.visibility</p:attrName>
                                        </p:attrNameLst>
                                      </p:cBhvr>
                                      <p:to>
                                        <p:strVal val="hidden"/>
                                      </p:to>
                                    </p:set>
                                  </p:childTnLst>
                                </p:cTn>
                              </p:par>
                              <p:par>
                                <p:cTn id="109" presetID="3" presetClass="exit" presetSubtype="10" fill="hold" grpId="1" nodeType="withEffect">
                                  <p:stCondLst>
                                    <p:cond delay="0"/>
                                  </p:stCondLst>
                                  <p:childTnLst>
                                    <p:animEffect transition="out" filter="blinds(horizontal)">
                                      <p:cBhvr>
                                        <p:cTn id="110" dur="500"/>
                                        <p:tgtEl>
                                          <p:spTgt spid="15">
                                            <p:txEl>
                                              <p:pRg st="0" end="0"/>
                                            </p:txEl>
                                          </p:spTgt>
                                        </p:tgtEl>
                                      </p:cBhvr>
                                    </p:animEffect>
                                    <p:set>
                                      <p:cBhvr>
                                        <p:cTn id="111" dur="1" fill="hold">
                                          <p:stCondLst>
                                            <p:cond delay="499"/>
                                          </p:stCondLst>
                                        </p:cTn>
                                        <p:tgtEl>
                                          <p:spTgt spid="15">
                                            <p:txEl>
                                              <p:pRg st="0" end="0"/>
                                            </p:txEl>
                                          </p:spTgt>
                                        </p:tgtEl>
                                        <p:attrNameLst>
                                          <p:attrName>style.visibility</p:attrName>
                                        </p:attrNameLst>
                                      </p:cBhvr>
                                      <p:to>
                                        <p:strVal val="hidden"/>
                                      </p:to>
                                    </p:set>
                                  </p:childTnLst>
                                </p:cTn>
                              </p:par>
                              <p:par>
                                <p:cTn id="112" presetID="3" presetClass="exit" presetSubtype="10" fill="hold" grpId="1" nodeType="withEffect">
                                  <p:stCondLst>
                                    <p:cond delay="0"/>
                                  </p:stCondLst>
                                  <p:childTnLst>
                                    <p:animEffect transition="out" filter="blinds(horizontal)">
                                      <p:cBhvr>
                                        <p:cTn id="113" dur="500"/>
                                        <p:tgtEl>
                                          <p:spTgt spid="15">
                                            <p:bg/>
                                          </p:spTgt>
                                        </p:tgtEl>
                                      </p:cBhvr>
                                    </p:animEffect>
                                    <p:set>
                                      <p:cBhvr>
                                        <p:cTn id="114" dur="1" fill="hold">
                                          <p:stCondLst>
                                            <p:cond delay="499"/>
                                          </p:stCondLst>
                                        </p:cTn>
                                        <p:tgtEl>
                                          <p:spTgt spid="15">
                                            <p:bg/>
                                          </p:spTgt>
                                        </p:tgtEl>
                                        <p:attrNameLst>
                                          <p:attrName>style.visibility</p:attrName>
                                        </p:attrNameLst>
                                      </p:cBhvr>
                                      <p:to>
                                        <p:strVal val="hidden"/>
                                      </p:to>
                                    </p:set>
                                  </p:childTnLst>
                                </p:cTn>
                              </p:par>
                            </p:childTnLst>
                          </p:cTn>
                        </p:par>
                        <p:par>
                          <p:cTn id="115" fill="hold">
                            <p:stCondLst>
                              <p:cond delay="1000"/>
                            </p:stCondLst>
                            <p:childTnLst>
                              <p:par>
                                <p:cTn id="116" presetID="3" presetClass="entr" presetSubtype="10" fill="hold" grpId="0" nodeType="afterEffect">
                                  <p:stCondLst>
                                    <p:cond delay="0"/>
                                  </p:stCondLst>
                                  <p:childTnLst>
                                    <p:set>
                                      <p:cBhvr>
                                        <p:cTn id="117" dur="1" fill="hold">
                                          <p:stCondLst>
                                            <p:cond delay="0"/>
                                          </p:stCondLst>
                                        </p:cTn>
                                        <p:tgtEl>
                                          <p:spTgt spid="17">
                                            <p:txEl>
                                              <p:pRg st="1" end="1"/>
                                            </p:txEl>
                                          </p:spTgt>
                                        </p:tgtEl>
                                        <p:attrNameLst>
                                          <p:attrName>style.visibility</p:attrName>
                                        </p:attrNameLst>
                                      </p:cBhvr>
                                      <p:to>
                                        <p:strVal val="visible"/>
                                      </p:to>
                                    </p:set>
                                    <p:animEffect transition="in" filter="blinds(horizontal)">
                                      <p:cBhvr>
                                        <p:cTn id="118" dur="500"/>
                                        <p:tgtEl>
                                          <p:spTgt spid="17">
                                            <p:txEl>
                                              <p:pRg st="1" end="1"/>
                                            </p:txEl>
                                          </p:spTgt>
                                        </p:tgtEl>
                                      </p:cBhvr>
                                    </p:animEffect>
                                  </p:childTnLst>
                                </p:cTn>
                              </p:par>
                            </p:childTnLst>
                          </p:cTn>
                        </p:par>
                        <p:par>
                          <p:cTn id="119" fill="hold">
                            <p:stCondLst>
                              <p:cond delay="1500"/>
                            </p:stCondLst>
                            <p:childTnLst>
                              <p:par>
                                <p:cTn id="120" presetID="3" presetClass="entr" presetSubtype="10" fill="hold" grpId="0" nodeType="afterEffect">
                                  <p:stCondLst>
                                    <p:cond delay="0"/>
                                  </p:stCondLst>
                                  <p:childTnLst>
                                    <p:set>
                                      <p:cBhvr>
                                        <p:cTn id="121" dur="1" fill="hold">
                                          <p:stCondLst>
                                            <p:cond delay="0"/>
                                          </p:stCondLst>
                                        </p:cTn>
                                        <p:tgtEl>
                                          <p:spTgt spid="17">
                                            <p:bg/>
                                          </p:spTgt>
                                        </p:tgtEl>
                                        <p:attrNameLst>
                                          <p:attrName>style.visibility</p:attrName>
                                        </p:attrNameLst>
                                      </p:cBhvr>
                                      <p:to>
                                        <p:strVal val="visible"/>
                                      </p:to>
                                    </p:set>
                                    <p:animEffect transition="in" filter="blinds(horizontal)">
                                      <p:cBhvr>
                                        <p:cTn id="122" dur="500"/>
                                        <p:tgtEl>
                                          <p:spTgt spid="17">
                                            <p:bg/>
                                          </p:spTgt>
                                        </p:tgtEl>
                                      </p:cBhvr>
                                    </p:animEffect>
                                  </p:childTnLst>
                                </p:cTn>
                              </p:par>
                            </p:childTnLst>
                          </p:cTn>
                        </p:par>
                        <p:par>
                          <p:cTn id="123" fill="hold">
                            <p:stCondLst>
                              <p:cond delay="2000"/>
                            </p:stCondLst>
                            <p:childTnLst>
                              <p:par>
                                <p:cTn id="124" presetID="3" presetClass="entr" presetSubtype="10" fill="hold" grpId="0" nodeType="afterEffect">
                                  <p:stCondLst>
                                    <p:cond delay="0"/>
                                  </p:stCondLst>
                                  <p:childTnLst>
                                    <p:set>
                                      <p:cBhvr>
                                        <p:cTn id="125" dur="1" fill="hold">
                                          <p:stCondLst>
                                            <p:cond delay="0"/>
                                          </p:stCondLst>
                                        </p:cTn>
                                        <p:tgtEl>
                                          <p:spTgt spid="17">
                                            <p:txEl>
                                              <p:pRg st="0" end="0"/>
                                            </p:txEl>
                                          </p:spTgt>
                                        </p:tgtEl>
                                        <p:attrNameLst>
                                          <p:attrName>style.visibility</p:attrName>
                                        </p:attrNameLst>
                                      </p:cBhvr>
                                      <p:to>
                                        <p:strVal val="visible"/>
                                      </p:to>
                                    </p:set>
                                    <p:animEffect transition="in" filter="blinds(horizontal)">
                                      <p:cBhvr>
                                        <p:cTn id="12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uiExpand="1" build="allAtOnce" animBg="1"/>
      <p:bldP spid="15" grpId="1" uiExpand="1" build="allAtOnce" animBg="1"/>
      <p:bldP spid="17" grpId="0" uiExpan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a:t>Synchronized checkpoint</a:t>
            </a:r>
          </a:p>
        </p:txBody>
      </p:sp>
      <p:sp>
        <p:nvSpPr>
          <p:cNvPr id="16387" name="Rectangle 3"/>
          <p:cNvSpPr>
            <a:spLocks noGrp="1" noChangeArrowheads="1"/>
          </p:cNvSpPr>
          <p:nvPr>
            <p:ph idx="1"/>
          </p:nvPr>
        </p:nvSpPr>
        <p:spPr>
          <a:xfrm>
            <a:off x="457200" y="990600"/>
            <a:ext cx="3429000" cy="5257800"/>
          </a:xfrm>
        </p:spPr>
        <p:txBody>
          <a:bodyPr>
            <a:normAutofit/>
          </a:bodyPr>
          <a:lstStyle/>
          <a:p>
            <a:r>
              <a:rPr lang="en-US" dirty="0" smtClean="0"/>
              <a:t>Synchronize clocks across the system</a:t>
            </a:r>
          </a:p>
          <a:p>
            <a:endParaRPr lang="en-US" dirty="0" smtClean="0"/>
          </a:p>
          <a:p>
            <a:r>
              <a:rPr lang="en-US" dirty="0" smtClean="0"/>
              <a:t>Schedule checkpoint </a:t>
            </a:r>
          </a:p>
          <a:p>
            <a:endParaRPr lang="en-US" dirty="0" smtClean="0"/>
          </a:p>
          <a:p>
            <a:r>
              <a:rPr lang="en-US" dirty="0" smtClean="0"/>
              <a:t>Checkpoint all nodes at once</a:t>
            </a:r>
          </a:p>
          <a:p>
            <a:endParaRPr lang="en-US" dirty="0" smtClean="0"/>
          </a:p>
          <a:p>
            <a:r>
              <a:rPr lang="en-US" dirty="0" smtClean="0"/>
              <a:t>Almost no </a:t>
            </a:r>
            <a:r>
              <a:rPr lang="en-US" dirty="0"/>
              <a:t>in-flight </a:t>
            </a:r>
            <a:r>
              <a:rPr lang="en-US" dirty="0" smtClean="0"/>
              <a:t>packets</a:t>
            </a:r>
          </a:p>
        </p:txBody>
      </p:sp>
      <p:pic>
        <p:nvPicPr>
          <p:cNvPr id="4" name="Content Placeholder 5" descr="synchronization-nodes-only.png"/>
          <p:cNvPicPr>
            <a:picLocks noChangeAspect="1"/>
          </p:cNvPicPr>
          <p:nvPr/>
        </p:nvPicPr>
        <p:blipFill>
          <a:blip r:embed="rId2"/>
          <a:stretch>
            <a:fillRect/>
          </a:stretch>
        </p:blipFill>
        <p:spPr>
          <a:xfrm>
            <a:off x="4114800" y="1295400"/>
            <a:ext cx="4038600" cy="3205748"/>
          </a:xfrm>
          <a:prstGeom prst="rect">
            <a:avLst/>
          </a:prstGeom>
        </p:spPr>
      </p:pic>
      <p:sp>
        <p:nvSpPr>
          <p:cNvPr id="5" name="Rounded Rectangle 4"/>
          <p:cNvSpPr/>
          <p:nvPr/>
        </p:nvSpPr>
        <p:spPr>
          <a:xfrm>
            <a:off x="7086600" y="3429000"/>
            <a:ext cx="1295400" cy="1219200"/>
          </a:xfrm>
          <a:prstGeom prst="roundRect">
            <a:avLst>
              <a:gd name="adj" fmla="val 6859"/>
            </a:avLst>
          </a:prstGeom>
          <a:noFill/>
          <a:ln w="25400">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781800" y="1143000"/>
            <a:ext cx="1295400" cy="1219200"/>
          </a:xfrm>
          <a:prstGeom prst="roundRect">
            <a:avLst>
              <a:gd name="adj" fmla="val 6859"/>
            </a:avLst>
          </a:prstGeom>
          <a:noFill/>
          <a:ln w="25400">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962400" y="1219200"/>
            <a:ext cx="1295400" cy="1219200"/>
          </a:xfrm>
          <a:prstGeom prst="roundRect">
            <a:avLst>
              <a:gd name="adj" fmla="val 6859"/>
            </a:avLst>
          </a:prstGeom>
          <a:noFill/>
          <a:ln w="25400">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1D452573-55C1-4F8E-942C-3EA0B3A5EE94}"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16" dur="500"/>
                                        <p:tgtEl>
                                          <p:spTgt spid="16387">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19"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a:t>Bandwidth-delay product</a:t>
            </a:r>
          </a:p>
        </p:txBody>
      </p:sp>
      <p:sp>
        <p:nvSpPr>
          <p:cNvPr id="12291" name="Rectangle 3"/>
          <p:cNvSpPr>
            <a:spLocks noGrp="1" noChangeArrowheads="1"/>
          </p:cNvSpPr>
          <p:nvPr>
            <p:ph idx="1"/>
          </p:nvPr>
        </p:nvSpPr>
        <p:spPr>
          <a:xfrm>
            <a:off x="457200" y="990600"/>
            <a:ext cx="3505200" cy="5257800"/>
          </a:xfrm>
        </p:spPr>
        <p:txBody>
          <a:bodyPr>
            <a:normAutofit fontScale="92500" lnSpcReduction="10000"/>
          </a:bodyPr>
          <a:lstStyle/>
          <a:p>
            <a:r>
              <a:rPr lang="en-US" dirty="0" smtClean="0"/>
              <a:t>Large number of in-flight packets </a:t>
            </a:r>
          </a:p>
          <a:p>
            <a:endParaRPr lang="en-US" dirty="0" smtClean="0"/>
          </a:p>
          <a:p>
            <a:r>
              <a:rPr lang="en-US" dirty="0" smtClean="0"/>
              <a:t>Slow links dominate the </a:t>
            </a:r>
            <a:r>
              <a:rPr lang="en-US" dirty="0" smtClean="0"/>
              <a:t>log</a:t>
            </a:r>
            <a:endParaRPr lang="en-US" dirty="0" smtClean="0"/>
          </a:p>
          <a:p>
            <a:endParaRPr lang="en-US" dirty="0" smtClean="0"/>
          </a:p>
          <a:p>
            <a:r>
              <a:rPr lang="en-US" dirty="0" smtClean="0"/>
              <a:t>Faster links wait for the entire log to complete</a:t>
            </a:r>
          </a:p>
          <a:p>
            <a:endParaRPr lang="en-US" dirty="0" smtClean="0"/>
          </a:p>
          <a:p>
            <a:r>
              <a:rPr lang="en-US" dirty="0" smtClean="0"/>
              <a:t>Per-path replay?</a:t>
            </a:r>
          </a:p>
          <a:p>
            <a:pPr lvl="1"/>
            <a:r>
              <a:rPr lang="en-US" dirty="0" smtClean="0"/>
              <a:t>Unavailable at Layer </a:t>
            </a:r>
            <a:r>
              <a:rPr lang="en-US" dirty="0" smtClean="0"/>
              <a:t>2</a:t>
            </a:r>
          </a:p>
          <a:p>
            <a:pPr lvl="1"/>
            <a:r>
              <a:rPr lang="en-US" dirty="0" smtClean="0"/>
              <a:t>Accurate </a:t>
            </a:r>
            <a:r>
              <a:rPr lang="en-US" dirty="0" smtClean="0"/>
              <a:t>replay engine on every node</a:t>
            </a:r>
          </a:p>
          <a:p>
            <a:pPr lvl="1"/>
            <a:endParaRPr lang="en-US" dirty="0" smtClean="0"/>
          </a:p>
          <a:p>
            <a:endParaRPr lang="en-US" dirty="0" smtClean="0"/>
          </a:p>
          <a:p>
            <a:endParaRPr lang="en-US" dirty="0" smtClean="0"/>
          </a:p>
        </p:txBody>
      </p:sp>
      <p:pic>
        <p:nvPicPr>
          <p:cNvPr id="4" name="Content Placeholder 5" descr="synchronization-nodes-only.png"/>
          <p:cNvPicPr>
            <a:picLocks noChangeAspect="1"/>
          </p:cNvPicPr>
          <p:nvPr/>
        </p:nvPicPr>
        <p:blipFill>
          <a:blip r:embed="rId3"/>
          <a:stretch>
            <a:fillRect/>
          </a:stretch>
        </p:blipFill>
        <p:spPr>
          <a:xfrm>
            <a:off x="4114800" y="1295400"/>
            <a:ext cx="4038600" cy="3205748"/>
          </a:xfrm>
          <a:prstGeom prst="rect">
            <a:avLst/>
          </a:prstGeom>
        </p:spPr>
      </p:pic>
      <p:pic>
        <p:nvPicPr>
          <p:cNvPr id="22" name="Picture 21" descr="bandwidth-delay-orange-stream-only.png"/>
          <p:cNvPicPr>
            <a:picLocks noChangeAspect="1"/>
          </p:cNvPicPr>
          <p:nvPr/>
        </p:nvPicPr>
        <p:blipFill>
          <a:blip r:embed="rId4"/>
          <a:stretch>
            <a:fillRect/>
          </a:stretch>
        </p:blipFill>
        <p:spPr>
          <a:xfrm>
            <a:off x="5029200" y="2667000"/>
            <a:ext cx="1545339" cy="841250"/>
          </a:xfrm>
          <a:prstGeom prst="rect">
            <a:avLst/>
          </a:prstGeom>
        </p:spPr>
      </p:pic>
      <p:pic>
        <p:nvPicPr>
          <p:cNvPr id="23" name="Picture 22" descr="bandwidth-delay-green-stream-only.png"/>
          <p:cNvPicPr>
            <a:picLocks noChangeAspect="1"/>
          </p:cNvPicPr>
          <p:nvPr/>
        </p:nvPicPr>
        <p:blipFill>
          <a:blip r:embed="rId5"/>
          <a:stretch>
            <a:fillRect/>
          </a:stretch>
        </p:blipFill>
        <p:spPr>
          <a:xfrm>
            <a:off x="6858000" y="2514600"/>
            <a:ext cx="621793" cy="472441"/>
          </a:xfrm>
          <a:prstGeom prst="rect">
            <a:avLst/>
          </a:prstGeom>
        </p:spPr>
      </p:pic>
      <p:sp>
        <p:nvSpPr>
          <p:cNvPr id="24" name="Rounded Rectangle 23"/>
          <p:cNvSpPr/>
          <p:nvPr/>
        </p:nvSpPr>
        <p:spPr>
          <a:xfrm>
            <a:off x="7086600" y="3429000"/>
            <a:ext cx="1295400" cy="1219200"/>
          </a:xfrm>
          <a:prstGeom prst="roundRect">
            <a:avLst>
              <a:gd name="adj" fmla="val 6859"/>
            </a:avLst>
          </a:prstGeom>
          <a:noFill/>
          <a:ln w="25400">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local-checkpoint-essential-work-env-green-bent-only.png"/>
          <p:cNvPicPr>
            <a:picLocks noChangeAspect="1"/>
          </p:cNvPicPr>
          <p:nvPr/>
        </p:nvPicPr>
        <p:blipFill>
          <a:blip r:embed="rId6" cstate="print"/>
          <a:stretch>
            <a:fillRect/>
          </a:stretch>
        </p:blipFill>
        <p:spPr>
          <a:xfrm>
            <a:off x="6629400" y="1905000"/>
            <a:ext cx="222504" cy="286513"/>
          </a:xfrm>
          <a:prstGeom prst="rect">
            <a:avLst/>
          </a:prstGeom>
        </p:spPr>
      </p:pic>
      <p:pic>
        <p:nvPicPr>
          <p:cNvPr id="25" name="Picture 24" descr="bandwidth-delay-mixed-replay-log-only.png"/>
          <p:cNvPicPr>
            <a:picLocks noChangeAspect="1"/>
          </p:cNvPicPr>
          <p:nvPr/>
        </p:nvPicPr>
        <p:blipFill>
          <a:blip r:embed="rId7" cstate="print"/>
          <a:stretch>
            <a:fillRect/>
          </a:stretch>
        </p:blipFill>
        <p:spPr>
          <a:xfrm>
            <a:off x="5562600" y="5334000"/>
            <a:ext cx="2414021" cy="286513"/>
          </a:xfrm>
          <a:prstGeom prst="rect">
            <a:avLst/>
          </a:prstGeom>
        </p:spPr>
      </p:pic>
      <p:pic>
        <p:nvPicPr>
          <p:cNvPr id="28" name="Picture 27" descr="bandwidth-delay-orange-replay-log-only.png"/>
          <p:cNvPicPr>
            <a:picLocks noChangeAspect="1"/>
          </p:cNvPicPr>
          <p:nvPr/>
        </p:nvPicPr>
        <p:blipFill>
          <a:blip r:embed="rId8"/>
          <a:stretch>
            <a:fillRect/>
          </a:stretch>
        </p:blipFill>
        <p:spPr>
          <a:xfrm>
            <a:off x="5562600" y="5504687"/>
            <a:ext cx="2322581" cy="286513"/>
          </a:xfrm>
          <a:prstGeom prst="rect">
            <a:avLst/>
          </a:prstGeom>
        </p:spPr>
      </p:pic>
      <p:pic>
        <p:nvPicPr>
          <p:cNvPr id="29" name="Picture 28" descr="bandwidth-delay-green-replay-log-only.png"/>
          <p:cNvPicPr>
            <a:picLocks noChangeAspect="1"/>
          </p:cNvPicPr>
          <p:nvPr/>
        </p:nvPicPr>
        <p:blipFill>
          <a:blip r:embed="rId9" cstate="print"/>
          <a:stretch>
            <a:fillRect/>
          </a:stretch>
        </p:blipFill>
        <p:spPr>
          <a:xfrm>
            <a:off x="6772654" y="5105400"/>
            <a:ext cx="1228346" cy="286513"/>
          </a:xfrm>
          <a:prstGeom prst="rect">
            <a:avLst/>
          </a:prstGeom>
        </p:spPr>
      </p:pic>
      <p:pic>
        <p:nvPicPr>
          <p:cNvPr id="30" name="Picture 29" descr="local-checkpoint-essential-work-env-green-bent-only.png"/>
          <p:cNvPicPr>
            <a:picLocks noChangeAspect="1"/>
          </p:cNvPicPr>
          <p:nvPr/>
        </p:nvPicPr>
        <p:blipFill>
          <a:blip r:embed="rId6" cstate="print"/>
          <a:stretch>
            <a:fillRect/>
          </a:stretch>
        </p:blipFill>
        <p:spPr>
          <a:xfrm>
            <a:off x="6629400" y="1905000"/>
            <a:ext cx="222504" cy="286513"/>
          </a:xfrm>
          <a:prstGeom prst="rect">
            <a:avLst/>
          </a:prstGeom>
        </p:spPr>
      </p:pic>
      <p:sp>
        <p:nvSpPr>
          <p:cNvPr id="13" name="Slide Number Placeholder 12"/>
          <p:cNvSpPr>
            <a:spLocks noGrp="1"/>
          </p:cNvSpPr>
          <p:nvPr>
            <p:ph type="sldNum" sz="quarter" idx="12"/>
          </p:nvPr>
        </p:nvSpPr>
        <p:spPr/>
        <p:txBody>
          <a:bodyPr/>
          <a:lstStyle/>
          <a:p>
            <a:fld id="{1D452573-55C1-4F8E-942C-3EA0B3A5EE94}"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10" dur="500"/>
                                        <p:tgtEl>
                                          <p:spTgt spid="1229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par>
                          <p:cTn id="23" fill="hold">
                            <p:stCondLst>
                              <p:cond delay="0"/>
                            </p:stCondLst>
                            <p:childTnLst>
                              <p:par>
                                <p:cTn id="24" presetID="3" presetClass="entr" presetSubtype="1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linds(horizontal)">
                                      <p:cBhvr>
                                        <p:cTn id="26" dur="500"/>
                                        <p:tgtEl>
                                          <p:spTgt spid="25"/>
                                        </p:tgtEl>
                                      </p:cBhvr>
                                    </p:animEffect>
                                  </p:childTnLst>
                                </p:cTn>
                              </p:par>
                              <p:par>
                                <p:cTn id="27" presetID="3" presetClass="entr" presetSubtype="10" fill="hold" nodeType="withEffect">
                                  <p:stCondLst>
                                    <p:cond delay="0"/>
                                  </p:stCondLst>
                                  <p:childTnLst>
                                    <p:set>
                                      <p:cBhvr>
                                        <p:cTn id="28"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29" dur="500"/>
                                        <p:tgtEl>
                                          <p:spTgt spid="1229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3" presetClass="entr" presetSubtype="10" fill="hold" nodeType="withEffect">
                                  <p:stCondLst>
                                    <p:cond delay="0"/>
                                  </p:stCondLst>
                                  <p:childTnLst>
                                    <p:set>
                                      <p:cBhvr>
                                        <p:cTn id="36"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37" dur="500"/>
                                        <p:tgtEl>
                                          <p:spTgt spid="1229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1.38889E-6 1.11111E-6 C -0.1335 0.14884 -0.26701 0.29792 -0.26441 0.37361 C -0.2618 0.44931 -0.12309 0.45185 0.0158 0.4544 " pathEditMode="relative" ptsTypes="aaA">
                                      <p:cBhvr>
                                        <p:cTn id="41" dur="2000" fill="hold"/>
                                        <p:tgtEl>
                                          <p:spTgt spid="27"/>
                                        </p:tgtEl>
                                        <p:attrNameLst>
                                          <p:attrName>ppt_x</p:attrName>
                                          <p:attrName>ppt_y</p:attrName>
                                        </p:attrNameLst>
                                      </p:cBhvr>
                                    </p:animMotion>
                                  </p:childTnLst>
                                </p:cTn>
                              </p:par>
                            </p:childTnLst>
                          </p:cTn>
                        </p:par>
                        <p:par>
                          <p:cTn id="42" fill="hold">
                            <p:stCondLst>
                              <p:cond delay="2000"/>
                            </p:stCondLst>
                            <p:childTnLst>
                              <p:par>
                                <p:cTn id="43" presetID="0" presetClass="path" presetSubtype="0" accel="50000" decel="50000" fill="hold" nodeType="afterEffect">
                                  <p:stCondLst>
                                    <p:cond delay="0"/>
                                  </p:stCondLst>
                                  <p:childTnLst>
                                    <p:animMotion origin="layout" path="M 0.0158 0.4544 C -0.10903 0.44537 -0.23368 0.43681 -0.25799 0.44445 C -0.28229 0.45209 -0.20642 0.47639 -0.13038 0.50116 " pathEditMode="relative" rAng="0" ptsTypes="aaA">
                                      <p:cBhvr>
                                        <p:cTn id="44" dur="2000" fill="hold"/>
                                        <p:tgtEl>
                                          <p:spTgt spid="27"/>
                                        </p:tgtEl>
                                        <p:attrNameLst>
                                          <p:attrName>ppt_x</p:attrName>
                                          <p:attrName>ppt_y</p:attrName>
                                        </p:attrNameLst>
                                      </p:cBhvr>
                                      <p:rCtr x="-149" y="15"/>
                                    </p:animMotion>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nodeType="clickEffect">
                                  <p:stCondLst>
                                    <p:cond delay="0"/>
                                  </p:stCondLst>
                                  <p:childTnLst>
                                    <p:animEffect transition="out" filter="blinds(horizontal)">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par>
                                <p:cTn id="53" presetID="3" presetClass="entr" presetSubtype="10" fill="hold" nodeType="withEffect">
                                  <p:stCondLst>
                                    <p:cond delay="0"/>
                                  </p:stCondLst>
                                  <p:childTnLst>
                                    <p:set>
                                      <p:cBhvr>
                                        <p:cTn id="54"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55" dur="500"/>
                                        <p:tgtEl>
                                          <p:spTgt spid="12291">
                                            <p:txEl>
                                              <p:pRg st="6" end="6"/>
                                            </p:txEl>
                                          </p:spTgt>
                                        </p:tgtEl>
                                      </p:cBhvr>
                                    </p:animEffect>
                                  </p:childTnLst>
                                </p:cTn>
                              </p:par>
                            </p:childTnLst>
                          </p:cTn>
                        </p:par>
                        <p:par>
                          <p:cTn id="56" fill="hold">
                            <p:stCondLst>
                              <p:cond delay="500"/>
                            </p:stCondLst>
                            <p:childTnLst>
                              <p:par>
                                <p:cTn id="57" presetID="3"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blinds(horizontal)">
                                      <p:cBhvr>
                                        <p:cTn id="59" dur="500"/>
                                        <p:tgtEl>
                                          <p:spTgt spid="28"/>
                                        </p:tgtEl>
                                      </p:cBhvr>
                                    </p:animEffect>
                                  </p:childTnLst>
                                </p:cTn>
                              </p:par>
                              <p:par>
                                <p:cTn id="60" presetID="3" presetClass="entr" presetSubtype="1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par>
                                <p:cTn id="68" presetID="0" presetClass="path" presetSubtype="0" accel="50000" decel="50000" fill="hold" nodeType="withEffect">
                                  <p:stCondLst>
                                    <p:cond delay="0"/>
                                  </p:stCondLst>
                                  <p:childTnLst>
                                    <p:animMotion origin="layout" path="M -0.04878 -1.11111E-6 C -0.08455 0.06158 -0.26857 0.29213 -0.26354 0.36991 C -0.2585 0.44769 -0.06979 0.44607 -0.01875 0.4662 " pathEditMode="relative" rAng="0" ptsTypes="aaa">
                                      <p:cBhvr>
                                        <p:cTn id="69" dur="2000" fill="hold"/>
                                        <p:tgtEl>
                                          <p:spTgt spid="30"/>
                                        </p:tgtEl>
                                        <p:attrNameLst>
                                          <p:attrName>ppt_x</p:attrName>
                                          <p:attrName>ppt_y</p:attrName>
                                        </p:attrNameLst>
                                      </p:cBhvr>
                                      <p:rCtr x="-95" y="233"/>
                                    </p:animMotion>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12291">
                                            <p:txEl>
                                              <p:pRg st="7" end="7"/>
                                            </p:txEl>
                                          </p:spTgt>
                                        </p:tgtEl>
                                        <p:attrNameLst>
                                          <p:attrName>style.visibility</p:attrName>
                                        </p:attrNameLst>
                                      </p:cBhvr>
                                      <p:to>
                                        <p:strVal val="visible"/>
                                      </p:to>
                                    </p:set>
                                    <p:animEffect transition="in" filter="blinds(horizontal)">
                                      <p:cBhvr>
                                        <p:cTn id="74" dur="500"/>
                                        <p:tgtEl>
                                          <p:spTgt spid="12291">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12291">
                                            <p:txEl>
                                              <p:pRg st="8" end="8"/>
                                            </p:txEl>
                                          </p:spTgt>
                                        </p:tgtEl>
                                        <p:attrNameLst>
                                          <p:attrName>style.visibility</p:attrName>
                                        </p:attrNameLst>
                                      </p:cBhvr>
                                      <p:to>
                                        <p:strVal val="visible"/>
                                      </p:to>
                                    </p:set>
                                    <p:animEffect transition="in" filter="blinds(horizontal)">
                                      <p:cBhvr>
                                        <p:cTn id="79"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dirty="0"/>
              <a:t>Checkpoint </a:t>
            </a:r>
            <a:r>
              <a:rPr lang="en-US" dirty="0" smtClean="0"/>
              <a:t>the </a:t>
            </a:r>
            <a:r>
              <a:rPr lang="en-US" dirty="0"/>
              <a:t>network core</a:t>
            </a:r>
          </a:p>
        </p:txBody>
      </p:sp>
      <p:sp>
        <p:nvSpPr>
          <p:cNvPr id="4" name="Content Placeholder 3"/>
          <p:cNvSpPr>
            <a:spLocks noGrp="1"/>
          </p:cNvSpPr>
          <p:nvPr>
            <p:ph sz="half" idx="1"/>
          </p:nvPr>
        </p:nvSpPr>
        <p:spPr/>
        <p:txBody>
          <a:bodyPr>
            <a:normAutofit/>
          </a:bodyPr>
          <a:lstStyle/>
          <a:p>
            <a:r>
              <a:rPr lang="en-US" dirty="0" smtClean="0"/>
              <a:t>Leverage </a:t>
            </a:r>
            <a:r>
              <a:rPr lang="en-US" dirty="0" err="1" smtClean="0"/>
              <a:t>Emulab</a:t>
            </a:r>
            <a:r>
              <a:rPr lang="en-US" dirty="0" smtClean="0"/>
              <a:t> delay nodes</a:t>
            </a:r>
          </a:p>
          <a:p>
            <a:pPr lvl="1"/>
            <a:r>
              <a:rPr lang="en-US" dirty="0" err="1" smtClean="0"/>
              <a:t>Emulab</a:t>
            </a:r>
            <a:r>
              <a:rPr lang="en-US" dirty="0" smtClean="0"/>
              <a:t> links are no-delay</a:t>
            </a:r>
          </a:p>
          <a:p>
            <a:pPr lvl="1"/>
            <a:r>
              <a:rPr lang="en-US" dirty="0" smtClean="0"/>
              <a:t>Link emulation done by   delay nodes</a:t>
            </a:r>
          </a:p>
          <a:p>
            <a:endParaRPr lang="en-US" dirty="0" smtClean="0"/>
          </a:p>
          <a:p>
            <a:r>
              <a:rPr lang="en-US" dirty="0" smtClean="0"/>
              <a:t>Avoid replay of in-flight packets</a:t>
            </a:r>
          </a:p>
          <a:p>
            <a:endParaRPr lang="en-US" dirty="0"/>
          </a:p>
          <a:p>
            <a:r>
              <a:rPr lang="en-US" dirty="0" smtClean="0"/>
              <a:t>Capture all in-flight packets in core</a:t>
            </a:r>
          </a:p>
          <a:p>
            <a:pPr lvl="1"/>
            <a:r>
              <a:rPr lang="en-US" dirty="0" smtClean="0"/>
              <a:t>Checkpoint delay nodes</a:t>
            </a:r>
          </a:p>
        </p:txBody>
      </p:sp>
      <p:pic>
        <p:nvPicPr>
          <p:cNvPr id="6" name="Content Placeholder 5" descr="synchronization-nodes-only.png"/>
          <p:cNvPicPr>
            <a:picLocks noChangeAspect="1"/>
          </p:cNvPicPr>
          <p:nvPr/>
        </p:nvPicPr>
        <p:blipFill>
          <a:blip r:embed="rId3"/>
          <a:stretch>
            <a:fillRect/>
          </a:stretch>
        </p:blipFill>
        <p:spPr>
          <a:xfrm>
            <a:off x="4114800" y="1295400"/>
            <a:ext cx="4038600" cy="3205748"/>
          </a:xfrm>
          <a:prstGeom prst="rect">
            <a:avLst/>
          </a:prstGeom>
        </p:spPr>
      </p:pic>
      <p:sp>
        <p:nvSpPr>
          <p:cNvPr id="7" name="Rounded Rectangle 6"/>
          <p:cNvSpPr/>
          <p:nvPr/>
        </p:nvSpPr>
        <p:spPr>
          <a:xfrm>
            <a:off x="7086600" y="3429000"/>
            <a:ext cx="1295400" cy="1219200"/>
          </a:xfrm>
          <a:prstGeom prst="roundRect">
            <a:avLst>
              <a:gd name="adj" fmla="val 6859"/>
            </a:avLst>
          </a:prstGeom>
          <a:noFill/>
          <a:ln w="25400">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781800" y="1143000"/>
            <a:ext cx="1295400" cy="1219200"/>
          </a:xfrm>
          <a:prstGeom prst="roundRect">
            <a:avLst>
              <a:gd name="adj" fmla="val 6859"/>
            </a:avLst>
          </a:prstGeom>
          <a:noFill/>
          <a:ln w="25400">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962400" y="1219200"/>
            <a:ext cx="1295400" cy="1219200"/>
          </a:xfrm>
          <a:prstGeom prst="roundRect">
            <a:avLst>
              <a:gd name="adj" fmla="val 6859"/>
            </a:avLst>
          </a:prstGeom>
          <a:noFill/>
          <a:ln w="25400">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ndwidth-delay-orange-stream-only.png"/>
          <p:cNvPicPr>
            <a:picLocks noChangeAspect="1"/>
          </p:cNvPicPr>
          <p:nvPr/>
        </p:nvPicPr>
        <p:blipFill>
          <a:blip r:embed="rId4"/>
          <a:stretch>
            <a:fillRect/>
          </a:stretch>
        </p:blipFill>
        <p:spPr>
          <a:xfrm>
            <a:off x="5029200" y="2667000"/>
            <a:ext cx="1545339" cy="841250"/>
          </a:xfrm>
          <a:prstGeom prst="rect">
            <a:avLst/>
          </a:prstGeom>
        </p:spPr>
      </p:pic>
      <p:pic>
        <p:nvPicPr>
          <p:cNvPr id="11" name="Picture 10" descr="bandwidth-delay-green-stream-only.png"/>
          <p:cNvPicPr>
            <a:picLocks noChangeAspect="1"/>
          </p:cNvPicPr>
          <p:nvPr/>
        </p:nvPicPr>
        <p:blipFill>
          <a:blip r:embed="rId5"/>
          <a:stretch>
            <a:fillRect/>
          </a:stretch>
        </p:blipFill>
        <p:spPr>
          <a:xfrm>
            <a:off x="6858000" y="2514600"/>
            <a:ext cx="621793" cy="472441"/>
          </a:xfrm>
          <a:prstGeom prst="rect">
            <a:avLst/>
          </a:prstGeom>
        </p:spPr>
      </p:pic>
      <p:sp>
        <p:nvSpPr>
          <p:cNvPr id="12" name="Rounded Rectangle 11"/>
          <p:cNvSpPr/>
          <p:nvPr/>
        </p:nvSpPr>
        <p:spPr>
          <a:xfrm>
            <a:off x="5715000" y="2057400"/>
            <a:ext cx="1295400" cy="1219200"/>
          </a:xfrm>
          <a:prstGeom prst="roundRect">
            <a:avLst>
              <a:gd name="adj" fmla="val 6859"/>
            </a:avLst>
          </a:prstGeom>
          <a:noFill/>
          <a:ln w="25400">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bandwidth-delay-mixed-replay-log-only.png"/>
          <p:cNvPicPr>
            <a:picLocks noChangeAspect="1"/>
          </p:cNvPicPr>
          <p:nvPr/>
        </p:nvPicPr>
        <p:blipFill>
          <a:blip r:embed="rId6" cstate="print"/>
          <a:stretch>
            <a:fillRect/>
          </a:stretch>
        </p:blipFill>
        <p:spPr>
          <a:xfrm>
            <a:off x="4495800" y="3048000"/>
            <a:ext cx="2414021" cy="286513"/>
          </a:xfrm>
          <a:prstGeom prst="rect">
            <a:avLst/>
          </a:prstGeom>
        </p:spPr>
      </p:pic>
      <p:sp>
        <p:nvSpPr>
          <p:cNvPr id="14" name="Rounded Rectangle 13"/>
          <p:cNvSpPr/>
          <p:nvPr/>
        </p:nvSpPr>
        <p:spPr>
          <a:xfrm>
            <a:off x="4343400" y="2971800"/>
            <a:ext cx="2743200" cy="457200"/>
          </a:xfrm>
          <a:prstGeom prst="roundRect">
            <a:avLst>
              <a:gd name="adj" fmla="val 6859"/>
            </a:avLst>
          </a:prstGeom>
          <a:noFill/>
          <a:ln w="25400">
            <a:gradFill>
              <a:gsLst>
                <a:gs pos="0">
                  <a:srgbClr val="FF0000"/>
                </a:gs>
                <a:gs pos="7000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fld id="{1D452573-55C1-4F8E-942C-3EA0B3A5EE94}"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3" presetClass="entr" presetSubtype="1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linds(horizont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linds(horizontal)">
                                      <p:cBhvr>
                                        <p:cTn id="23" dur="500"/>
                                        <p:tgtEl>
                                          <p:spTgt spid="4">
                                            <p:txEl>
                                              <p:pRg st="2" end="2"/>
                                            </p:txEl>
                                          </p:spTgt>
                                        </p:tgtEl>
                                      </p:cBhvr>
                                    </p:animEffect>
                                  </p:childTnLst>
                                </p:cTn>
                              </p:par>
                            </p:childTnLst>
                          </p:cTn>
                        </p:par>
                        <p:par>
                          <p:cTn id="24" fill="hold">
                            <p:stCondLst>
                              <p:cond delay="500"/>
                            </p:stCondLst>
                            <p:childTnLst>
                              <p:par>
                                <p:cTn id="25" presetID="3" presetClass="entr" presetSubtype="1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linds(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500"/>
                                        <p:tgtEl>
                                          <p:spTgt spid="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par>
                                <p:cTn id="50" presetID="3" presetClass="entr" presetSubtype="10" fill="hold" nodeType="with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blinds(horizontal)">
                                      <p:cBhvr>
                                        <p:cTn id="52" dur="500"/>
                                        <p:tgtEl>
                                          <p:spTgt spid="4">
                                            <p:txEl>
                                              <p:pRg st="6" end="6"/>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blinds(horizontal)">
                                      <p:cBhvr>
                                        <p:cTn id="55" dur="500"/>
                                        <p:tgtEl>
                                          <p:spTgt spid="4">
                                            <p:txEl>
                                              <p:pRg st="7" end="7"/>
                                            </p:txEl>
                                          </p:spTgt>
                                        </p:tgtEl>
                                      </p:cBhvr>
                                    </p:animEffect>
                                  </p:childTnLst>
                                </p:cTn>
                              </p:par>
                            </p:childTnLst>
                          </p:cTn>
                        </p:par>
                        <p:par>
                          <p:cTn id="56" fill="hold">
                            <p:stCondLst>
                              <p:cond delay="500"/>
                            </p:stCondLst>
                            <p:childTnLst>
                              <p:par>
                                <p:cTn id="57" presetID="3" presetClass="exit" presetSubtype="10" fill="hold" grpId="1" nodeType="afterEffect">
                                  <p:stCondLst>
                                    <p:cond delay="0"/>
                                  </p:stCondLst>
                                  <p:childTnLst>
                                    <p:animEffect transition="out" filter="blinds(horizontal)">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7"/>
                                        </p:tgtEl>
                                      </p:cBhvr>
                                    </p:animEffect>
                                    <p:set>
                                      <p:cBhvr>
                                        <p:cTn id="6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3-level-disk-golden-only.png.png"/>
          <p:cNvPicPr>
            <a:picLocks noChangeAspect="1"/>
          </p:cNvPicPr>
          <p:nvPr/>
        </p:nvPicPr>
        <p:blipFill>
          <a:blip r:embed="rId3"/>
          <a:stretch>
            <a:fillRect/>
          </a:stretch>
        </p:blipFill>
        <p:spPr>
          <a:xfrm>
            <a:off x="4953000" y="4343400"/>
            <a:ext cx="2245555" cy="711262"/>
          </a:xfrm>
          <a:prstGeom prst="rect">
            <a:avLst/>
          </a:prstGeom>
        </p:spPr>
      </p:pic>
      <p:sp>
        <p:nvSpPr>
          <p:cNvPr id="18434" name="Rectangle 2"/>
          <p:cNvSpPr>
            <a:spLocks noGrp="1" noChangeArrowheads="1"/>
          </p:cNvSpPr>
          <p:nvPr>
            <p:ph type="title"/>
          </p:nvPr>
        </p:nvSpPr>
        <p:spPr/>
        <p:txBody>
          <a:bodyPr>
            <a:normAutofit fontScale="90000"/>
          </a:bodyPr>
          <a:lstStyle/>
          <a:p>
            <a:r>
              <a:rPr lang="en-US" dirty="0" smtClean="0"/>
              <a:t>Efficient branching storage</a:t>
            </a:r>
            <a:endParaRPr lang="en-US" dirty="0"/>
          </a:p>
        </p:txBody>
      </p:sp>
      <p:sp>
        <p:nvSpPr>
          <p:cNvPr id="18435" name="Rectangle 3"/>
          <p:cNvSpPr>
            <a:spLocks noGrp="1" noChangeArrowheads="1"/>
          </p:cNvSpPr>
          <p:nvPr>
            <p:ph idx="1"/>
          </p:nvPr>
        </p:nvSpPr>
        <p:spPr>
          <a:xfrm>
            <a:off x="457200" y="990600"/>
            <a:ext cx="4114800" cy="5257800"/>
          </a:xfrm>
        </p:spPr>
        <p:txBody>
          <a:bodyPr>
            <a:normAutofit/>
          </a:bodyPr>
          <a:lstStyle/>
          <a:p>
            <a:r>
              <a:rPr lang="en-US" dirty="0" smtClean="0"/>
              <a:t>To be practical </a:t>
            </a:r>
            <a:r>
              <a:rPr lang="en-US" dirty="0" err="1" smtClean="0"/>
              <a:t>stateful</a:t>
            </a:r>
            <a:r>
              <a:rPr lang="en-US" dirty="0" smtClean="0"/>
              <a:t> swap-out has to be fast</a:t>
            </a:r>
          </a:p>
          <a:p>
            <a:r>
              <a:rPr lang="en-US" dirty="0" smtClean="0"/>
              <a:t>Mostly read-only FS</a:t>
            </a:r>
          </a:p>
          <a:p>
            <a:pPr lvl="1"/>
            <a:r>
              <a:rPr lang="en-US" dirty="0" smtClean="0"/>
              <a:t>Shared across nodes and experiments</a:t>
            </a:r>
          </a:p>
          <a:p>
            <a:pPr lvl="1"/>
            <a:endParaRPr lang="en-US" dirty="0" smtClean="0"/>
          </a:p>
          <a:p>
            <a:r>
              <a:rPr lang="en-US" dirty="0" smtClean="0"/>
              <a:t>Deltas accumulate across swap-outs</a:t>
            </a:r>
          </a:p>
          <a:p>
            <a:endParaRPr lang="en-US" dirty="0" smtClean="0"/>
          </a:p>
          <a:p>
            <a:r>
              <a:rPr lang="en-US" dirty="0" smtClean="0"/>
              <a:t>Based on LVM</a:t>
            </a:r>
          </a:p>
          <a:p>
            <a:pPr lvl="1"/>
            <a:r>
              <a:rPr lang="en-US" dirty="0" smtClean="0"/>
              <a:t>Many optimizations</a:t>
            </a:r>
          </a:p>
          <a:p>
            <a:endParaRPr lang="en-US" dirty="0" smtClean="0"/>
          </a:p>
          <a:p>
            <a:endParaRPr lang="en-US" dirty="0"/>
          </a:p>
        </p:txBody>
      </p:sp>
      <p:sp>
        <p:nvSpPr>
          <p:cNvPr id="7" name="Slide Number Placeholder 6"/>
          <p:cNvSpPr>
            <a:spLocks noGrp="1"/>
          </p:cNvSpPr>
          <p:nvPr>
            <p:ph type="sldNum" sz="quarter" idx="12"/>
          </p:nvPr>
        </p:nvSpPr>
        <p:spPr/>
        <p:txBody>
          <a:bodyPr/>
          <a:lstStyle/>
          <a:p>
            <a:fld id="{1D452573-55C1-4F8E-942C-3EA0B3A5EE94}" type="slidenum">
              <a:rPr lang="en-US" smtClean="0"/>
              <a:pPr/>
              <a:t>19</a:t>
            </a:fld>
            <a:endParaRPr lang="en-US"/>
          </a:p>
        </p:txBody>
      </p:sp>
      <p:cxnSp>
        <p:nvCxnSpPr>
          <p:cNvPr id="10" name="Straight Arrow Connector 9"/>
          <p:cNvCxnSpPr>
            <a:stCxn id="11" idx="2"/>
          </p:cNvCxnSpPr>
          <p:nvPr/>
        </p:nvCxnSpPr>
        <p:spPr>
          <a:xfrm rot="5400000">
            <a:off x="5778249" y="3961639"/>
            <a:ext cx="755903" cy="1600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3-level-disk-aggr-delta-only.png"/>
          <p:cNvPicPr>
            <a:picLocks noChangeAspect="1"/>
          </p:cNvPicPr>
          <p:nvPr/>
        </p:nvPicPr>
        <p:blipFill>
          <a:blip r:embed="rId4"/>
          <a:stretch>
            <a:fillRect/>
          </a:stretch>
        </p:blipFill>
        <p:spPr>
          <a:xfrm>
            <a:off x="5638800" y="3200400"/>
            <a:ext cx="1194818" cy="463297"/>
          </a:xfrm>
          <a:prstGeom prst="rect">
            <a:avLst/>
          </a:prstGeom>
        </p:spPr>
      </p:pic>
      <p:cxnSp>
        <p:nvCxnSpPr>
          <p:cNvPr id="12" name="Straight Arrow Connector 11"/>
          <p:cNvCxnSpPr/>
          <p:nvPr/>
        </p:nvCxnSpPr>
        <p:spPr>
          <a:xfrm rot="16200000" flipH="1">
            <a:off x="5521453" y="2555747"/>
            <a:ext cx="1149092" cy="1523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3-level-disk-delta-only.png"/>
          <p:cNvPicPr>
            <a:picLocks noChangeAspect="1"/>
          </p:cNvPicPr>
          <p:nvPr/>
        </p:nvPicPr>
        <p:blipFill>
          <a:blip r:embed="rId5"/>
          <a:stretch>
            <a:fillRect/>
          </a:stretch>
        </p:blipFill>
        <p:spPr>
          <a:xfrm>
            <a:off x="5791200" y="3276600"/>
            <a:ext cx="819914" cy="4084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2" dur="500"/>
                                        <p:tgtEl>
                                          <p:spTgt spid="1843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5" dur="500"/>
                                        <p:tgtEl>
                                          <p:spTgt spid="1843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31" dur="500"/>
                                        <p:tgtEl>
                                          <p:spTgt spid="18435">
                                            <p:txEl>
                                              <p:pRg st="4" end="4"/>
                                            </p:txEl>
                                          </p:spTgt>
                                        </p:tgtEl>
                                      </p:cBhvr>
                                    </p:animEffect>
                                  </p:childTnLst>
                                </p:cTn>
                              </p:par>
                              <p:par>
                                <p:cTn id="32" presetID="64" presetClass="path" presetSubtype="0" accel="50000" decel="50000" fill="hold" nodeType="withEffect">
                                  <p:stCondLst>
                                    <p:cond delay="0"/>
                                  </p:stCondLst>
                                  <p:childTnLst>
                                    <p:animMotion origin="layout" path="M -1.66667E-6 2.59259E-6 L -0.01979 -0.20741 " pathEditMode="relative" rAng="0" ptsTypes="AA">
                                      <p:cBhvr>
                                        <p:cTn id="33" dur="2000" fill="hold"/>
                                        <p:tgtEl>
                                          <p:spTgt spid="13"/>
                                        </p:tgtEl>
                                        <p:attrNameLst>
                                          <p:attrName>ppt_x</p:attrName>
                                          <p:attrName>ppt_y</p:attrName>
                                        </p:attrNameLst>
                                      </p:cBhvr>
                                      <p:rCtr x="-10" y="-104"/>
                                    </p:animMotion>
                                  </p:childTnLst>
                                </p:cTn>
                              </p:par>
                            </p:childTnLst>
                          </p:cTn>
                        </p:par>
                        <p:par>
                          <p:cTn id="34" fill="hold">
                            <p:stCondLst>
                              <p:cond delay="2000"/>
                            </p:stCondLst>
                            <p:childTnLst>
                              <p:par>
                                <p:cTn id="35" presetID="3" presetClass="entr" presetSubtype="1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8435">
                                            <p:txEl>
                                              <p:pRg st="6" end="6"/>
                                            </p:txEl>
                                          </p:spTgt>
                                        </p:tgtEl>
                                        <p:attrNameLst>
                                          <p:attrName>style.visibility</p:attrName>
                                        </p:attrNameLst>
                                      </p:cBhvr>
                                      <p:to>
                                        <p:strVal val="visible"/>
                                      </p:to>
                                    </p:set>
                                    <p:animEffect transition="in" filter="blinds(horizontal)">
                                      <p:cBhvr>
                                        <p:cTn id="45" dur="500"/>
                                        <p:tgtEl>
                                          <p:spTgt spid="1843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8435">
                                            <p:txEl>
                                              <p:pRg st="7" end="7"/>
                                            </p:txEl>
                                          </p:spTgt>
                                        </p:tgtEl>
                                        <p:attrNameLst>
                                          <p:attrName>style.visibility</p:attrName>
                                        </p:attrNameLst>
                                      </p:cBhvr>
                                      <p:to>
                                        <p:strVal val="visible"/>
                                      </p:to>
                                    </p:set>
                                    <p:animEffect transition="in" filter="blinds(horizontal)">
                                      <p:cBhvr>
                                        <p:cTn id="50"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a:t>Emulab</a:t>
            </a:r>
          </a:p>
        </p:txBody>
      </p:sp>
      <p:sp>
        <p:nvSpPr>
          <p:cNvPr id="3075" name="Rectangle 3"/>
          <p:cNvSpPr>
            <a:spLocks noGrp="1" noChangeArrowheads="1"/>
          </p:cNvSpPr>
          <p:nvPr>
            <p:ph idx="1"/>
          </p:nvPr>
        </p:nvSpPr>
        <p:spPr>
          <a:xfrm>
            <a:off x="457200" y="990600"/>
            <a:ext cx="8153400" cy="533400"/>
          </a:xfrm>
        </p:spPr>
        <p:txBody>
          <a:bodyPr>
            <a:normAutofit/>
          </a:bodyPr>
          <a:lstStyle/>
          <a:p>
            <a:r>
              <a:rPr lang="en-US" dirty="0"/>
              <a:t>Public </a:t>
            </a:r>
            <a:r>
              <a:rPr lang="en-US" dirty="0" err="1"/>
              <a:t>testbed</a:t>
            </a:r>
            <a:r>
              <a:rPr lang="en-US" dirty="0"/>
              <a:t> </a:t>
            </a:r>
            <a:r>
              <a:rPr lang="en-US" dirty="0" smtClean="0"/>
              <a:t>for network experimentation</a:t>
            </a:r>
            <a:endParaRPr lang="en-US" dirty="0"/>
          </a:p>
        </p:txBody>
      </p:sp>
      <p:pic>
        <p:nvPicPr>
          <p:cNvPr id="9" name="Picture 8" descr="Emulab-34-cluster_front1.jpg"/>
          <p:cNvPicPr>
            <a:picLocks noChangeAspect="1"/>
          </p:cNvPicPr>
          <p:nvPr/>
        </p:nvPicPr>
        <p:blipFill>
          <a:blip r:embed="rId3" cstate="print"/>
          <a:stretch>
            <a:fillRect/>
          </a:stretch>
        </p:blipFill>
        <p:spPr>
          <a:xfrm>
            <a:off x="1705000" y="1600200"/>
            <a:ext cx="5734000" cy="4300500"/>
          </a:xfrm>
          <a:prstGeom prst="rect">
            <a:avLst/>
          </a:prstGeom>
        </p:spPr>
      </p:pic>
      <p:pic>
        <p:nvPicPr>
          <p:cNvPr id="8" name="Picture 7" descr="Emulab-25-cisco8_3-4.jpg"/>
          <p:cNvPicPr>
            <a:picLocks noChangeAspect="1"/>
          </p:cNvPicPr>
          <p:nvPr/>
        </p:nvPicPr>
        <p:blipFill>
          <a:blip r:embed="rId4" cstate="print"/>
          <a:stretch>
            <a:fillRect/>
          </a:stretch>
        </p:blipFill>
        <p:spPr>
          <a:xfrm>
            <a:off x="1724000" y="1676400"/>
            <a:ext cx="5696000" cy="4272000"/>
          </a:xfrm>
          <a:prstGeom prst="rect">
            <a:avLst/>
          </a:prstGeom>
        </p:spPr>
      </p:pic>
      <p:sp>
        <p:nvSpPr>
          <p:cNvPr id="14" name="Slide Number Placeholder 13"/>
          <p:cNvSpPr>
            <a:spLocks noGrp="1"/>
          </p:cNvSpPr>
          <p:nvPr>
            <p:ph type="sldNum" sz="quarter" idx="12"/>
          </p:nvPr>
        </p:nvSpPr>
        <p:spPr/>
        <p:txBody>
          <a:bodyPr/>
          <a:lstStyle/>
          <a:p>
            <a:fld id="{1D452573-55C1-4F8E-942C-3EA0B3A5EE94}" type="slidenum">
              <a:rPr lang="en-US" sz="1800" smtClean="0"/>
              <a:pPr/>
              <a:t>2</a:t>
            </a:fld>
            <a:endParaRPr lang="en-US" sz="1800" dirty="0"/>
          </a:p>
        </p:txBody>
      </p:sp>
      <p:sp>
        <p:nvSpPr>
          <p:cNvPr id="11" name="Rectangle 3"/>
          <p:cNvSpPr txBox="1">
            <a:spLocks noChangeArrowheads="1"/>
          </p:cNvSpPr>
          <p:nvPr/>
        </p:nvSpPr>
        <p:spPr>
          <a:xfrm>
            <a:off x="533400" y="5867400"/>
            <a:ext cx="8077200" cy="609600"/>
          </a:xfrm>
          <a:prstGeom prst="rect">
            <a:avLst/>
          </a:prstGeom>
        </p:spPr>
        <p:txBody>
          <a:bodyPr vert="horz" lIns="91432" tIns="45716" rIns="91432" bIns="45716" rtlCol="0">
            <a:normAutofit/>
          </a:bodyPr>
          <a:lstStyle/>
          <a:p>
            <a:pPr marL="342870" marR="0" lvl="0" indent="-342870" algn="l" defTabSz="914318"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Complex networking experiments within minutes</a:t>
            </a:r>
          </a:p>
          <a:p>
            <a:pPr marL="742883" marR="0" lvl="1" indent="-285724" algn="l" defTabSz="914318" rtl="0" eaLnBrk="1" fontAlgn="auto" latinLnBrk="0" hangingPunct="1">
              <a:lnSpc>
                <a:spcPct val="100000"/>
              </a:lnSpc>
              <a:spcBef>
                <a:spcPts val="2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Emulab-interface.jpg"/>
          <p:cNvPicPr>
            <a:picLocks noChangeAspect="1"/>
          </p:cNvPicPr>
          <p:nvPr/>
        </p:nvPicPr>
        <p:blipFill>
          <a:blip r:embed="rId5"/>
          <a:stretch>
            <a:fillRect/>
          </a:stretch>
        </p:blipFill>
        <p:spPr>
          <a:xfrm>
            <a:off x="2095500" y="1516593"/>
            <a:ext cx="4953000" cy="4471530"/>
          </a:xfrm>
          <a:prstGeom prst="rect">
            <a:avLst/>
          </a:prstGeom>
        </p:spPr>
      </p:pic>
      <p:sp>
        <p:nvSpPr>
          <p:cNvPr id="25" name="Rectangle 24"/>
          <p:cNvSpPr/>
          <p:nvPr/>
        </p:nvSpPr>
        <p:spPr>
          <a:xfrm>
            <a:off x="990600" y="2438400"/>
            <a:ext cx="7010400" cy="2667000"/>
          </a:xfrm>
          <a:prstGeom prst="rect">
            <a:avLst/>
          </a:prstGeom>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Emulab-complex-exp-3.png"/>
          <p:cNvPicPr>
            <a:picLocks noChangeAspect="1"/>
          </p:cNvPicPr>
          <p:nvPr/>
        </p:nvPicPr>
        <p:blipFill>
          <a:blip r:embed="rId6"/>
          <a:stretch>
            <a:fillRect/>
          </a:stretch>
        </p:blipFill>
        <p:spPr>
          <a:xfrm>
            <a:off x="5968712" y="2615912"/>
            <a:ext cx="2088176" cy="2088176"/>
          </a:xfrm>
          <a:prstGeom prst="rect">
            <a:avLst/>
          </a:prstGeom>
        </p:spPr>
      </p:pic>
      <p:pic>
        <p:nvPicPr>
          <p:cNvPr id="27" name="Picture 26" descr="Emulab-complex-exp.png"/>
          <p:cNvPicPr>
            <a:picLocks noChangeAspect="1"/>
          </p:cNvPicPr>
          <p:nvPr/>
        </p:nvPicPr>
        <p:blipFill>
          <a:blip r:embed="rId7"/>
          <a:stretch>
            <a:fillRect/>
          </a:stretch>
        </p:blipFill>
        <p:spPr>
          <a:xfrm>
            <a:off x="3530312" y="2615912"/>
            <a:ext cx="2088176" cy="2088176"/>
          </a:xfrm>
          <a:prstGeom prst="rect">
            <a:avLst/>
          </a:prstGeom>
        </p:spPr>
      </p:pic>
      <p:pic>
        <p:nvPicPr>
          <p:cNvPr id="28" name="Picture 27" descr="Emulab-complex-exp-2.png"/>
          <p:cNvPicPr>
            <a:picLocks noChangeAspect="1"/>
          </p:cNvPicPr>
          <p:nvPr/>
        </p:nvPicPr>
        <p:blipFill>
          <a:blip r:embed="rId8"/>
          <a:stretch>
            <a:fillRect/>
          </a:stretch>
        </p:blipFill>
        <p:spPr>
          <a:xfrm>
            <a:off x="1168112" y="2615912"/>
            <a:ext cx="2088176" cy="20881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1" presetClass="exit" presetSubtype="0" fill="hold"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par>
                                <p:cTn id="32" presetID="3"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par>
                                <p:cTn id="38" presetID="3" presetClass="entr" presetSubtype="10" fill="hold" nodeType="with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blinds(horizontal)">
                                      <p:cBhvr>
                                        <p:cTn id="4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p:txBody>
          <a:bodyPr/>
          <a:lstStyle/>
          <a:p>
            <a:r>
              <a:rPr lang="en-US"/>
              <a:t>Evaluation</a:t>
            </a:r>
          </a:p>
        </p:txBody>
      </p:sp>
      <p:sp>
        <p:nvSpPr>
          <p:cNvPr id="21509"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dirty="0"/>
              <a:t>Evaluation plan</a:t>
            </a:r>
          </a:p>
        </p:txBody>
      </p:sp>
      <p:sp>
        <p:nvSpPr>
          <p:cNvPr id="24579" name="Rectangle 3"/>
          <p:cNvSpPr>
            <a:spLocks noGrp="1" noChangeArrowheads="1"/>
          </p:cNvSpPr>
          <p:nvPr>
            <p:ph idx="1"/>
          </p:nvPr>
        </p:nvSpPr>
        <p:spPr/>
        <p:txBody>
          <a:bodyPr/>
          <a:lstStyle/>
          <a:p>
            <a:r>
              <a:rPr lang="en-US" dirty="0" smtClean="0"/>
              <a:t>Transparency of the checkpoint</a:t>
            </a:r>
            <a:endParaRPr lang="en-US" dirty="0" smtClean="0"/>
          </a:p>
          <a:p>
            <a:r>
              <a:rPr lang="en-US" dirty="0" smtClean="0"/>
              <a:t>Measurable </a:t>
            </a:r>
            <a:r>
              <a:rPr lang="en-US" dirty="0"/>
              <a:t>metrics</a:t>
            </a:r>
          </a:p>
          <a:p>
            <a:pPr lvl="1"/>
            <a:r>
              <a:rPr lang="en-US" dirty="0"/>
              <a:t>Time </a:t>
            </a:r>
            <a:r>
              <a:rPr lang="en-US" dirty="0" smtClean="0"/>
              <a:t>virtualization</a:t>
            </a:r>
            <a:endParaRPr lang="en-US" dirty="0"/>
          </a:p>
          <a:p>
            <a:pPr lvl="1"/>
            <a:r>
              <a:rPr lang="en-US" dirty="0"/>
              <a:t>CPU allocation</a:t>
            </a:r>
          </a:p>
          <a:p>
            <a:pPr lvl="1"/>
            <a:r>
              <a:rPr lang="en-US" dirty="0" smtClean="0"/>
              <a:t>Network parameters</a:t>
            </a:r>
            <a:endParaRPr lang="en-US" dirty="0"/>
          </a:p>
        </p:txBody>
      </p:sp>
      <p:sp>
        <p:nvSpPr>
          <p:cNvPr id="4" name="Slide Number Placeholder 3"/>
          <p:cNvSpPr>
            <a:spLocks noGrp="1"/>
          </p:cNvSpPr>
          <p:nvPr>
            <p:ph type="sldNum" sz="quarter" idx="12"/>
          </p:nvPr>
        </p:nvSpPr>
        <p:spPr/>
        <p:txBody>
          <a:bodyPr/>
          <a:lstStyle/>
          <a:p>
            <a:fld id="{1D452573-55C1-4F8E-942C-3EA0B3A5EE9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990600"/>
            <a:ext cx="7620000" cy="5334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p:cNvSpPr>
            <a:spLocks noGrp="1" noChangeArrowheads="1"/>
          </p:cNvSpPr>
          <p:nvPr>
            <p:ph type="title"/>
          </p:nvPr>
        </p:nvSpPr>
        <p:spPr/>
        <p:txBody>
          <a:bodyPr>
            <a:normAutofit fontScale="90000"/>
          </a:bodyPr>
          <a:lstStyle/>
          <a:p>
            <a:r>
              <a:rPr lang="en-US"/>
              <a:t>Time virtualization</a:t>
            </a:r>
          </a:p>
        </p:txBody>
      </p:sp>
      <p:sp>
        <p:nvSpPr>
          <p:cNvPr id="9" name="Slide Number Placeholder 8"/>
          <p:cNvSpPr>
            <a:spLocks noGrp="1"/>
          </p:cNvSpPr>
          <p:nvPr>
            <p:ph type="sldNum" sz="quarter" idx="12"/>
          </p:nvPr>
        </p:nvSpPr>
        <p:spPr/>
        <p:txBody>
          <a:bodyPr/>
          <a:lstStyle/>
          <a:p>
            <a:fld id="{1D452573-55C1-4F8E-942C-3EA0B3A5EE94}" type="slidenum">
              <a:rPr lang="en-US" smtClean="0"/>
              <a:pPr/>
              <a:t>22</a:t>
            </a:fld>
            <a:endParaRPr lang="en-US"/>
          </a:p>
        </p:txBody>
      </p:sp>
      <p:pic>
        <p:nvPicPr>
          <p:cNvPr id="7" name="Picture 6" descr="time-dark-small-scale.png"/>
          <p:cNvPicPr>
            <a:picLocks noChangeAspect="1"/>
          </p:cNvPicPr>
          <p:nvPr/>
        </p:nvPicPr>
        <p:blipFill>
          <a:blip r:embed="rId3"/>
          <a:stretch>
            <a:fillRect/>
          </a:stretch>
        </p:blipFill>
        <p:spPr>
          <a:xfrm>
            <a:off x="1280146" y="1362447"/>
            <a:ext cx="6720854" cy="4657353"/>
          </a:xfrm>
          <a:prstGeom prst="rect">
            <a:avLst/>
          </a:prstGeom>
        </p:spPr>
      </p:pic>
      <p:pic>
        <p:nvPicPr>
          <p:cNvPr id="14" name="Picture 13" descr="time-large-scale-checkpoint.png"/>
          <p:cNvPicPr>
            <a:picLocks noChangeAspect="1"/>
          </p:cNvPicPr>
          <p:nvPr/>
        </p:nvPicPr>
        <p:blipFill>
          <a:blip r:embed="rId4"/>
          <a:stretch>
            <a:fillRect/>
          </a:stretch>
        </p:blipFill>
        <p:spPr>
          <a:xfrm>
            <a:off x="6096000" y="1447800"/>
            <a:ext cx="15240" cy="3922784"/>
          </a:xfrm>
          <a:prstGeom prst="rect">
            <a:avLst/>
          </a:prstGeom>
        </p:spPr>
      </p:pic>
      <p:pic>
        <p:nvPicPr>
          <p:cNvPr id="12" name="Picture 11" descr="time-dark-small-scale-inner-plot.png"/>
          <p:cNvPicPr>
            <a:picLocks noChangeAspect="1"/>
          </p:cNvPicPr>
          <p:nvPr/>
        </p:nvPicPr>
        <p:blipFill>
          <a:blip r:embed="rId5"/>
          <a:stretch>
            <a:fillRect/>
          </a:stretch>
        </p:blipFill>
        <p:spPr>
          <a:xfrm>
            <a:off x="4267200" y="1600200"/>
            <a:ext cx="3081534" cy="2133604"/>
          </a:xfrm>
          <a:prstGeom prst="rect">
            <a:avLst/>
          </a:prstGeom>
        </p:spPr>
      </p:pic>
      <p:pic>
        <p:nvPicPr>
          <p:cNvPr id="15" name="Picture 14" descr="time-large-scale.png"/>
          <p:cNvPicPr>
            <a:picLocks noChangeAspect="1"/>
          </p:cNvPicPr>
          <p:nvPr/>
        </p:nvPicPr>
        <p:blipFill>
          <a:blip r:embed="rId6"/>
          <a:stretch>
            <a:fillRect/>
          </a:stretch>
        </p:blipFill>
        <p:spPr>
          <a:xfrm>
            <a:off x="1239252" y="1328918"/>
            <a:ext cx="6761747" cy="4690882"/>
          </a:xfrm>
          <a:prstGeom prst="rect">
            <a:avLst/>
          </a:prstGeom>
        </p:spPr>
      </p:pic>
      <p:pic>
        <p:nvPicPr>
          <p:cNvPr id="16" name="Picture 15" descr="time-large-scale-checkpoints-grid-only.png"/>
          <p:cNvPicPr>
            <a:picLocks noChangeAspect="1"/>
          </p:cNvPicPr>
          <p:nvPr/>
        </p:nvPicPr>
        <p:blipFill>
          <a:blip r:embed="rId7"/>
          <a:stretch>
            <a:fillRect/>
          </a:stretch>
        </p:blipFill>
        <p:spPr>
          <a:xfrm>
            <a:off x="2422821" y="1432542"/>
            <a:ext cx="5266955" cy="3934976"/>
          </a:xfrm>
          <a:prstGeom prst="rect">
            <a:avLst/>
          </a:prstGeom>
        </p:spPr>
      </p:pic>
      <p:sp>
        <p:nvSpPr>
          <p:cNvPr id="18" name="Rounded Rectangular Callout 17"/>
          <p:cNvSpPr/>
          <p:nvPr/>
        </p:nvSpPr>
        <p:spPr>
          <a:xfrm>
            <a:off x="5029200" y="2438400"/>
            <a:ext cx="3124200" cy="1600200"/>
          </a:xfrm>
          <a:prstGeom prst="wedgeRoundRectCallout">
            <a:avLst>
              <a:gd name="adj1" fmla="val -33335"/>
              <a:gd name="adj2" fmla="val -60808"/>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lgn="ctr"/>
            <a:r>
              <a:rPr lang="en-US" dirty="0" smtClean="0">
                <a:solidFill>
                  <a:schemeClr val="bg1"/>
                </a:solidFill>
              </a:rPr>
              <a:t>Checkpoint every 5 sec</a:t>
            </a:r>
          </a:p>
          <a:p>
            <a:pPr marL="168275" algn="ctr"/>
            <a:r>
              <a:rPr lang="en-US" dirty="0" smtClean="0">
                <a:solidFill>
                  <a:schemeClr val="bg1"/>
                </a:solidFill>
              </a:rPr>
              <a:t>(24 checkpoints)</a:t>
            </a:r>
            <a:endParaRPr lang="en-US" dirty="0">
              <a:solidFill>
                <a:schemeClr val="bg1"/>
              </a:solidFill>
            </a:endParaRPr>
          </a:p>
        </p:txBody>
      </p:sp>
      <p:sp>
        <p:nvSpPr>
          <p:cNvPr id="19" name="Rounded Rectangular Callout 18"/>
          <p:cNvSpPr/>
          <p:nvPr/>
        </p:nvSpPr>
        <p:spPr>
          <a:xfrm>
            <a:off x="1143000" y="2057400"/>
            <a:ext cx="3124200" cy="533400"/>
          </a:xfrm>
          <a:prstGeom prst="wedgeRoundRectCallout">
            <a:avLst>
              <a:gd name="adj1" fmla="val 61743"/>
              <a:gd name="adj2" fmla="val 39523"/>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dirty="0" smtClean="0">
                <a:solidFill>
                  <a:schemeClr val="bg1"/>
                </a:solidFill>
              </a:rPr>
              <a:t>Timer accuracy is 28 </a:t>
            </a:r>
            <a:r>
              <a:rPr lang="el-GR" dirty="0" smtClean="0">
                <a:solidFill>
                  <a:schemeClr val="bg1"/>
                </a:solidFill>
              </a:rPr>
              <a:t>μ</a:t>
            </a:r>
            <a:r>
              <a:rPr lang="en-US" dirty="0" smtClean="0">
                <a:solidFill>
                  <a:schemeClr val="bg1"/>
                </a:solidFill>
              </a:rPr>
              <a:t>sec</a:t>
            </a:r>
          </a:p>
        </p:txBody>
      </p:sp>
      <p:sp>
        <p:nvSpPr>
          <p:cNvPr id="20" name="Left Brace 19"/>
          <p:cNvSpPr/>
          <p:nvPr/>
        </p:nvSpPr>
        <p:spPr>
          <a:xfrm>
            <a:off x="4724400" y="2438400"/>
            <a:ext cx="76200" cy="228600"/>
          </a:xfrm>
          <a:prstGeom prst="leftBrace">
            <a:avLst/>
          </a:prstGeom>
          <a:noFill/>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ounded Rectangular Callout 20"/>
          <p:cNvSpPr/>
          <p:nvPr/>
        </p:nvSpPr>
        <p:spPr>
          <a:xfrm>
            <a:off x="2057400" y="2971800"/>
            <a:ext cx="3124200" cy="609600"/>
          </a:xfrm>
          <a:prstGeom prst="wedgeRoundRectCallout">
            <a:avLst>
              <a:gd name="adj1" fmla="val 69357"/>
              <a:gd name="adj2" fmla="val -134820"/>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dirty="0" smtClean="0">
                <a:solidFill>
                  <a:schemeClr val="bg1"/>
                </a:solidFill>
              </a:rPr>
              <a:t>Checkpoint adds ±80</a:t>
            </a:r>
            <a:r>
              <a:rPr lang="el-GR" dirty="0" smtClean="0">
                <a:solidFill>
                  <a:schemeClr val="bg1"/>
                </a:solidFill>
              </a:rPr>
              <a:t> μ</a:t>
            </a:r>
            <a:r>
              <a:rPr lang="en-US" dirty="0" smtClean="0">
                <a:solidFill>
                  <a:schemeClr val="bg1"/>
                </a:solidFill>
              </a:rPr>
              <a:t>sec error</a:t>
            </a:r>
            <a:endParaRPr lang="en-US" dirty="0">
              <a:solidFill>
                <a:schemeClr val="bg1"/>
              </a:solidFill>
            </a:endParaRPr>
          </a:p>
        </p:txBody>
      </p:sp>
      <p:sp>
        <p:nvSpPr>
          <p:cNvPr id="22" name="Left Brace 21"/>
          <p:cNvSpPr/>
          <p:nvPr/>
        </p:nvSpPr>
        <p:spPr>
          <a:xfrm>
            <a:off x="5867400" y="1752600"/>
            <a:ext cx="152400" cy="1371600"/>
          </a:xfrm>
          <a:prstGeom prst="leftBrace">
            <a:avLst/>
          </a:prstGeom>
          <a:noFill/>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ounded Rectangular Callout 16"/>
          <p:cNvSpPr/>
          <p:nvPr/>
        </p:nvSpPr>
        <p:spPr>
          <a:xfrm>
            <a:off x="5562600" y="2438400"/>
            <a:ext cx="3124200" cy="1600200"/>
          </a:xfrm>
          <a:prstGeom prst="wedgeRoundRectCallout">
            <a:avLst>
              <a:gd name="adj1" fmla="val -51435"/>
              <a:gd name="adj2" fmla="val -63816"/>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dirty="0" smtClean="0">
                <a:solidFill>
                  <a:schemeClr val="bg1"/>
                </a:solidFill>
              </a:rPr>
              <a:t>do {</a:t>
            </a:r>
          </a:p>
          <a:p>
            <a:pPr marL="168275"/>
            <a:r>
              <a:rPr lang="en-US" b="1" dirty="0" smtClean="0">
                <a:solidFill>
                  <a:schemeClr val="bg1"/>
                </a:solidFill>
              </a:rPr>
              <a:t>     </a:t>
            </a:r>
            <a:r>
              <a:rPr lang="en-US" b="1" dirty="0" err="1" smtClean="0">
                <a:solidFill>
                  <a:schemeClr val="bg1"/>
                </a:solidFill>
              </a:rPr>
              <a:t>usleep</a:t>
            </a:r>
            <a:r>
              <a:rPr lang="en-US" b="1" dirty="0" smtClean="0">
                <a:solidFill>
                  <a:schemeClr val="bg1"/>
                </a:solidFill>
              </a:rPr>
              <a:t>(10 ms)</a:t>
            </a:r>
          </a:p>
          <a:p>
            <a:pPr marL="168275"/>
            <a:r>
              <a:rPr lang="en-US" dirty="0" smtClean="0">
                <a:solidFill>
                  <a:schemeClr val="bg1"/>
                </a:solidFill>
              </a:rPr>
              <a:t>     </a:t>
            </a:r>
            <a:r>
              <a:rPr lang="en-US" dirty="0" err="1" smtClean="0">
                <a:solidFill>
                  <a:schemeClr val="bg1"/>
                </a:solidFill>
              </a:rPr>
              <a:t>gettimeofday</a:t>
            </a:r>
            <a:r>
              <a:rPr lang="en-US" dirty="0" smtClean="0">
                <a:solidFill>
                  <a:schemeClr val="bg1"/>
                </a:solidFill>
              </a:rPr>
              <a:t>()</a:t>
            </a:r>
          </a:p>
          <a:p>
            <a:pPr marL="168275"/>
            <a:r>
              <a:rPr lang="en-US" dirty="0" smtClean="0">
                <a:solidFill>
                  <a:schemeClr val="bg1"/>
                </a:solidFill>
              </a:rPr>
              <a:t>} while ()</a:t>
            </a:r>
          </a:p>
          <a:p>
            <a:pPr marL="168275"/>
            <a:endParaRPr lang="en-US" sz="800" dirty="0" smtClean="0">
              <a:solidFill>
                <a:schemeClr val="bg1"/>
              </a:solidFill>
            </a:endParaRPr>
          </a:p>
          <a:p>
            <a:r>
              <a:rPr lang="en-US" dirty="0" smtClean="0">
                <a:solidFill>
                  <a:schemeClr val="bg1"/>
                </a:solidFill>
              </a:rPr>
              <a:t>sleep + overhead = 20 ms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par>
                                <p:cTn id="12" presetID="3" presetClass="entr" presetSubtype="1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linds(horizontal)">
                                      <p:cBhvr>
                                        <p:cTn id="14" dur="500"/>
                                        <p:tgtEl>
                                          <p:spTgt spid="16"/>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par>
                          <p:cTn id="26" fill="hold">
                            <p:stCondLst>
                              <p:cond delay="500"/>
                            </p:stCondLst>
                            <p:childTnLst>
                              <p:par>
                                <p:cTn id="27" presetID="1" presetClass="exit" presetSubtype="0" fill="hold" nodeType="after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par>
                          <p:cTn id="32" fill="hold">
                            <p:stCondLst>
                              <p:cond delay="1000"/>
                            </p:stCondLst>
                            <p:childTnLst>
                              <p:par>
                                <p:cTn id="33" presetID="3" presetClass="entr" presetSubtype="1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par>
                                <p:cTn id="36" presetID="3" presetClass="entr" presetSubtype="1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linds(horizontal)">
                                      <p:cBhvr>
                                        <p:cTn id="51" dur="500"/>
                                        <p:tgtEl>
                                          <p:spTgt spid="2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20" grpId="0" animBg="1"/>
      <p:bldP spid="21" grpId="0" animBg="1"/>
      <p:bldP spid="22" grpId="0" animBg="1"/>
      <p:bldP spid="17" grpId="0" animBg="1"/>
      <p:bldP spid="1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a:t>CPU </a:t>
            </a:r>
            <a:r>
              <a:rPr lang="en-US" dirty="0" smtClean="0"/>
              <a:t>allocation</a:t>
            </a:r>
            <a:endParaRPr lang="en-US" dirty="0"/>
          </a:p>
        </p:txBody>
      </p:sp>
      <p:sp>
        <p:nvSpPr>
          <p:cNvPr id="6" name="Rectangle 5"/>
          <p:cNvSpPr/>
          <p:nvPr/>
        </p:nvSpPr>
        <p:spPr>
          <a:xfrm>
            <a:off x="762000" y="990600"/>
            <a:ext cx="7620000" cy="5334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1D452573-55C1-4F8E-942C-3EA0B3A5EE94}" type="slidenum">
              <a:rPr lang="en-US" smtClean="0"/>
              <a:pPr/>
              <a:t>23</a:t>
            </a:fld>
            <a:endParaRPr lang="en-US"/>
          </a:p>
        </p:txBody>
      </p:sp>
      <p:pic>
        <p:nvPicPr>
          <p:cNvPr id="8" name="Picture 7" descr="cpu-small-scale.jpg.png"/>
          <p:cNvPicPr>
            <a:picLocks noChangeAspect="1"/>
          </p:cNvPicPr>
          <p:nvPr/>
        </p:nvPicPr>
        <p:blipFill>
          <a:blip r:embed="rId3"/>
          <a:stretch>
            <a:fillRect/>
          </a:stretch>
        </p:blipFill>
        <p:spPr>
          <a:xfrm>
            <a:off x="1562094" y="1600200"/>
            <a:ext cx="6019812" cy="4212345"/>
          </a:xfrm>
          <a:prstGeom prst="rect">
            <a:avLst/>
          </a:prstGeom>
        </p:spPr>
      </p:pic>
      <p:pic>
        <p:nvPicPr>
          <p:cNvPr id="9" name="Picture 8" descr="cpu-checkpoint.png"/>
          <p:cNvPicPr>
            <a:picLocks noChangeAspect="1"/>
          </p:cNvPicPr>
          <p:nvPr/>
        </p:nvPicPr>
        <p:blipFill>
          <a:blip r:embed="rId4"/>
          <a:stretch>
            <a:fillRect/>
          </a:stretch>
        </p:blipFill>
        <p:spPr>
          <a:xfrm>
            <a:off x="5867400" y="1676400"/>
            <a:ext cx="18288" cy="3553975"/>
          </a:xfrm>
          <a:prstGeom prst="rect">
            <a:avLst/>
          </a:prstGeom>
        </p:spPr>
      </p:pic>
      <p:pic>
        <p:nvPicPr>
          <p:cNvPr id="10" name="Picture 9" descr="cpu-inner-plot.jpg.png"/>
          <p:cNvPicPr>
            <a:picLocks noChangeAspect="1"/>
          </p:cNvPicPr>
          <p:nvPr/>
        </p:nvPicPr>
        <p:blipFill>
          <a:blip r:embed="rId5"/>
          <a:stretch>
            <a:fillRect/>
          </a:stretch>
        </p:blipFill>
        <p:spPr>
          <a:xfrm>
            <a:off x="4282434" y="1831844"/>
            <a:ext cx="2727966" cy="1901956"/>
          </a:xfrm>
          <a:prstGeom prst="rect">
            <a:avLst/>
          </a:prstGeom>
        </p:spPr>
      </p:pic>
      <p:pic>
        <p:nvPicPr>
          <p:cNvPr id="13" name="Picture 12" descr="cpu-large-scale.png"/>
          <p:cNvPicPr>
            <a:picLocks noChangeAspect="1"/>
          </p:cNvPicPr>
          <p:nvPr/>
        </p:nvPicPr>
        <p:blipFill>
          <a:blip r:embed="rId6"/>
          <a:stretch>
            <a:fillRect/>
          </a:stretch>
        </p:blipFill>
        <p:spPr>
          <a:xfrm>
            <a:off x="1524000" y="1600200"/>
            <a:ext cx="6038100" cy="4224537"/>
          </a:xfrm>
          <a:prstGeom prst="rect">
            <a:avLst/>
          </a:prstGeom>
        </p:spPr>
      </p:pic>
      <p:pic>
        <p:nvPicPr>
          <p:cNvPr id="14" name="Picture 13" descr="cpu-large-scale-grid.png"/>
          <p:cNvPicPr>
            <a:picLocks noChangeAspect="1"/>
          </p:cNvPicPr>
          <p:nvPr/>
        </p:nvPicPr>
        <p:blipFill>
          <a:blip r:embed="rId7"/>
          <a:stretch>
            <a:fillRect/>
          </a:stretch>
        </p:blipFill>
        <p:spPr>
          <a:xfrm>
            <a:off x="2548118" y="1694681"/>
            <a:ext cx="4690882" cy="3563119"/>
          </a:xfrm>
          <a:prstGeom prst="rect">
            <a:avLst/>
          </a:prstGeom>
        </p:spPr>
      </p:pic>
      <p:sp>
        <p:nvSpPr>
          <p:cNvPr id="15" name="Rounded Rectangular Callout 14"/>
          <p:cNvSpPr/>
          <p:nvPr/>
        </p:nvSpPr>
        <p:spPr>
          <a:xfrm>
            <a:off x="4648200" y="2667000"/>
            <a:ext cx="3124200" cy="1600200"/>
          </a:xfrm>
          <a:prstGeom prst="wedgeRoundRectCallout">
            <a:avLst>
              <a:gd name="adj1" fmla="val -33335"/>
              <a:gd name="adj2" fmla="val -60808"/>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lgn="ctr"/>
            <a:r>
              <a:rPr lang="en-US" dirty="0" smtClean="0">
                <a:solidFill>
                  <a:schemeClr val="bg1"/>
                </a:solidFill>
              </a:rPr>
              <a:t>Checkpoint every 5 sec</a:t>
            </a:r>
          </a:p>
          <a:p>
            <a:pPr marL="168275" algn="ctr"/>
            <a:r>
              <a:rPr lang="en-US" dirty="0" smtClean="0">
                <a:solidFill>
                  <a:schemeClr val="bg1"/>
                </a:solidFill>
              </a:rPr>
              <a:t>(29 checkpoints)</a:t>
            </a:r>
            <a:endParaRPr lang="en-US" dirty="0">
              <a:solidFill>
                <a:schemeClr val="bg1"/>
              </a:solidFill>
            </a:endParaRPr>
          </a:p>
        </p:txBody>
      </p:sp>
      <p:sp>
        <p:nvSpPr>
          <p:cNvPr id="17" name="Rounded Rectangular Callout 16"/>
          <p:cNvSpPr/>
          <p:nvPr/>
        </p:nvSpPr>
        <p:spPr>
          <a:xfrm>
            <a:off x="5105400" y="2667000"/>
            <a:ext cx="3124200" cy="1600200"/>
          </a:xfrm>
          <a:prstGeom prst="wedgeRoundRectCallout">
            <a:avLst>
              <a:gd name="adj1" fmla="val -51435"/>
              <a:gd name="adj2" fmla="val -63816"/>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dirty="0" smtClean="0">
                <a:solidFill>
                  <a:schemeClr val="bg1"/>
                </a:solidFill>
              </a:rPr>
              <a:t>do {</a:t>
            </a:r>
          </a:p>
          <a:p>
            <a:pPr marL="168275"/>
            <a:r>
              <a:rPr lang="en-US" dirty="0" smtClean="0">
                <a:solidFill>
                  <a:schemeClr val="bg1"/>
                </a:solidFill>
              </a:rPr>
              <a:t>     </a:t>
            </a:r>
            <a:r>
              <a:rPr lang="en-US" b="1" dirty="0" err="1" smtClean="0">
                <a:solidFill>
                  <a:schemeClr val="bg1"/>
                </a:solidFill>
              </a:rPr>
              <a:t>stress_cpu</a:t>
            </a:r>
            <a:r>
              <a:rPr lang="en-US" b="1" dirty="0" smtClean="0">
                <a:solidFill>
                  <a:schemeClr val="bg1"/>
                </a:solidFill>
              </a:rPr>
              <a:t>()</a:t>
            </a:r>
          </a:p>
          <a:p>
            <a:pPr marL="168275"/>
            <a:r>
              <a:rPr lang="en-US" dirty="0" smtClean="0">
                <a:solidFill>
                  <a:schemeClr val="bg1"/>
                </a:solidFill>
              </a:rPr>
              <a:t>     </a:t>
            </a:r>
            <a:r>
              <a:rPr lang="en-US" dirty="0" err="1" smtClean="0">
                <a:solidFill>
                  <a:schemeClr val="bg1"/>
                </a:solidFill>
              </a:rPr>
              <a:t>gettimeofday</a:t>
            </a:r>
            <a:r>
              <a:rPr lang="en-US" dirty="0" smtClean="0">
                <a:solidFill>
                  <a:schemeClr val="bg1"/>
                </a:solidFill>
              </a:rPr>
              <a:t>()</a:t>
            </a:r>
          </a:p>
          <a:p>
            <a:pPr marL="168275"/>
            <a:r>
              <a:rPr lang="en-US" dirty="0" smtClean="0">
                <a:solidFill>
                  <a:schemeClr val="bg1"/>
                </a:solidFill>
              </a:rPr>
              <a:t>} while()</a:t>
            </a:r>
          </a:p>
          <a:p>
            <a:pPr marL="168275"/>
            <a:endParaRPr lang="en-US" sz="800" dirty="0" smtClean="0">
              <a:solidFill>
                <a:schemeClr val="bg1"/>
              </a:solidFill>
            </a:endParaRPr>
          </a:p>
          <a:p>
            <a:r>
              <a:rPr lang="en-US" dirty="0" smtClean="0">
                <a:solidFill>
                  <a:schemeClr val="bg1"/>
                </a:solidFill>
              </a:rPr>
              <a:t>stress + overhead = 236.6 ms</a:t>
            </a:r>
            <a:endParaRPr lang="en-US" dirty="0">
              <a:solidFill>
                <a:schemeClr val="bg1"/>
              </a:solidFill>
            </a:endParaRPr>
          </a:p>
        </p:txBody>
      </p:sp>
      <p:sp>
        <p:nvSpPr>
          <p:cNvPr id="20" name="Rounded Rectangular Callout 19"/>
          <p:cNvSpPr/>
          <p:nvPr/>
        </p:nvSpPr>
        <p:spPr>
          <a:xfrm>
            <a:off x="1371600" y="2667000"/>
            <a:ext cx="2438400" cy="685800"/>
          </a:xfrm>
          <a:prstGeom prst="wedgeRoundRectCallout">
            <a:avLst>
              <a:gd name="adj1" fmla="val 88094"/>
              <a:gd name="adj2" fmla="val 27940"/>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dirty="0" smtClean="0">
                <a:solidFill>
                  <a:schemeClr val="bg1"/>
                </a:solidFill>
              </a:rPr>
              <a:t>Normally within 9 ms of  average</a:t>
            </a:r>
          </a:p>
        </p:txBody>
      </p:sp>
      <p:sp>
        <p:nvSpPr>
          <p:cNvPr id="21" name="Rounded Rectangular Callout 20"/>
          <p:cNvSpPr/>
          <p:nvPr/>
        </p:nvSpPr>
        <p:spPr>
          <a:xfrm>
            <a:off x="2971800" y="1066800"/>
            <a:ext cx="3124200" cy="609600"/>
          </a:xfrm>
          <a:prstGeom prst="wedgeRoundRectCallout">
            <a:avLst>
              <a:gd name="adj1" fmla="val 36529"/>
              <a:gd name="adj2" fmla="val 207748"/>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dirty="0" smtClean="0">
                <a:solidFill>
                  <a:schemeClr val="bg1"/>
                </a:solidFill>
              </a:rPr>
              <a:t>Checkpoint adds 27 ms error</a:t>
            </a:r>
            <a:endParaRPr lang="en-US" dirty="0">
              <a:solidFill>
                <a:schemeClr val="bg1"/>
              </a:solidFill>
            </a:endParaRPr>
          </a:p>
        </p:txBody>
      </p:sp>
      <p:sp>
        <p:nvSpPr>
          <p:cNvPr id="23" name="Left Brace 22"/>
          <p:cNvSpPr/>
          <p:nvPr/>
        </p:nvSpPr>
        <p:spPr>
          <a:xfrm>
            <a:off x="5638800" y="1981200"/>
            <a:ext cx="152400" cy="1371600"/>
          </a:xfrm>
          <a:prstGeom prst="leftBrace">
            <a:avLst/>
          </a:prstGeom>
          <a:noFill/>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ounded Rectangular Callout 23"/>
          <p:cNvSpPr/>
          <p:nvPr/>
        </p:nvSpPr>
        <p:spPr>
          <a:xfrm>
            <a:off x="3505200" y="3886200"/>
            <a:ext cx="2895600" cy="838200"/>
          </a:xfrm>
          <a:prstGeom prst="wedgeRoundRectCallout">
            <a:avLst>
              <a:gd name="adj1" fmla="val 49878"/>
              <a:gd name="adj2" fmla="val 20990"/>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dirty="0" err="1" smtClean="0">
                <a:solidFill>
                  <a:schemeClr val="bg1"/>
                </a:solidFill>
              </a:rPr>
              <a:t>ls</a:t>
            </a:r>
            <a:r>
              <a:rPr lang="en-US" dirty="0" smtClean="0">
                <a:solidFill>
                  <a:schemeClr val="bg1"/>
                </a:solidFill>
              </a:rPr>
              <a:t> /root    –  7ms overhead</a:t>
            </a:r>
          </a:p>
          <a:p>
            <a:pPr marL="168275"/>
            <a:r>
              <a:rPr lang="en-US" dirty="0" err="1" smtClean="0">
                <a:solidFill>
                  <a:schemeClr val="bg1"/>
                </a:solidFill>
              </a:rPr>
              <a:t>xm</a:t>
            </a:r>
            <a:r>
              <a:rPr lang="en-US" dirty="0" smtClean="0">
                <a:solidFill>
                  <a:schemeClr val="bg1"/>
                </a:solidFill>
              </a:rPr>
              <a:t> list     –   130 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childTnLst>
                          </p:cTn>
                        </p:par>
                        <p:par>
                          <p:cTn id="12" fill="hold">
                            <p:stCondLst>
                              <p:cond delay="0"/>
                            </p:stCondLst>
                            <p:childTnLst>
                              <p:par>
                                <p:cTn id="13" presetID="3"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par>
                          <p:cTn id="26" fill="hold">
                            <p:stCondLst>
                              <p:cond delay="500"/>
                            </p:stCondLst>
                            <p:childTnLst>
                              <p:par>
                                <p:cTn id="27" presetID="3" presetClass="exit" presetSubtype="10" fill="hold" nodeType="afterEffect">
                                  <p:stCondLst>
                                    <p:cond delay="0"/>
                                  </p:stCondLst>
                                  <p:childTnLst>
                                    <p:animEffect transition="out" filter="blinds(horizontal)">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par>
                          <p:cTn id="30" fill="hold">
                            <p:stCondLst>
                              <p:cond delay="1000"/>
                            </p:stCondLst>
                            <p:childTnLst>
                              <p:par>
                                <p:cTn id="31" presetID="3" presetClass="entr" presetSubtype="1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par>
                                <p:cTn id="37" presetID="3" presetClass="entr" presetSubtype="1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20" grpId="0" animBg="1"/>
      <p:bldP spid="21"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dirty="0"/>
              <a:t>Network transparency: </a:t>
            </a:r>
            <a:r>
              <a:rPr lang="en-US" dirty="0" err="1" smtClean="0"/>
              <a:t>iperf</a:t>
            </a:r>
            <a:r>
              <a:rPr lang="en-US" dirty="0" smtClean="0"/>
              <a:t> </a:t>
            </a:r>
            <a:endParaRPr lang="en-US" dirty="0"/>
          </a:p>
        </p:txBody>
      </p:sp>
      <p:sp>
        <p:nvSpPr>
          <p:cNvPr id="4" name="Rectangle 3"/>
          <p:cNvSpPr/>
          <p:nvPr/>
        </p:nvSpPr>
        <p:spPr>
          <a:xfrm>
            <a:off x="762000" y="990600"/>
            <a:ext cx="7620000" cy="5334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D452573-55C1-4F8E-942C-3EA0B3A5EE94}" type="slidenum">
              <a:rPr lang="en-US" smtClean="0"/>
              <a:pPr/>
              <a:t>24</a:t>
            </a:fld>
            <a:endParaRPr lang="en-US"/>
          </a:p>
        </p:txBody>
      </p:sp>
      <p:pic>
        <p:nvPicPr>
          <p:cNvPr id="8" name="Picture 7" descr="iperf-plot-only.png"/>
          <p:cNvPicPr>
            <a:picLocks noChangeAspect="1"/>
          </p:cNvPicPr>
          <p:nvPr/>
        </p:nvPicPr>
        <p:blipFill>
          <a:blip r:embed="rId2"/>
          <a:stretch>
            <a:fillRect/>
          </a:stretch>
        </p:blipFill>
        <p:spPr>
          <a:xfrm>
            <a:off x="1455414" y="1447800"/>
            <a:ext cx="6233173" cy="4447041"/>
          </a:xfrm>
          <a:prstGeom prst="rect">
            <a:avLst/>
          </a:prstGeom>
        </p:spPr>
      </p:pic>
      <p:pic>
        <p:nvPicPr>
          <p:cNvPr id="9" name="Picture 8" descr="iperf-grid.png"/>
          <p:cNvPicPr>
            <a:picLocks noChangeAspect="1"/>
          </p:cNvPicPr>
          <p:nvPr/>
        </p:nvPicPr>
        <p:blipFill>
          <a:blip r:embed="rId3"/>
          <a:stretch>
            <a:fillRect/>
          </a:stretch>
        </p:blipFill>
        <p:spPr>
          <a:xfrm>
            <a:off x="3048000" y="1524000"/>
            <a:ext cx="3404623" cy="3712472"/>
          </a:xfrm>
          <a:prstGeom prst="rect">
            <a:avLst/>
          </a:prstGeom>
        </p:spPr>
      </p:pic>
      <p:pic>
        <p:nvPicPr>
          <p:cNvPr id="10" name="Picture 9" descr="iperf-inner-plot-only.png"/>
          <p:cNvPicPr>
            <a:picLocks noChangeAspect="1"/>
          </p:cNvPicPr>
          <p:nvPr/>
        </p:nvPicPr>
        <p:blipFill>
          <a:blip r:embed="rId4"/>
          <a:stretch>
            <a:fillRect/>
          </a:stretch>
        </p:blipFill>
        <p:spPr>
          <a:xfrm>
            <a:off x="3688074" y="2971800"/>
            <a:ext cx="2865126" cy="2017780"/>
          </a:xfrm>
          <a:prstGeom prst="rect">
            <a:avLst/>
          </a:prstGeom>
        </p:spPr>
      </p:pic>
      <p:sp>
        <p:nvSpPr>
          <p:cNvPr id="15" name="Rounded Rectangular Callout 14"/>
          <p:cNvSpPr/>
          <p:nvPr/>
        </p:nvSpPr>
        <p:spPr>
          <a:xfrm>
            <a:off x="6019800" y="4038600"/>
            <a:ext cx="2667000" cy="1066800"/>
          </a:xfrm>
          <a:prstGeom prst="wedgeRoundRectCallout">
            <a:avLst>
              <a:gd name="adj1" fmla="val -46218"/>
              <a:gd name="adj2" fmla="val -67575"/>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dirty="0" smtClean="0">
                <a:solidFill>
                  <a:schemeClr val="bg1"/>
                </a:solidFill>
              </a:rPr>
              <a:t>No TCP window change</a:t>
            </a:r>
          </a:p>
          <a:p>
            <a:pPr marL="168275"/>
            <a:r>
              <a:rPr lang="en-US" dirty="0" smtClean="0">
                <a:solidFill>
                  <a:schemeClr val="bg1"/>
                </a:solidFill>
              </a:rPr>
              <a:t>No packet drops</a:t>
            </a:r>
          </a:p>
        </p:txBody>
      </p:sp>
      <p:sp>
        <p:nvSpPr>
          <p:cNvPr id="16" name="Rounded Rectangular Callout 15"/>
          <p:cNvSpPr/>
          <p:nvPr/>
        </p:nvSpPr>
        <p:spPr>
          <a:xfrm>
            <a:off x="6553200" y="1371600"/>
            <a:ext cx="2362200" cy="1524000"/>
          </a:xfrm>
          <a:prstGeom prst="wedgeRoundRectCallout">
            <a:avLst>
              <a:gd name="adj1" fmla="val -78468"/>
              <a:gd name="adj2" fmla="val 63984"/>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dirty="0" smtClean="0">
                <a:solidFill>
                  <a:schemeClr val="bg1"/>
                </a:solidFill>
              </a:rPr>
              <a:t>Throughput drop is due to background activity</a:t>
            </a:r>
          </a:p>
        </p:txBody>
      </p:sp>
      <p:sp>
        <p:nvSpPr>
          <p:cNvPr id="17" name="Left Brace 16"/>
          <p:cNvSpPr/>
          <p:nvPr/>
        </p:nvSpPr>
        <p:spPr>
          <a:xfrm rot="5400000">
            <a:off x="5676900" y="2781300"/>
            <a:ext cx="228600" cy="914400"/>
          </a:xfrm>
          <a:prstGeom prst="leftBrace">
            <a:avLst/>
          </a:prstGeom>
          <a:noFill/>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ular Callout 12"/>
          <p:cNvSpPr/>
          <p:nvPr/>
        </p:nvSpPr>
        <p:spPr>
          <a:xfrm>
            <a:off x="4495800" y="2971800"/>
            <a:ext cx="3962400" cy="1066800"/>
          </a:xfrm>
          <a:prstGeom prst="wedgeRoundRectCallout">
            <a:avLst>
              <a:gd name="adj1" fmla="val -28355"/>
              <a:gd name="adj2" fmla="val -73214"/>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lgn="ctr"/>
            <a:r>
              <a:rPr lang="en-US" dirty="0" smtClean="0">
                <a:solidFill>
                  <a:schemeClr val="bg1"/>
                </a:solidFill>
              </a:rPr>
              <a:t>Average inter-packet time: 18 </a:t>
            </a:r>
            <a:r>
              <a:rPr lang="el-GR" dirty="0" smtClean="0">
                <a:solidFill>
                  <a:schemeClr val="bg1"/>
                </a:solidFill>
              </a:rPr>
              <a:t>μ</a:t>
            </a:r>
            <a:r>
              <a:rPr lang="en-US" dirty="0" smtClean="0">
                <a:solidFill>
                  <a:schemeClr val="bg1"/>
                </a:solidFill>
              </a:rPr>
              <a:t>sec</a:t>
            </a:r>
          </a:p>
          <a:p>
            <a:pPr marL="168275" algn="ctr"/>
            <a:r>
              <a:rPr lang="en-US" dirty="0" smtClean="0">
                <a:solidFill>
                  <a:schemeClr val="bg1"/>
                </a:solidFill>
              </a:rPr>
              <a:t>Checkpoint adds: 330 -- 5801  </a:t>
            </a:r>
            <a:r>
              <a:rPr lang="el-GR" dirty="0" smtClean="0">
                <a:solidFill>
                  <a:schemeClr val="bg1"/>
                </a:solidFill>
              </a:rPr>
              <a:t>μ</a:t>
            </a:r>
            <a:r>
              <a:rPr lang="en-US" dirty="0" smtClean="0">
                <a:solidFill>
                  <a:schemeClr val="bg1"/>
                </a:solidFill>
              </a:rPr>
              <a:t>sec</a:t>
            </a:r>
            <a:endParaRPr lang="en-US" dirty="0">
              <a:solidFill>
                <a:schemeClr val="bg1"/>
              </a:solidFill>
            </a:endParaRPr>
          </a:p>
        </p:txBody>
      </p:sp>
      <p:sp>
        <p:nvSpPr>
          <p:cNvPr id="11" name="Rounded Rectangular Callout 10"/>
          <p:cNvSpPr/>
          <p:nvPr/>
        </p:nvSpPr>
        <p:spPr>
          <a:xfrm>
            <a:off x="4800600" y="2743200"/>
            <a:ext cx="3124200" cy="1066800"/>
          </a:xfrm>
          <a:prstGeom prst="wedgeRoundRectCallout">
            <a:avLst>
              <a:gd name="adj1" fmla="val -33335"/>
              <a:gd name="adj2" fmla="val -60808"/>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lgn="ctr"/>
            <a:r>
              <a:rPr lang="en-US" dirty="0" smtClean="0">
                <a:solidFill>
                  <a:schemeClr val="bg1"/>
                </a:solidFill>
              </a:rPr>
              <a:t>Checkpoint every 5 sec</a:t>
            </a:r>
          </a:p>
          <a:p>
            <a:pPr marL="168275" algn="ctr"/>
            <a:r>
              <a:rPr lang="en-US" dirty="0" smtClean="0">
                <a:solidFill>
                  <a:schemeClr val="bg1"/>
                </a:solidFill>
              </a:rPr>
              <a:t>(4 checkpoints)</a:t>
            </a:r>
            <a:endParaRPr lang="en-US" dirty="0">
              <a:solidFill>
                <a:schemeClr val="bg1"/>
              </a:solidFill>
            </a:endParaRPr>
          </a:p>
        </p:txBody>
      </p:sp>
      <p:sp>
        <p:nvSpPr>
          <p:cNvPr id="12" name="Rounded Rectangular Callout 11"/>
          <p:cNvSpPr/>
          <p:nvPr/>
        </p:nvSpPr>
        <p:spPr>
          <a:xfrm>
            <a:off x="5029200" y="2743200"/>
            <a:ext cx="3276600" cy="1447800"/>
          </a:xfrm>
          <a:prstGeom prst="wedgeRoundRectCallout">
            <a:avLst>
              <a:gd name="adj1" fmla="val -27795"/>
              <a:gd name="adj2" fmla="val -98432"/>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dirty="0" smtClean="0">
                <a:solidFill>
                  <a:schemeClr val="bg1"/>
                </a:solidFill>
              </a:rPr>
              <a:t>- 1Gbps, 0 delay network, </a:t>
            </a:r>
          </a:p>
          <a:p>
            <a:pPr marL="168275">
              <a:buFontTx/>
              <a:buChar char="-"/>
            </a:pPr>
            <a:r>
              <a:rPr lang="en-US" dirty="0" smtClean="0">
                <a:solidFill>
                  <a:schemeClr val="bg1"/>
                </a:solidFill>
              </a:rPr>
              <a:t> </a:t>
            </a:r>
            <a:r>
              <a:rPr lang="en-US" dirty="0" err="1" smtClean="0">
                <a:solidFill>
                  <a:schemeClr val="bg1"/>
                </a:solidFill>
              </a:rPr>
              <a:t>iperf</a:t>
            </a:r>
            <a:r>
              <a:rPr lang="en-US" dirty="0" smtClean="0">
                <a:solidFill>
                  <a:schemeClr val="bg1"/>
                </a:solidFill>
              </a:rPr>
              <a:t> between two VMs</a:t>
            </a:r>
          </a:p>
          <a:p>
            <a:pPr marL="168275">
              <a:buFontTx/>
              <a:buChar char="-"/>
            </a:pPr>
            <a:r>
              <a:rPr lang="en-US" dirty="0" smtClean="0">
                <a:solidFill>
                  <a:schemeClr val="bg1"/>
                </a:solidFill>
              </a:rPr>
              <a:t> </a:t>
            </a:r>
            <a:r>
              <a:rPr lang="en-US" dirty="0" err="1" smtClean="0">
                <a:solidFill>
                  <a:schemeClr val="bg1"/>
                </a:solidFill>
              </a:rPr>
              <a:t>tcpdump</a:t>
            </a:r>
            <a:r>
              <a:rPr lang="en-US" dirty="0" smtClean="0">
                <a:solidFill>
                  <a:schemeClr val="bg1"/>
                </a:solidFill>
              </a:rPr>
              <a:t> inside one </a:t>
            </a:r>
            <a:r>
              <a:rPr lang="en-US" dirty="0" smtClean="0">
                <a:solidFill>
                  <a:schemeClr val="bg1"/>
                </a:solidFill>
              </a:rPr>
              <a:t>of VMs</a:t>
            </a:r>
            <a:endParaRPr lang="en-US" dirty="0" smtClean="0">
              <a:solidFill>
                <a:schemeClr val="bg1"/>
              </a:solidFill>
            </a:endParaRPr>
          </a:p>
          <a:p>
            <a:pPr marL="168275">
              <a:buFontTx/>
              <a:buChar char="-"/>
            </a:pPr>
            <a:r>
              <a:rPr lang="en-US" dirty="0" smtClean="0">
                <a:solidFill>
                  <a:schemeClr val="bg1"/>
                </a:solidFill>
              </a:rPr>
              <a:t> averaging over 0.5 ms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3" presetClass="entr" presetSubtype="1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par>
                          <p:cTn id="23" fill="hold">
                            <p:stCondLst>
                              <p:cond delay="0"/>
                            </p:stCondLst>
                            <p:childTnLst>
                              <p:par>
                                <p:cTn id="24" presetID="3"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3" grpId="1" animBg="1"/>
      <p:bldP spid="11" grpId="0" animBg="1"/>
      <p:bldP spid="11" grpId="1" animBg="1"/>
      <p:bldP spid="12" grpId="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sz="4000"/>
              <a:t>Network transparency: BitTorrent</a:t>
            </a:r>
          </a:p>
        </p:txBody>
      </p:sp>
      <p:sp>
        <p:nvSpPr>
          <p:cNvPr id="4" name="Rectangle 3"/>
          <p:cNvSpPr/>
          <p:nvPr/>
        </p:nvSpPr>
        <p:spPr>
          <a:xfrm>
            <a:off x="762000" y="1905000"/>
            <a:ext cx="7620000" cy="31242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D452573-55C1-4F8E-942C-3EA0B3A5EE94}" type="slidenum">
              <a:rPr lang="en-US" smtClean="0"/>
              <a:pPr/>
              <a:t>25</a:t>
            </a:fld>
            <a:endParaRPr lang="en-US"/>
          </a:p>
        </p:txBody>
      </p:sp>
      <p:pic>
        <p:nvPicPr>
          <p:cNvPr id="7" name="Picture 6" descr="bt-grid.png"/>
          <p:cNvPicPr>
            <a:picLocks noChangeAspect="1"/>
          </p:cNvPicPr>
          <p:nvPr/>
        </p:nvPicPr>
        <p:blipFill>
          <a:blip r:embed="rId3"/>
          <a:stretch>
            <a:fillRect/>
          </a:stretch>
        </p:blipFill>
        <p:spPr>
          <a:xfrm>
            <a:off x="891533" y="2244853"/>
            <a:ext cx="7360935" cy="2496317"/>
          </a:xfrm>
          <a:prstGeom prst="rect">
            <a:avLst/>
          </a:prstGeom>
        </p:spPr>
      </p:pic>
      <p:pic>
        <p:nvPicPr>
          <p:cNvPr id="11" name="Picture 10" descr="bt-client-2.png"/>
          <p:cNvPicPr>
            <a:picLocks noChangeAspect="1"/>
          </p:cNvPicPr>
          <p:nvPr/>
        </p:nvPicPr>
        <p:blipFill>
          <a:blip r:embed="rId4"/>
          <a:stretch>
            <a:fillRect/>
          </a:stretch>
        </p:blipFill>
        <p:spPr>
          <a:xfrm>
            <a:off x="1380891" y="2426212"/>
            <a:ext cx="6455677" cy="1923292"/>
          </a:xfrm>
          <a:prstGeom prst="rect">
            <a:avLst/>
          </a:prstGeom>
        </p:spPr>
      </p:pic>
      <p:pic>
        <p:nvPicPr>
          <p:cNvPr id="8" name="Picture 7" descr="bt-client-1.png"/>
          <p:cNvPicPr>
            <a:picLocks noChangeAspect="1"/>
          </p:cNvPicPr>
          <p:nvPr/>
        </p:nvPicPr>
        <p:blipFill>
          <a:blip r:embed="rId5"/>
          <a:stretch>
            <a:fillRect/>
          </a:stretch>
        </p:blipFill>
        <p:spPr>
          <a:xfrm>
            <a:off x="1380891" y="2987682"/>
            <a:ext cx="6455677" cy="1371603"/>
          </a:xfrm>
          <a:prstGeom prst="rect">
            <a:avLst/>
          </a:prstGeom>
        </p:spPr>
      </p:pic>
      <p:pic>
        <p:nvPicPr>
          <p:cNvPr id="10" name="Picture 9" descr="bt-client-3.png"/>
          <p:cNvPicPr>
            <a:picLocks noChangeAspect="1"/>
          </p:cNvPicPr>
          <p:nvPr/>
        </p:nvPicPr>
        <p:blipFill>
          <a:blip r:embed="rId6"/>
          <a:stretch>
            <a:fillRect/>
          </a:stretch>
        </p:blipFill>
        <p:spPr>
          <a:xfrm>
            <a:off x="1380891" y="2311025"/>
            <a:ext cx="6455677" cy="2048260"/>
          </a:xfrm>
          <a:prstGeom prst="rect">
            <a:avLst/>
          </a:prstGeom>
        </p:spPr>
      </p:pic>
      <p:pic>
        <p:nvPicPr>
          <p:cNvPr id="12" name="Picture 11" descr="bt-grid.png"/>
          <p:cNvPicPr>
            <a:picLocks noChangeAspect="1"/>
          </p:cNvPicPr>
          <p:nvPr/>
        </p:nvPicPr>
        <p:blipFill>
          <a:blip r:embed="rId7"/>
          <a:stretch>
            <a:fillRect/>
          </a:stretch>
        </p:blipFill>
        <p:spPr>
          <a:xfrm>
            <a:off x="3076074" y="2250062"/>
            <a:ext cx="2325629" cy="2121412"/>
          </a:xfrm>
          <a:prstGeom prst="rect">
            <a:avLst/>
          </a:prstGeom>
        </p:spPr>
      </p:pic>
      <p:sp>
        <p:nvSpPr>
          <p:cNvPr id="15" name="Rounded Rectangular Callout 14"/>
          <p:cNvSpPr/>
          <p:nvPr/>
        </p:nvSpPr>
        <p:spPr>
          <a:xfrm>
            <a:off x="4648200" y="1219200"/>
            <a:ext cx="3124200" cy="1066800"/>
          </a:xfrm>
          <a:prstGeom prst="wedgeRoundRectCallout">
            <a:avLst>
              <a:gd name="adj1" fmla="val -21011"/>
              <a:gd name="adj2" fmla="val 64003"/>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dirty="0" smtClean="0">
                <a:solidFill>
                  <a:schemeClr val="bg1"/>
                </a:solidFill>
              </a:rPr>
              <a:t>100Mbps, low delay </a:t>
            </a:r>
          </a:p>
          <a:p>
            <a:pPr marL="168275"/>
            <a:r>
              <a:rPr lang="en-US" dirty="0" smtClean="0">
                <a:solidFill>
                  <a:schemeClr val="bg1"/>
                </a:solidFill>
              </a:rPr>
              <a:t>1BT server + 3 clients </a:t>
            </a:r>
          </a:p>
          <a:p>
            <a:pPr marL="168275"/>
            <a:r>
              <a:rPr lang="en-US" dirty="0" smtClean="0">
                <a:solidFill>
                  <a:schemeClr val="bg1"/>
                </a:solidFill>
              </a:rPr>
              <a:t>3GB file</a:t>
            </a:r>
            <a:endParaRPr lang="en-US" dirty="0">
              <a:solidFill>
                <a:schemeClr val="bg1"/>
              </a:solidFill>
            </a:endParaRPr>
          </a:p>
        </p:txBody>
      </p:sp>
      <p:sp>
        <p:nvSpPr>
          <p:cNvPr id="16" name="Rounded Rectangular Callout 15"/>
          <p:cNvSpPr/>
          <p:nvPr/>
        </p:nvSpPr>
        <p:spPr>
          <a:xfrm>
            <a:off x="5257800" y="3886200"/>
            <a:ext cx="3124200" cy="1143000"/>
          </a:xfrm>
          <a:prstGeom prst="wedgeRoundRectCallout">
            <a:avLst>
              <a:gd name="adj1" fmla="val -33335"/>
              <a:gd name="adj2" fmla="val -93441"/>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lgn="ctr"/>
            <a:r>
              <a:rPr lang="en-US" dirty="0" smtClean="0">
                <a:solidFill>
                  <a:schemeClr val="bg1"/>
                </a:solidFill>
              </a:rPr>
              <a:t>Checkpoint preserves average throughput</a:t>
            </a:r>
            <a:endParaRPr lang="en-US" dirty="0">
              <a:solidFill>
                <a:schemeClr val="bg1"/>
              </a:solidFill>
            </a:endParaRPr>
          </a:p>
        </p:txBody>
      </p:sp>
      <p:sp>
        <p:nvSpPr>
          <p:cNvPr id="14" name="Rounded Rectangular Callout 13"/>
          <p:cNvSpPr/>
          <p:nvPr/>
        </p:nvSpPr>
        <p:spPr>
          <a:xfrm>
            <a:off x="4648200" y="1143000"/>
            <a:ext cx="3124200" cy="914400"/>
          </a:xfrm>
          <a:prstGeom prst="wedgeRoundRectCallout">
            <a:avLst>
              <a:gd name="adj1" fmla="val -49509"/>
              <a:gd name="adj2" fmla="val 68665"/>
              <a:gd name="adj3" fmla="val 16667"/>
            </a:avLst>
          </a:prstGeom>
          <a:gradFill>
            <a:gsLst>
              <a:gs pos="23000">
                <a:srgbClr val="F9EFB1"/>
              </a:gs>
              <a:gs pos="79000">
                <a:schemeClr val="accent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lgn="ctr"/>
            <a:r>
              <a:rPr lang="en-US" dirty="0" smtClean="0">
                <a:solidFill>
                  <a:schemeClr val="bg1"/>
                </a:solidFill>
              </a:rPr>
              <a:t>Checkpoint every 5 sec</a:t>
            </a:r>
          </a:p>
          <a:p>
            <a:pPr marL="168275" algn="ctr"/>
            <a:r>
              <a:rPr lang="en-US" dirty="0" smtClean="0">
                <a:solidFill>
                  <a:schemeClr val="bg1"/>
                </a:solidFill>
              </a:rPr>
              <a:t>(20 checkpoints)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3"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linds(horizontal)">
                                      <p:cBhvr>
                                        <p:cTn id="14" dur="500"/>
                                        <p:tgtEl>
                                          <p:spTgt spid="12"/>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par>
                          <p:cTn id="23" fill="hold">
                            <p:stCondLst>
                              <p:cond delay="0"/>
                            </p:stCondLst>
                            <p:childTnLst>
                              <p:par>
                                <p:cTn id="24" presetID="3" presetClass="entr" presetSubtype="1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4" grpId="0" animBg="1"/>
      <p:bldP spid="1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Transparent distributed checkpoint</a:t>
            </a:r>
          </a:p>
          <a:p>
            <a:pPr lvl="1"/>
            <a:r>
              <a:rPr lang="en-US" dirty="0" smtClean="0"/>
              <a:t>Precise research tool</a:t>
            </a:r>
          </a:p>
          <a:p>
            <a:pPr lvl="1"/>
            <a:r>
              <a:rPr lang="en-US" dirty="0" smtClean="0"/>
              <a:t>Fidelity of distributed system analysis</a:t>
            </a:r>
          </a:p>
          <a:p>
            <a:endParaRPr lang="en-US" dirty="0" smtClean="0"/>
          </a:p>
          <a:p>
            <a:r>
              <a:rPr lang="en-US" dirty="0" smtClean="0"/>
              <a:t>Temporal firewall</a:t>
            </a:r>
          </a:p>
          <a:p>
            <a:pPr lvl="1"/>
            <a:r>
              <a:rPr lang="en-US" dirty="0" smtClean="0"/>
              <a:t>General mechanism to change perception of time for the system</a:t>
            </a:r>
          </a:p>
          <a:p>
            <a:pPr lvl="1"/>
            <a:r>
              <a:rPr lang="en-US" dirty="0" smtClean="0"/>
              <a:t>Conceal various external events</a:t>
            </a:r>
          </a:p>
          <a:p>
            <a:pPr lvl="1"/>
            <a:endParaRPr lang="en-US" dirty="0" smtClean="0"/>
          </a:p>
          <a:p>
            <a:r>
              <a:rPr lang="en-US" dirty="0" smtClean="0"/>
              <a:t>Future work is time-travel</a:t>
            </a:r>
            <a:endParaRPr lang="en-US" dirty="0"/>
          </a:p>
        </p:txBody>
      </p:sp>
      <p:sp>
        <p:nvSpPr>
          <p:cNvPr id="4" name="Slide Number Placeholder 3"/>
          <p:cNvSpPr>
            <a:spLocks noGrp="1"/>
          </p:cNvSpPr>
          <p:nvPr>
            <p:ph type="sldNum" sz="quarter" idx="12"/>
          </p:nvPr>
        </p:nvSpPr>
        <p:spPr/>
        <p:txBody>
          <a:bodyPr/>
          <a:lstStyle/>
          <a:p>
            <a:fld id="{1D452573-55C1-4F8E-942C-3EA0B3A5EE9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p:txBody>
          <a:bodyPr/>
          <a:lstStyle/>
          <a:p>
            <a:r>
              <a:rPr lang="en-US" dirty="0"/>
              <a:t>Thank you</a:t>
            </a:r>
          </a:p>
        </p:txBody>
      </p:sp>
      <p:sp>
        <p:nvSpPr>
          <p:cNvPr id="29701" name="Rectangle 5"/>
          <p:cNvSpPr>
            <a:spLocks noGrp="1" noChangeArrowheads="1"/>
          </p:cNvSpPr>
          <p:nvPr>
            <p:ph type="subTitle" idx="1"/>
          </p:nvPr>
        </p:nvSpPr>
        <p:spPr/>
        <p:txBody>
          <a:bodyPr/>
          <a:lstStyle/>
          <a:p>
            <a:endParaRPr lang="en-US" dirty="0"/>
          </a:p>
        </p:txBody>
      </p:sp>
      <p:sp>
        <p:nvSpPr>
          <p:cNvPr id="5" name="Rectangle 4"/>
          <p:cNvSpPr txBox="1">
            <a:spLocks noChangeArrowheads="1"/>
          </p:cNvSpPr>
          <p:nvPr/>
        </p:nvSpPr>
        <p:spPr>
          <a:xfrm>
            <a:off x="4572000" y="5562600"/>
            <a:ext cx="4343400" cy="860425"/>
          </a:xfrm>
          <a:prstGeom prst="rect">
            <a:avLst/>
          </a:prstGeom>
        </p:spPr>
        <p:txBody>
          <a:bodyPr vert="horz" lIns="91432" tIns="45716" rIns="91432" bIns="45716" rtlCol="0" anchor="ctr">
            <a:normAutofit/>
          </a:bodyPr>
          <a:lstStyle/>
          <a:p>
            <a:pPr marL="0" marR="0" lvl="0" indent="0" algn="ctr" defTabSz="91431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aburtsev@flux.utah.edu</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1D452573-55C1-4F8E-942C-3EA0B3A5EE94}"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Branching storage</a:t>
            </a:r>
            <a:endParaRPr lang="en-US" dirty="0"/>
          </a:p>
        </p:txBody>
      </p:sp>
      <p:sp>
        <p:nvSpPr>
          <p:cNvPr id="18435" name="Rectangle 3"/>
          <p:cNvSpPr>
            <a:spLocks noGrp="1" noChangeArrowheads="1"/>
          </p:cNvSpPr>
          <p:nvPr>
            <p:ph idx="1"/>
          </p:nvPr>
        </p:nvSpPr>
        <p:spPr>
          <a:xfrm>
            <a:off x="457200" y="990600"/>
            <a:ext cx="4114800" cy="5257800"/>
          </a:xfrm>
        </p:spPr>
        <p:txBody>
          <a:bodyPr>
            <a:normAutofit/>
          </a:bodyPr>
          <a:lstStyle/>
          <a:p>
            <a:endParaRPr lang="en-US" dirty="0" smtClean="0"/>
          </a:p>
          <a:p>
            <a:endParaRPr lang="en-US" dirty="0"/>
          </a:p>
        </p:txBody>
      </p:sp>
      <p:sp>
        <p:nvSpPr>
          <p:cNvPr id="7" name="Slide Number Placeholder 6"/>
          <p:cNvSpPr>
            <a:spLocks noGrp="1"/>
          </p:cNvSpPr>
          <p:nvPr>
            <p:ph type="sldNum" sz="quarter" idx="12"/>
          </p:nvPr>
        </p:nvSpPr>
        <p:spPr/>
        <p:txBody>
          <a:bodyPr/>
          <a:lstStyle/>
          <a:p>
            <a:fld id="{1D452573-55C1-4F8E-942C-3EA0B3A5EE94}" type="slidenum">
              <a:rPr lang="en-US" smtClean="0"/>
              <a:pPr/>
              <a:t>29</a:t>
            </a:fld>
            <a:endParaRPr lang="en-US"/>
          </a:p>
        </p:txBody>
      </p:sp>
      <p:sp>
        <p:nvSpPr>
          <p:cNvPr id="15" name="Rectangle 3"/>
          <p:cNvSpPr txBox="1">
            <a:spLocks noChangeArrowheads="1"/>
          </p:cNvSpPr>
          <p:nvPr/>
        </p:nvSpPr>
        <p:spPr>
          <a:xfrm>
            <a:off x="685800" y="4648200"/>
            <a:ext cx="8077200" cy="1752600"/>
          </a:xfrm>
          <a:prstGeom prst="rect">
            <a:avLst/>
          </a:prstGeom>
        </p:spPr>
        <p:txBody>
          <a:bodyPr vert="horz" lIns="91432" tIns="45716" rIns="91432" bIns="45716" rtlCol="0">
            <a:normAutofit lnSpcReduction="10000"/>
          </a:bodyPr>
          <a:lstStyle/>
          <a:p>
            <a:pPr marL="342870" lvl="0" indent="-342870">
              <a:buFont typeface="Arial" pitchFamily="34" charset="0"/>
              <a:buChar cha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a:t>
            </a:r>
            <a:r>
              <a:rPr lang="en-US" sz="2800" dirty="0" err="1" smtClean="0"/>
              <a:t>opy</a:t>
            </a:r>
            <a:r>
              <a:rPr lang="en-US" sz="2800" dirty="0" smtClean="0"/>
              <a:t>-on-write as a redo log</a:t>
            </a:r>
          </a:p>
          <a:p>
            <a:pPr marL="342870" lvl="0" indent="-342870">
              <a:buFont typeface="Arial" pitchFamily="34" charset="0"/>
              <a:buChar char="•"/>
            </a:pPr>
            <a:r>
              <a:rPr lang="en-US" sz="2800" dirty="0" smtClean="0"/>
              <a:t>Linear addressing</a:t>
            </a:r>
          </a:p>
          <a:p>
            <a:pPr marL="342870" lvl="0" indent="-342870">
              <a:buFont typeface="Arial" pitchFamily="34" charset="0"/>
              <a:buChar char="•"/>
            </a:pPr>
            <a:r>
              <a:rPr lang="en-US" sz="2800" dirty="0" smtClean="0"/>
              <a:t>Free block elimination</a:t>
            </a:r>
          </a:p>
          <a:p>
            <a:pPr marL="342870" lvl="0" indent="-342870">
              <a:buFont typeface="Arial" pitchFamily="34" charset="0"/>
              <a:buChar char="•"/>
            </a:pPr>
            <a:r>
              <a:rPr lang="en-US" sz="2800" dirty="0" smtClean="0"/>
              <a:t>Read before write elimination</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6" name="Picture 15" descr="3-level-disk-addressing.png"/>
          <p:cNvPicPr>
            <a:picLocks noChangeAspect="1"/>
          </p:cNvPicPr>
          <p:nvPr/>
        </p:nvPicPr>
        <p:blipFill>
          <a:blip r:embed="rId3" cstate="print"/>
          <a:stretch>
            <a:fillRect/>
          </a:stretch>
        </p:blipFill>
        <p:spPr>
          <a:xfrm>
            <a:off x="1219200" y="1143000"/>
            <a:ext cx="6872028" cy="32630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err="1"/>
              <a:t>Emulab</a:t>
            </a:r>
            <a:r>
              <a:rPr lang="en-US" dirty="0"/>
              <a:t> </a:t>
            </a:r>
            <a:r>
              <a:rPr lang="en-US" dirty="0" smtClean="0"/>
              <a:t>— precise research tool</a:t>
            </a:r>
            <a:endParaRPr lang="en-US" dirty="0"/>
          </a:p>
        </p:txBody>
      </p:sp>
      <p:sp>
        <p:nvSpPr>
          <p:cNvPr id="4099" name="Rectangle 3"/>
          <p:cNvSpPr>
            <a:spLocks noGrp="1" noChangeArrowheads="1"/>
          </p:cNvSpPr>
          <p:nvPr>
            <p:ph idx="1"/>
          </p:nvPr>
        </p:nvSpPr>
        <p:spPr/>
        <p:txBody>
          <a:bodyPr>
            <a:normAutofit/>
          </a:bodyPr>
          <a:lstStyle/>
          <a:p>
            <a:r>
              <a:rPr lang="en-US" dirty="0" smtClean="0"/>
              <a:t>Realism: </a:t>
            </a:r>
          </a:p>
          <a:p>
            <a:pPr lvl="1"/>
            <a:r>
              <a:rPr lang="en-US" dirty="0" smtClean="0"/>
              <a:t>Real dedicated hardware</a:t>
            </a:r>
          </a:p>
          <a:p>
            <a:pPr lvl="2"/>
            <a:r>
              <a:rPr lang="en-US" dirty="0" smtClean="0"/>
              <a:t>Machines and networks</a:t>
            </a:r>
          </a:p>
          <a:p>
            <a:pPr lvl="1"/>
            <a:r>
              <a:rPr lang="en-US" dirty="0" smtClean="0"/>
              <a:t>Real operating systems</a:t>
            </a:r>
          </a:p>
          <a:p>
            <a:pPr lvl="1"/>
            <a:r>
              <a:rPr lang="en-US" dirty="0" smtClean="0"/>
              <a:t>Freedom to configure any component of the software stack</a:t>
            </a:r>
          </a:p>
          <a:p>
            <a:pPr lvl="1"/>
            <a:r>
              <a:rPr lang="en-US" dirty="0" smtClean="0"/>
              <a:t>Meaningful real-world results</a:t>
            </a:r>
          </a:p>
          <a:p>
            <a:r>
              <a:rPr lang="en-US" dirty="0" smtClean="0"/>
              <a:t>Control:</a:t>
            </a:r>
          </a:p>
          <a:p>
            <a:pPr lvl="1"/>
            <a:r>
              <a:rPr lang="en-US" dirty="0" smtClean="0"/>
              <a:t>Closed system</a:t>
            </a:r>
          </a:p>
          <a:p>
            <a:pPr lvl="2"/>
            <a:r>
              <a:rPr lang="en-US" dirty="0" smtClean="0"/>
              <a:t>Controlled external dependencies and side effects</a:t>
            </a:r>
          </a:p>
          <a:p>
            <a:pPr lvl="1"/>
            <a:r>
              <a:rPr lang="en-US" dirty="0" smtClean="0"/>
              <a:t>Control interface</a:t>
            </a:r>
          </a:p>
          <a:p>
            <a:pPr lvl="1"/>
            <a:r>
              <a:rPr lang="en-US" dirty="0" smtClean="0"/>
              <a:t>Repeatable, directed experimentation</a:t>
            </a:r>
          </a:p>
          <a:p>
            <a:endParaRPr lang="en-US" dirty="0" smtClean="0"/>
          </a:p>
        </p:txBody>
      </p:sp>
      <p:sp>
        <p:nvSpPr>
          <p:cNvPr id="4" name="Slide Number Placeholder 3"/>
          <p:cNvSpPr>
            <a:spLocks noGrp="1"/>
          </p:cNvSpPr>
          <p:nvPr>
            <p:ph type="sldNum" sz="quarter" idx="12"/>
          </p:nvPr>
        </p:nvSpPr>
        <p:spPr/>
        <p:txBody>
          <a:bodyPr/>
          <a:lstStyle/>
          <a:p>
            <a:fld id="{1D452573-55C1-4F8E-942C-3EA0B3A5EE94}"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5" end="5"/>
                                            </p:txEl>
                                          </p:spTgt>
                                        </p:tgtEl>
                                        <p:attrNameLst>
                                          <p:attrName>style.visibility</p:attrName>
                                        </p:attrNameLst>
                                      </p:cBhvr>
                                      <p:to>
                                        <p:strVal val="visible"/>
                                      </p:to>
                                    </p:set>
                                    <p:animEffect transition="in" filter="blinds(horizontal)">
                                      <p:cBhvr>
                                        <p:cTn id="7" dur="500"/>
                                        <p:tgtEl>
                                          <p:spTgt spid="409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xEl>
                                              <p:pRg st="10" end="10"/>
                                            </p:txEl>
                                          </p:spTgt>
                                        </p:tgtEl>
                                        <p:attrNameLst>
                                          <p:attrName>style.visibility</p:attrName>
                                        </p:attrNameLst>
                                      </p:cBhvr>
                                      <p:to>
                                        <p:strVal val="visible"/>
                                      </p:to>
                                    </p:set>
                                    <p:animEffect transition="in" filter="blinds(horizontal)">
                                      <p:cBhvr>
                                        <p:cTn id="12" dur="5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dirty="0" smtClean="0"/>
              <a:t>Branching storage</a:t>
            </a:r>
            <a:endParaRPr lang="en-US" dirty="0"/>
          </a:p>
        </p:txBody>
      </p:sp>
      <p:sp>
        <p:nvSpPr>
          <p:cNvPr id="4" name="Rectangle 3"/>
          <p:cNvSpPr/>
          <p:nvPr/>
        </p:nvSpPr>
        <p:spPr>
          <a:xfrm>
            <a:off x="762000" y="990600"/>
            <a:ext cx="7620000" cy="5334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sk-compare-branches-plot-only.png"/>
          <p:cNvPicPr>
            <a:picLocks noChangeAspect="1"/>
          </p:cNvPicPr>
          <p:nvPr/>
        </p:nvPicPr>
        <p:blipFill>
          <a:blip r:embed="rId3"/>
          <a:stretch>
            <a:fillRect/>
          </a:stretch>
        </p:blipFill>
        <p:spPr>
          <a:xfrm>
            <a:off x="1091177" y="1981200"/>
            <a:ext cx="7114046" cy="3456439"/>
          </a:xfrm>
          <a:prstGeom prst="rect">
            <a:avLst/>
          </a:prstGeom>
        </p:spPr>
      </p:pic>
      <p:sp>
        <p:nvSpPr>
          <p:cNvPr id="6" name="Slide Number Placeholder 5"/>
          <p:cNvSpPr>
            <a:spLocks noGrp="1"/>
          </p:cNvSpPr>
          <p:nvPr>
            <p:ph type="sldNum" sz="quarter" idx="12"/>
          </p:nvPr>
        </p:nvSpPr>
        <p:spPr/>
        <p:txBody>
          <a:bodyPr/>
          <a:lstStyle/>
          <a:p>
            <a:fld id="{1D452573-55C1-4F8E-942C-3EA0B3A5EE94}" type="slidenum">
              <a:rPr lang="en-US" smtClean="0"/>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dirty="0" smtClean="0"/>
              <a:t>Goal: more control over execution</a:t>
            </a:r>
            <a:endParaRPr lang="en-US" dirty="0"/>
          </a:p>
        </p:txBody>
      </p:sp>
      <p:sp>
        <p:nvSpPr>
          <p:cNvPr id="6147" name="Rectangle 3"/>
          <p:cNvSpPr>
            <a:spLocks noGrp="1" noChangeArrowheads="1"/>
          </p:cNvSpPr>
          <p:nvPr>
            <p:ph idx="1"/>
          </p:nvPr>
        </p:nvSpPr>
        <p:spPr/>
        <p:txBody>
          <a:bodyPr>
            <a:normAutofit/>
          </a:bodyPr>
          <a:lstStyle/>
          <a:p>
            <a:r>
              <a:rPr lang="en-US" dirty="0" err="1" smtClean="0"/>
              <a:t>Stateful</a:t>
            </a:r>
            <a:r>
              <a:rPr lang="en-US" dirty="0" smtClean="0"/>
              <a:t> swap-out</a:t>
            </a:r>
          </a:p>
          <a:p>
            <a:pPr lvl="1"/>
            <a:r>
              <a:rPr lang="en-US" dirty="0" smtClean="0"/>
              <a:t>Demand for physical resources exceeds capacity</a:t>
            </a:r>
          </a:p>
          <a:p>
            <a:pPr lvl="1"/>
            <a:r>
              <a:rPr lang="en-US" dirty="0" smtClean="0"/>
              <a:t>Preemptive experiment scheduling</a:t>
            </a:r>
          </a:p>
          <a:p>
            <a:pPr lvl="2"/>
            <a:r>
              <a:rPr lang="en-US" dirty="0" smtClean="0"/>
              <a:t>Long-running </a:t>
            </a:r>
          </a:p>
          <a:p>
            <a:pPr lvl="2"/>
            <a:r>
              <a:rPr lang="en-US" dirty="0" smtClean="0"/>
              <a:t>Large-scale experiments</a:t>
            </a:r>
          </a:p>
          <a:p>
            <a:pPr lvl="1"/>
            <a:r>
              <a:rPr lang="en-US" dirty="0" smtClean="0"/>
              <a:t>No loss of experiment state</a:t>
            </a:r>
          </a:p>
          <a:p>
            <a:pPr lvl="1"/>
            <a:endParaRPr lang="en-US" dirty="0"/>
          </a:p>
          <a:p>
            <a:r>
              <a:rPr lang="en-US" dirty="0" smtClean="0"/>
              <a:t>Time-travel</a:t>
            </a:r>
          </a:p>
          <a:p>
            <a:pPr lvl="1"/>
            <a:r>
              <a:rPr lang="en-US" dirty="0" smtClean="0"/>
              <a:t>Replay experiments</a:t>
            </a:r>
          </a:p>
          <a:p>
            <a:pPr lvl="2"/>
            <a:r>
              <a:rPr lang="en-US" dirty="0" smtClean="0"/>
              <a:t>Deterministically or non-deterministically</a:t>
            </a:r>
          </a:p>
          <a:p>
            <a:pPr lvl="1"/>
            <a:r>
              <a:rPr lang="en-US" dirty="0" smtClean="0"/>
              <a:t>Debugging and analysis aid</a:t>
            </a:r>
          </a:p>
          <a:p>
            <a:pPr lvl="1"/>
            <a:endParaRPr lang="en-US" dirty="0" smtClean="0"/>
          </a:p>
        </p:txBody>
      </p:sp>
      <p:sp>
        <p:nvSpPr>
          <p:cNvPr id="4" name="Slide Number Placeholder 3"/>
          <p:cNvSpPr>
            <a:spLocks noGrp="1"/>
          </p:cNvSpPr>
          <p:nvPr>
            <p:ph type="sldNum" sz="quarter" idx="12"/>
          </p:nvPr>
        </p:nvSpPr>
        <p:spPr/>
        <p:txBody>
          <a:bodyPr/>
          <a:lstStyle/>
          <a:p>
            <a:fld id="{1D452573-55C1-4F8E-942C-3EA0B3A5EE94}"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a:t>
            </a:r>
            <a:endParaRPr lang="en-US" dirty="0"/>
          </a:p>
        </p:txBody>
      </p:sp>
      <p:sp>
        <p:nvSpPr>
          <p:cNvPr id="3" name="Content Placeholder 2"/>
          <p:cNvSpPr>
            <a:spLocks noGrp="1"/>
          </p:cNvSpPr>
          <p:nvPr>
            <p:ph idx="1"/>
          </p:nvPr>
        </p:nvSpPr>
        <p:spPr/>
        <p:txBody>
          <a:bodyPr/>
          <a:lstStyle/>
          <a:p>
            <a:r>
              <a:rPr lang="en-US" dirty="0" smtClean="0"/>
              <a:t>Both controls should preserve fidelity of experimentation</a:t>
            </a:r>
          </a:p>
          <a:p>
            <a:r>
              <a:rPr lang="en-US" dirty="0" smtClean="0"/>
              <a:t>Both rely on </a:t>
            </a:r>
            <a:r>
              <a:rPr lang="en-US" i="1" dirty="0" smtClean="0"/>
              <a:t>transparency</a:t>
            </a:r>
            <a:r>
              <a:rPr lang="en-US" dirty="0" smtClean="0"/>
              <a:t> of distributed checkpoint</a:t>
            </a:r>
          </a:p>
          <a:p>
            <a:endParaRPr lang="en-US" dirty="0"/>
          </a:p>
        </p:txBody>
      </p:sp>
      <p:sp>
        <p:nvSpPr>
          <p:cNvPr id="4" name="Slide Number Placeholder 3"/>
          <p:cNvSpPr>
            <a:spLocks noGrp="1"/>
          </p:cNvSpPr>
          <p:nvPr>
            <p:ph type="sldNum" sz="quarter" idx="12"/>
          </p:nvPr>
        </p:nvSpPr>
        <p:spPr/>
        <p:txBody>
          <a:bodyPr/>
          <a:lstStyle/>
          <a:p>
            <a:fld id="{1D452573-55C1-4F8E-942C-3EA0B3A5EE94}"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z="4000" dirty="0" smtClean="0"/>
              <a:t>Transparent </a:t>
            </a:r>
            <a:r>
              <a:rPr lang="en-US" sz="4000" dirty="0"/>
              <a:t>checkpoint</a:t>
            </a:r>
          </a:p>
        </p:txBody>
      </p:sp>
      <p:sp>
        <p:nvSpPr>
          <p:cNvPr id="7171" name="Rectangle 3"/>
          <p:cNvSpPr>
            <a:spLocks noGrp="1" noChangeArrowheads="1"/>
          </p:cNvSpPr>
          <p:nvPr>
            <p:ph idx="1"/>
          </p:nvPr>
        </p:nvSpPr>
        <p:spPr/>
        <p:txBody>
          <a:bodyPr>
            <a:normAutofit lnSpcReduction="10000"/>
          </a:bodyPr>
          <a:lstStyle/>
          <a:p>
            <a:r>
              <a:rPr lang="en-US" dirty="0" smtClean="0"/>
              <a:t>Traditionally, semantic transparency:</a:t>
            </a:r>
          </a:p>
          <a:p>
            <a:pPr lvl="1"/>
            <a:r>
              <a:rPr lang="en-US" dirty="0" err="1" smtClean="0"/>
              <a:t>Checkpointed</a:t>
            </a:r>
            <a:r>
              <a:rPr lang="en-US" dirty="0" smtClean="0"/>
              <a:t> execution is one of the possible correct executions</a:t>
            </a:r>
          </a:p>
          <a:p>
            <a:endParaRPr lang="en-US" dirty="0" smtClean="0"/>
          </a:p>
          <a:p>
            <a:r>
              <a:rPr lang="en-US" dirty="0" smtClean="0"/>
              <a:t>What if we want to preserve performance correctness? </a:t>
            </a:r>
          </a:p>
          <a:p>
            <a:pPr lvl="1"/>
            <a:r>
              <a:rPr lang="en-US" dirty="0" err="1" smtClean="0">
                <a:solidFill>
                  <a:srgbClr val="F5C80B"/>
                </a:solidFill>
              </a:rPr>
              <a:t>Checkpointed</a:t>
            </a:r>
            <a:r>
              <a:rPr lang="en-US" dirty="0" smtClean="0">
                <a:solidFill>
                  <a:srgbClr val="F5C80B"/>
                </a:solidFill>
              </a:rPr>
              <a:t> execution is one of the correct executions </a:t>
            </a:r>
            <a:r>
              <a:rPr lang="en-US" i="1" dirty="0" smtClean="0">
                <a:solidFill>
                  <a:srgbClr val="F5C80B"/>
                </a:solidFill>
              </a:rPr>
              <a:t>closest</a:t>
            </a:r>
            <a:r>
              <a:rPr lang="en-US" dirty="0" smtClean="0">
                <a:solidFill>
                  <a:srgbClr val="F5C80B"/>
                </a:solidFill>
              </a:rPr>
              <a:t> to a non-</a:t>
            </a:r>
            <a:r>
              <a:rPr lang="en-US" dirty="0" err="1" smtClean="0">
                <a:solidFill>
                  <a:srgbClr val="F5C80B"/>
                </a:solidFill>
              </a:rPr>
              <a:t>checkpointed</a:t>
            </a:r>
            <a:r>
              <a:rPr lang="en-US" dirty="0" smtClean="0">
                <a:solidFill>
                  <a:srgbClr val="F5C80B"/>
                </a:solidFill>
              </a:rPr>
              <a:t> run</a:t>
            </a:r>
          </a:p>
          <a:p>
            <a:endParaRPr lang="en-US" dirty="0" smtClean="0"/>
          </a:p>
          <a:p>
            <a:r>
              <a:rPr lang="en-US" dirty="0" smtClean="0"/>
              <a:t>Preserve measurable parameters of the system</a:t>
            </a:r>
          </a:p>
          <a:p>
            <a:pPr lvl="1"/>
            <a:r>
              <a:rPr lang="en-US" dirty="0" smtClean="0"/>
              <a:t>CPU allocation</a:t>
            </a:r>
          </a:p>
          <a:p>
            <a:pPr lvl="1"/>
            <a:r>
              <a:rPr lang="en-US" dirty="0" smtClean="0"/>
              <a:t>Elapsed time</a:t>
            </a:r>
          </a:p>
          <a:p>
            <a:pPr lvl="1"/>
            <a:r>
              <a:rPr lang="en-US" dirty="0" smtClean="0"/>
              <a:t>Disk throughput</a:t>
            </a:r>
          </a:p>
          <a:p>
            <a:pPr lvl="1"/>
            <a:r>
              <a:rPr lang="en-US" dirty="0" smtClean="0"/>
              <a:t>Network delay and bandwidth</a:t>
            </a:r>
          </a:p>
          <a:p>
            <a:endParaRPr lang="en-US" dirty="0"/>
          </a:p>
        </p:txBody>
      </p:sp>
      <p:sp>
        <p:nvSpPr>
          <p:cNvPr id="4" name="Slide Number Placeholder 3"/>
          <p:cNvSpPr>
            <a:spLocks noGrp="1"/>
          </p:cNvSpPr>
          <p:nvPr>
            <p:ph type="sldNum" sz="quarter" idx="12"/>
          </p:nvPr>
        </p:nvSpPr>
        <p:spPr/>
        <p:txBody>
          <a:bodyPr/>
          <a:lstStyle/>
          <a:p>
            <a:fld id="{1D452573-55C1-4F8E-942C-3EA0B3A5EE94}"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dirty="0" smtClean="0"/>
              <a:t>Traditional view</a:t>
            </a:r>
            <a:endParaRPr lang="en-US" dirty="0"/>
          </a:p>
        </p:txBody>
      </p:sp>
      <p:sp>
        <p:nvSpPr>
          <p:cNvPr id="9219" name="Rectangle 3"/>
          <p:cNvSpPr>
            <a:spLocks noGrp="1" noChangeArrowheads="1"/>
          </p:cNvSpPr>
          <p:nvPr>
            <p:ph idx="1"/>
          </p:nvPr>
        </p:nvSpPr>
        <p:spPr/>
        <p:txBody>
          <a:bodyPr>
            <a:normAutofit/>
          </a:bodyPr>
          <a:lstStyle/>
          <a:p>
            <a:r>
              <a:rPr lang="en-US" dirty="0" smtClean="0"/>
              <a:t>Local case</a:t>
            </a:r>
          </a:p>
          <a:p>
            <a:pPr lvl="1"/>
            <a:r>
              <a:rPr lang="en-US" dirty="0" smtClean="0"/>
              <a:t>Transparency = smallest possible downtime</a:t>
            </a:r>
          </a:p>
          <a:p>
            <a:pPr lvl="1"/>
            <a:r>
              <a:rPr lang="en-US" dirty="0" smtClean="0"/>
              <a:t>Several milliseconds [</a:t>
            </a:r>
            <a:r>
              <a:rPr lang="en-US" dirty="0" err="1" smtClean="0"/>
              <a:t>Remus</a:t>
            </a:r>
            <a:r>
              <a:rPr lang="en-US" dirty="0" smtClean="0"/>
              <a:t>]</a:t>
            </a:r>
          </a:p>
          <a:p>
            <a:pPr lvl="1"/>
            <a:r>
              <a:rPr lang="en-US" dirty="0" smtClean="0"/>
              <a:t>Background work</a:t>
            </a:r>
          </a:p>
          <a:p>
            <a:pPr lvl="1"/>
            <a:r>
              <a:rPr lang="en-US" dirty="0" smtClean="0"/>
              <a:t>Harms realism</a:t>
            </a:r>
          </a:p>
          <a:p>
            <a:pPr lvl="1"/>
            <a:endParaRPr lang="en-US" dirty="0" smtClean="0"/>
          </a:p>
          <a:p>
            <a:r>
              <a:rPr lang="en-US" dirty="0" smtClean="0"/>
              <a:t>Distributed case</a:t>
            </a:r>
          </a:p>
          <a:p>
            <a:pPr lvl="1"/>
            <a:r>
              <a:rPr lang="en-US" dirty="0" err="1" smtClean="0"/>
              <a:t>Lamport</a:t>
            </a:r>
            <a:r>
              <a:rPr lang="en-US" dirty="0" smtClean="0"/>
              <a:t> checkpoint</a:t>
            </a:r>
          </a:p>
          <a:p>
            <a:pPr lvl="2"/>
            <a:r>
              <a:rPr lang="en-US" dirty="0" smtClean="0"/>
              <a:t>Provides consistency</a:t>
            </a:r>
          </a:p>
          <a:p>
            <a:pPr lvl="1"/>
            <a:r>
              <a:rPr lang="en-US" dirty="0" smtClean="0"/>
              <a:t>Packet delays, timeouts, traffic bursts, replay buffer overflows</a:t>
            </a:r>
            <a:endParaRPr lang="en-US" dirty="0"/>
          </a:p>
        </p:txBody>
      </p:sp>
      <p:sp>
        <p:nvSpPr>
          <p:cNvPr id="4" name="Slide Number Placeholder 3"/>
          <p:cNvSpPr>
            <a:spLocks noGrp="1"/>
          </p:cNvSpPr>
          <p:nvPr>
            <p:ph type="sldNum" sz="quarter" idx="12"/>
          </p:nvPr>
        </p:nvSpPr>
        <p:spPr/>
        <p:txBody>
          <a:bodyPr/>
          <a:lstStyle/>
          <a:p>
            <a:fld id="{1D452573-55C1-4F8E-942C-3EA0B3A5EE9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 insight</a:t>
            </a:r>
            <a:endParaRPr lang="en-US" dirty="0"/>
          </a:p>
        </p:txBody>
      </p:sp>
      <p:sp>
        <p:nvSpPr>
          <p:cNvPr id="3" name="Content Placeholder 2"/>
          <p:cNvSpPr>
            <a:spLocks noGrp="1"/>
          </p:cNvSpPr>
          <p:nvPr>
            <p:ph idx="1"/>
          </p:nvPr>
        </p:nvSpPr>
        <p:spPr/>
        <p:txBody>
          <a:bodyPr/>
          <a:lstStyle/>
          <a:p>
            <a:r>
              <a:rPr lang="en-US" dirty="0" smtClean="0"/>
              <a:t>Conceal checkpoint from the system under test</a:t>
            </a:r>
          </a:p>
          <a:p>
            <a:pPr lvl="1"/>
            <a:r>
              <a:rPr lang="en-US" dirty="0" smtClean="0"/>
              <a:t>But still stay on the real hardware as much as possible</a:t>
            </a:r>
          </a:p>
          <a:p>
            <a:endParaRPr lang="en-US" dirty="0" smtClean="0"/>
          </a:p>
          <a:p>
            <a:r>
              <a:rPr lang="en-US" dirty="0" smtClean="0"/>
              <a:t>“Instantly” freeze the system</a:t>
            </a:r>
          </a:p>
          <a:p>
            <a:pPr lvl="1"/>
            <a:r>
              <a:rPr lang="en-US" dirty="0" smtClean="0"/>
              <a:t>Time and execution</a:t>
            </a:r>
          </a:p>
          <a:p>
            <a:pPr lvl="1"/>
            <a:r>
              <a:rPr lang="en-US" dirty="0" smtClean="0"/>
              <a:t>Ensure atomicity of checkpoint</a:t>
            </a:r>
          </a:p>
          <a:p>
            <a:pPr lvl="2"/>
            <a:r>
              <a:rPr lang="en-US" dirty="0" smtClean="0"/>
              <a:t>Single non-divisible action </a:t>
            </a:r>
          </a:p>
          <a:p>
            <a:pPr lvl="2"/>
            <a:endParaRPr lang="en-US" dirty="0" smtClean="0"/>
          </a:p>
          <a:p>
            <a:r>
              <a:rPr lang="en-US" dirty="0" smtClean="0"/>
              <a:t>Conceal checkpoint by time virtualization</a:t>
            </a:r>
          </a:p>
        </p:txBody>
      </p:sp>
      <p:sp>
        <p:nvSpPr>
          <p:cNvPr id="4" name="Slide Number Placeholder 3"/>
          <p:cNvSpPr>
            <a:spLocks noGrp="1"/>
          </p:cNvSpPr>
          <p:nvPr>
            <p:ph type="sldNum" sz="quarter" idx="12"/>
          </p:nvPr>
        </p:nvSpPr>
        <p:spPr/>
        <p:txBody>
          <a:bodyPr/>
          <a:lstStyle/>
          <a:p>
            <a:fld id="{1D452573-55C1-4F8E-942C-3EA0B3A5EE94}"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Contributions</a:t>
            </a:r>
            <a:endParaRPr lang="en-US" dirty="0"/>
          </a:p>
        </p:txBody>
      </p:sp>
      <p:sp>
        <p:nvSpPr>
          <p:cNvPr id="3" name="Content Placeholder 2"/>
          <p:cNvSpPr>
            <a:spLocks noGrp="1"/>
          </p:cNvSpPr>
          <p:nvPr>
            <p:ph idx="1"/>
          </p:nvPr>
        </p:nvSpPr>
        <p:spPr/>
        <p:txBody>
          <a:bodyPr>
            <a:normAutofit/>
          </a:bodyPr>
          <a:lstStyle/>
          <a:p>
            <a:r>
              <a:rPr lang="en-US" dirty="0" smtClean="0"/>
              <a:t>Transparency of  distributed checkpoint</a:t>
            </a:r>
          </a:p>
          <a:p>
            <a:r>
              <a:rPr lang="en-US" dirty="0" smtClean="0"/>
              <a:t>Local atomicity </a:t>
            </a:r>
          </a:p>
          <a:p>
            <a:pPr lvl="1"/>
            <a:r>
              <a:rPr lang="en-US" dirty="0" smtClean="0"/>
              <a:t>Temporal firewall </a:t>
            </a:r>
          </a:p>
          <a:p>
            <a:pPr lvl="1"/>
            <a:endParaRPr lang="en-US" dirty="0" smtClean="0"/>
          </a:p>
          <a:p>
            <a:r>
              <a:rPr lang="en-US" dirty="0" smtClean="0"/>
              <a:t>Execution control mechanisms for </a:t>
            </a:r>
            <a:r>
              <a:rPr lang="en-US" dirty="0" err="1" smtClean="0"/>
              <a:t>Emulab</a:t>
            </a:r>
            <a:endParaRPr lang="en-US" dirty="0" smtClean="0"/>
          </a:p>
          <a:p>
            <a:pPr lvl="1"/>
            <a:r>
              <a:rPr lang="en-US" dirty="0" err="1" smtClean="0"/>
              <a:t>Stateful</a:t>
            </a:r>
            <a:r>
              <a:rPr lang="en-US" dirty="0" smtClean="0"/>
              <a:t> swap-out</a:t>
            </a:r>
          </a:p>
          <a:p>
            <a:pPr lvl="1"/>
            <a:r>
              <a:rPr lang="en-US" dirty="0" smtClean="0"/>
              <a:t>Time-travel</a:t>
            </a:r>
          </a:p>
          <a:p>
            <a:pPr lvl="1"/>
            <a:endParaRPr lang="en-US" dirty="0" smtClean="0"/>
          </a:p>
          <a:p>
            <a:r>
              <a:rPr lang="en-US" dirty="0" smtClean="0"/>
              <a:t>Branching storage</a:t>
            </a:r>
          </a:p>
          <a:p>
            <a:pPr lvl="1">
              <a:buNone/>
            </a:pPr>
            <a:endParaRPr lang="en-US" dirty="0" smtClean="0"/>
          </a:p>
        </p:txBody>
      </p:sp>
      <p:sp>
        <p:nvSpPr>
          <p:cNvPr id="4" name="Slide Number Placeholder 3"/>
          <p:cNvSpPr>
            <a:spLocks noGrp="1"/>
          </p:cNvSpPr>
          <p:nvPr>
            <p:ph type="sldNum" sz="quarter" idx="12"/>
          </p:nvPr>
        </p:nvSpPr>
        <p:spPr/>
        <p:txBody>
          <a:bodyPr/>
          <a:lstStyle/>
          <a:p>
            <a:fld id="{1D452573-55C1-4F8E-942C-3EA0B3A5EE94}"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ergy and paper-saving presentation">
  <a:themeElements>
    <a:clrScheme name="Energy-Saving">
      <a:dk1>
        <a:srgbClr val="000000"/>
      </a:dk1>
      <a:lt1>
        <a:srgbClr val="D7D7D7"/>
      </a:lt1>
      <a:dk2>
        <a:srgbClr val="000000"/>
      </a:dk2>
      <a:lt2>
        <a:srgbClr val="D7D7D7"/>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Energy and paper-saving presentation</Template>
  <TotalTime>3044</TotalTime>
  <Words>2118</Words>
  <Application>Microsoft Office PowerPoint</Application>
  <PresentationFormat>On-screen Show (4:3)</PresentationFormat>
  <Paragraphs>404</Paragraphs>
  <Slides>30</Slides>
  <Notes>20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Energy and paper-saving presentation</vt:lpstr>
      <vt:lpstr>Transparent Checkpoint of Closed Distributed Systems in Emulab</vt:lpstr>
      <vt:lpstr>Emulab</vt:lpstr>
      <vt:lpstr>Emulab — precise research tool</vt:lpstr>
      <vt:lpstr>Goal: more control over execution</vt:lpstr>
      <vt:lpstr>Challenge</vt:lpstr>
      <vt:lpstr>Transparent checkpoint</vt:lpstr>
      <vt:lpstr>Traditional view</vt:lpstr>
      <vt:lpstr>Main insight</vt:lpstr>
      <vt:lpstr>Contributions</vt:lpstr>
      <vt:lpstr>Challenges and implementation</vt:lpstr>
      <vt:lpstr>Checkpoint essentials</vt:lpstr>
      <vt:lpstr>Checkpoint essentials</vt:lpstr>
      <vt:lpstr>First challenge: atomicity</vt:lpstr>
      <vt:lpstr>Atomicity in the local case</vt:lpstr>
      <vt:lpstr>Second challenge: synchronization</vt:lpstr>
      <vt:lpstr>Synchronized checkpoint</vt:lpstr>
      <vt:lpstr>Bandwidth-delay product</vt:lpstr>
      <vt:lpstr>Checkpoint the network core</vt:lpstr>
      <vt:lpstr>Efficient branching storage</vt:lpstr>
      <vt:lpstr>Evaluation</vt:lpstr>
      <vt:lpstr>Evaluation plan</vt:lpstr>
      <vt:lpstr>Time virtualization</vt:lpstr>
      <vt:lpstr>CPU allocation</vt:lpstr>
      <vt:lpstr>Network transparency: iperf </vt:lpstr>
      <vt:lpstr>Network transparency: BitTorrent</vt:lpstr>
      <vt:lpstr>Conclusions</vt:lpstr>
      <vt:lpstr>Thank you</vt:lpstr>
      <vt:lpstr>Backup</vt:lpstr>
      <vt:lpstr>Branching storage</vt:lpstr>
      <vt:lpstr>Branching storage</vt:lpstr>
    </vt:vector>
  </TitlesOfParts>
  <Company>Network Appliance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Energy-Saving Template</dc:title>
  <dc:creator>aburtsev</dc:creator>
  <cp:lastModifiedBy>aburtsev</cp:lastModifiedBy>
  <cp:revision>374</cp:revision>
  <dcterms:created xsi:type="dcterms:W3CDTF">2009-03-17T22:16:11Z</dcterms:created>
  <dcterms:modified xsi:type="dcterms:W3CDTF">2009-04-02T07:18:02Z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TC102872791033</vt:lpwstr>
  </property>
</Properties>
</file>