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1"/>
    <p:sldMasterId id="2147483749" r:id="rId2"/>
    <p:sldMasterId id="2147483794" r:id="rId3"/>
    <p:sldMasterId id="2147483806" r:id="rId4"/>
  </p:sldMasterIdLst>
  <p:notesMasterIdLst>
    <p:notesMasterId r:id="rId50"/>
  </p:notesMasterIdLst>
  <p:handoutMasterIdLst>
    <p:handoutMasterId r:id="rId51"/>
  </p:handoutMasterIdLst>
  <p:sldIdLst>
    <p:sldId id="330" r:id="rId5"/>
    <p:sldId id="943" r:id="rId6"/>
    <p:sldId id="972" r:id="rId7"/>
    <p:sldId id="768" r:id="rId8"/>
    <p:sldId id="1149" r:id="rId9"/>
    <p:sldId id="1129" r:id="rId10"/>
    <p:sldId id="1128" r:id="rId11"/>
    <p:sldId id="1130" r:id="rId12"/>
    <p:sldId id="1143" r:id="rId13"/>
    <p:sldId id="1065" r:id="rId14"/>
    <p:sldId id="769" r:id="rId15"/>
    <p:sldId id="944" r:id="rId16"/>
    <p:sldId id="767" r:id="rId17"/>
    <p:sldId id="818" r:id="rId18"/>
    <p:sldId id="904" r:id="rId19"/>
    <p:sldId id="770" r:id="rId20"/>
    <p:sldId id="1068" r:id="rId21"/>
    <p:sldId id="1072" r:id="rId22"/>
    <p:sldId id="1071" r:id="rId23"/>
    <p:sldId id="1083" r:id="rId24"/>
    <p:sldId id="1147" r:id="rId25"/>
    <p:sldId id="1085" r:id="rId26"/>
    <p:sldId id="1086" r:id="rId27"/>
    <p:sldId id="945" r:id="rId28"/>
    <p:sldId id="933" r:id="rId29"/>
    <p:sldId id="912" r:id="rId30"/>
    <p:sldId id="934" r:id="rId31"/>
    <p:sldId id="1139" r:id="rId32"/>
    <p:sldId id="936" r:id="rId33"/>
    <p:sldId id="924" r:id="rId34"/>
    <p:sldId id="839" r:id="rId35"/>
    <p:sldId id="1142" r:id="rId36"/>
    <p:sldId id="1136" r:id="rId37"/>
    <p:sldId id="947" r:id="rId38"/>
    <p:sldId id="775" r:id="rId39"/>
    <p:sldId id="984" r:id="rId40"/>
    <p:sldId id="953" r:id="rId41"/>
    <p:sldId id="1110" r:id="rId42"/>
    <p:sldId id="872" r:id="rId43"/>
    <p:sldId id="1111" r:id="rId44"/>
    <p:sldId id="1140" r:id="rId45"/>
    <p:sldId id="1141" r:id="rId46"/>
    <p:sldId id="1106" r:id="rId47"/>
    <p:sldId id="1046" r:id="rId48"/>
    <p:sldId id="1113" r:id="rId49"/>
  </p:sldIdLst>
  <p:sldSz cx="12188825" cy="6858000"/>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2BF143-2A19-4EE7-8BD5-6798161C09D7}">
          <p14:sldIdLst>
            <p14:sldId id="330"/>
            <p14:sldId id="943"/>
            <p14:sldId id="972"/>
            <p14:sldId id="768"/>
            <p14:sldId id="1149"/>
            <p14:sldId id="1129"/>
            <p14:sldId id="1128"/>
            <p14:sldId id="1130"/>
            <p14:sldId id="1143"/>
            <p14:sldId id="1065"/>
            <p14:sldId id="769"/>
            <p14:sldId id="944"/>
            <p14:sldId id="767"/>
            <p14:sldId id="818"/>
            <p14:sldId id="904"/>
            <p14:sldId id="770"/>
            <p14:sldId id="1068"/>
            <p14:sldId id="1072"/>
            <p14:sldId id="1071"/>
            <p14:sldId id="1083"/>
            <p14:sldId id="1147"/>
            <p14:sldId id="1085"/>
            <p14:sldId id="1086"/>
            <p14:sldId id="945"/>
            <p14:sldId id="933"/>
            <p14:sldId id="912"/>
            <p14:sldId id="934"/>
            <p14:sldId id="1139"/>
            <p14:sldId id="936"/>
            <p14:sldId id="924"/>
            <p14:sldId id="839"/>
            <p14:sldId id="1142"/>
            <p14:sldId id="1136"/>
            <p14:sldId id="947"/>
            <p14:sldId id="775"/>
            <p14:sldId id="984"/>
            <p14:sldId id="953"/>
            <p14:sldId id="1110"/>
            <p14:sldId id="872"/>
            <p14:sldId id="1111"/>
            <p14:sldId id="1140"/>
            <p14:sldId id="1141"/>
            <p14:sldId id="1106"/>
            <p14:sldId id="1046"/>
            <p14:sldId id="1113"/>
          </p14:sldIdLst>
        </p14:section>
      </p14:sectionLst>
    </p:ext>
    <p:ext uri="{EFAFB233-063F-42B5-8137-9DF3F51BA10A}">
      <p15:sldGuideLst xmlns:p15="http://schemas.microsoft.com/office/powerpoint/2012/main" xmlns="">
        <p15:guide id="1" orient="horz" pos="2160">
          <p15:clr>
            <a:srgbClr val="A4A3A4"/>
          </p15:clr>
        </p15:guide>
        <p15:guide id="2" orient="horz" pos="911">
          <p15:clr>
            <a:srgbClr val="A4A3A4"/>
          </p15:clr>
        </p15:guide>
        <p15:guide id="3" orient="horz" pos="1199">
          <p15:clr>
            <a:srgbClr val="A4A3A4"/>
          </p15:clr>
        </p15:guide>
        <p15:guide id="4" orient="horz" pos="1487">
          <p15:clr>
            <a:srgbClr val="A4A3A4"/>
          </p15:clr>
        </p15:guide>
        <p15:guide id="5" orient="horz" pos="2729">
          <p15:clr>
            <a:srgbClr val="A4A3A4"/>
          </p15:clr>
        </p15:guide>
        <p15:guide id="6" orient="horz" pos="4176">
          <p15:clr>
            <a:srgbClr val="A4A3A4"/>
          </p15:clr>
        </p15:guide>
        <p15:guide id="7" pos="3839">
          <p15:clr>
            <a:srgbClr val="A4A3A4"/>
          </p15:clr>
        </p15:guide>
        <p15:guide id="8" pos="326">
          <p15:clr>
            <a:srgbClr val="A4A3A4"/>
          </p15:clr>
        </p15:guide>
        <p15:guide id="9" pos="7067">
          <p15:clr>
            <a:srgbClr val="A4A3A4"/>
          </p15:clr>
        </p15:guide>
        <p15:guide id="10" pos="7355">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3F9193"/>
    <a:srgbClr val="024015"/>
    <a:srgbClr val="098DCD"/>
    <a:srgbClr val="098DE7"/>
    <a:srgbClr val="00188F"/>
    <a:srgbClr val="3399FF"/>
    <a:srgbClr val="FFFFFF"/>
    <a:srgbClr val="FF3300"/>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2" autoAdjust="0"/>
    <p:restoredTop sz="80911" autoAdjust="0"/>
  </p:normalViewPr>
  <p:slideViewPr>
    <p:cSldViewPr snapToGrid="0">
      <p:cViewPr>
        <p:scale>
          <a:sx n="50" d="100"/>
          <a:sy n="50" d="100"/>
        </p:scale>
        <p:origin x="-970" y="-274"/>
      </p:cViewPr>
      <p:guideLst>
        <p:guide orient="horz" pos="2160"/>
        <p:guide orient="horz" pos="911"/>
        <p:guide orient="horz" pos="1199"/>
        <p:guide orient="horz" pos="1487"/>
        <p:guide orient="horz" pos="2729"/>
        <p:guide orient="horz" pos="4176"/>
        <p:guide pos="3839"/>
        <p:guide pos="326"/>
        <p:guide pos="7067"/>
        <p:guide pos="7355"/>
      </p:guideLst>
    </p:cSldViewPr>
  </p:slideViewPr>
  <p:notesTextViewPr>
    <p:cViewPr>
      <p:scale>
        <a:sx n="100" d="100"/>
        <a:sy n="100" d="100"/>
      </p:scale>
      <p:origin x="0" y="0"/>
    </p:cViewPr>
  </p:notesTextViewPr>
  <p:sorterViewPr>
    <p:cViewPr>
      <p:scale>
        <a:sx n="80" d="100"/>
        <a:sy n="80" d="100"/>
      </p:scale>
      <p:origin x="0" y="422"/>
    </p:cViewPr>
  </p:sorterViewPr>
  <p:notesViewPr>
    <p:cSldViewPr snapToGrid="0" showGuides="1">
      <p:cViewPr varScale="1">
        <p:scale>
          <a:sx n="78" d="100"/>
          <a:sy n="78" d="100"/>
        </p:scale>
        <p:origin x="-262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Sheet1!$D$1</c:f>
              <c:strCache>
                <c:ptCount val="1"/>
                <c:pt idx="0">
                  <c:v>Concurrent Players</c:v>
                </c:pt>
              </c:strCache>
            </c:strRef>
          </c:tx>
          <c:spPr>
            <a:ln w="50800"/>
          </c:spPr>
          <c:marker>
            <c:symbol val="none"/>
          </c:marker>
          <c:xVal>
            <c:numRef>
              <c:f>Sheet1!$C$2:$C$54</c:f>
              <c:numCache>
                <c:formatCode>General</c:formatCode>
                <c:ptCount val="53"/>
                <c:pt idx="0">
                  <c:v>1</c:v>
                </c:pt>
                <c:pt idx="1">
                  <c:v>2.2000000000000002</c:v>
                </c:pt>
                <c:pt idx="2">
                  <c:v>3.1</c:v>
                </c:pt>
                <c:pt idx="3">
                  <c:v>5.2</c:v>
                </c:pt>
                <c:pt idx="4">
                  <c:v>6.1</c:v>
                </c:pt>
                <c:pt idx="5">
                  <c:v>7.1</c:v>
                </c:pt>
                <c:pt idx="6">
                  <c:v>9.1999999999999993</c:v>
                </c:pt>
                <c:pt idx="7">
                  <c:v>11.3</c:v>
                </c:pt>
                <c:pt idx="8">
                  <c:v>12.3</c:v>
                </c:pt>
                <c:pt idx="9">
                  <c:v>13.2</c:v>
                </c:pt>
                <c:pt idx="10">
                  <c:v>14.3</c:v>
                </c:pt>
                <c:pt idx="11">
                  <c:v>15.3</c:v>
                </c:pt>
                <c:pt idx="12">
                  <c:v>16.399999999999999</c:v>
                </c:pt>
                <c:pt idx="13">
                  <c:v>17.3</c:v>
                </c:pt>
                <c:pt idx="14">
                  <c:v>19.399999999999999</c:v>
                </c:pt>
                <c:pt idx="15">
                  <c:v>20.399999999999999</c:v>
                </c:pt>
                <c:pt idx="16">
                  <c:v>21.5</c:v>
                </c:pt>
                <c:pt idx="17">
                  <c:v>22.4</c:v>
                </c:pt>
                <c:pt idx="18">
                  <c:v>23.4</c:v>
                </c:pt>
                <c:pt idx="19">
                  <c:v>25.4</c:v>
                </c:pt>
                <c:pt idx="20">
                  <c:v>26.4</c:v>
                </c:pt>
                <c:pt idx="21">
                  <c:v>27.4</c:v>
                </c:pt>
                <c:pt idx="22">
                  <c:v>28.5</c:v>
                </c:pt>
                <c:pt idx="23">
                  <c:v>29.6</c:v>
                </c:pt>
                <c:pt idx="24">
                  <c:v>30.5</c:v>
                </c:pt>
                <c:pt idx="25">
                  <c:v>31.7</c:v>
                </c:pt>
                <c:pt idx="26">
                  <c:v>32.5</c:v>
                </c:pt>
                <c:pt idx="27">
                  <c:v>33.6</c:v>
                </c:pt>
                <c:pt idx="28">
                  <c:v>34.700000000000003</c:v>
                </c:pt>
                <c:pt idx="29">
                  <c:v>35.700000000000003</c:v>
                </c:pt>
                <c:pt idx="30">
                  <c:v>36.700000000000003</c:v>
                </c:pt>
                <c:pt idx="31">
                  <c:v>37.700000000000003</c:v>
                </c:pt>
                <c:pt idx="32">
                  <c:v>40.799999999999997</c:v>
                </c:pt>
                <c:pt idx="33">
                  <c:v>41.9</c:v>
                </c:pt>
                <c:pt idx="34">
                  <c:v>42.8</c:v>
                </c:pt>
                <c:pt idx="35">
                  <c:v>43.9</c:v>
                </c:pt>
                <c:pt idx="36">
                  <c:v>44.8</c:v>
                </c:pt>
                <c:pt idx="37">
                  <c:v>45.8</c:v>
                </c:pt>
                <c:pt idx="38">
                  <c:v>47</c:v>
                </c:pt>
                <c:pt idx="39">
                  <c:v>49</c:v>
                </c:pt>
                <c:pt idx="40">
                  <c:v>49.9</c:v>
                </c:pt>
                <c:pt idx="41">
                  <c:v>51</c:v>
                </c:pt>
                <c:pt idx="42">
                  <c:v>52</c:v>
                </c:pt>
                <c:pt idx="43">
                  <c:v>53</c:v>
                </c:pt>
                <c:pt idx="44">
                  <c:v>54</c:v>
                </c:pt>
                <c:pt idx="45">
                  <c:v>56.1</c:v>
                </c:pt>
                <c:pt idx="46">
                  <c:v>57.1</c:v>
                </c:pt>
                <c:pt idx="47">
                  <c:v>58.1</c:v>
                </c:pt>
                <c:pt idx="48">
                  <c:v>59.2</c:v>
                </c:pt>
                <c:pt idx="49">
                  <c:v>60.2</c:v>
                </c:pt>
                <c:pt idx="50">
                  <c:v>61.2</c:v>
                </c:pt>
                <c:pt idx="51">
                  <c:v>62.2</c:v>
                </c:pt>
                <c:pt idx="52">
                  <c:v>63.4</c:v>
                </c:pt>
              </c:numCache>
            </c:numRef>
          </c:xVal>
          <c:yVal>
            <c:numRef>
              <c:f>Sheet1!$D$2:$D$54</c:f>
              <c:numCache>
                <c:formatCode>General</c:formatCode>
                <c:ptCount val="53"/>
                <c:pt idx="0">
                  <c:v>0</c:v>
                </c:pt>
                <c:pt idx="1">
                  <c:v>52</c:v>
                </c:pt>
                <c:pt idx="2">
                  <c:v>212</c:v>
                </c:pt>
                <c:pt idx="3">
                  <c:v>223</c:v>
                </c:pt>
                <c:pt idx="4">
                  <c:v>208</c:v>
                </c:pt>
                <c:pt idx="5">
                  <c:v>194</c:v>
                </c:pt>
                <c:pt idx="6">
                  <c:v>183</c:v>
                </c:pt>
                <c:pt idx="7">
                  <c:v>146</c:v>
                </c:pt>
                <c:pt idx="8">
                  <c:v>151</c:v>
                </c:pt>
                <c:pt idx="9">
                  <c:v>162</c:v>
                </c:pt>
                <c:pt idx="10">
                  <c:v>181</c:v>
                </c:pt>
                <c:pt idx="11">
                  <c:v>130</c:v>
                </c:pt>
                <c:pt idx="12">
                  <c:v>127</c:v>
                </c:pt>
                <c:pt idx="13">
                  <c:v>141</c:v>
                </c:pt>
                <c:pt idx="14">
                  <c:v>133</c:v>
                </c:pt>
                <c:pt idx="15">
                  <c:v>150</c:v>
                </c:pt>
                <c:pt idx="16">
                  <c:v>112</c:v>
                </c:pt>
                <c:pt idx="17">
                  <c:v>103</c:v>
                </c:pt>
                <c:pt idx="18">
                  <c:v>83</c:v>
                </c:pt>
                <c:pt idx="19">
                  <c:v>84</c:v>
                </c:pt>
                <c:pt idx="20">
                  <c:v>93</c:v>
                </c:pt>
                <c:pt idx="21">
                  <c:v>130</c:v>
                </c:pt>
                <c:pt idx="22">
                  <c:v>122</c:v>
                </c:pt>
                <c:pt idx="23">
                  <c:v>74</c:v>
                </c:pt>
                <c:pt idx="24">
                  <c:v>68</c:v>
                </c:pt>
                <c:pt idx="25">
                  <c:v>71</c:v>
                </c:pt>
                <c:pt idx="26">
                  <c:v>70</c:v>
                </c:pt>
                <c:pt idx="27">
                  <c:v>76</c:v>
                </c:pt>
                <c:pt idx="28">
                  <c:v>105</c:v>
                </c:pt>
                <c:pt idx="29">
                  <c:v>100</c:v>
                </c:pt>
                <c:pt idx="30">
                  <c:v>71</c:v>
                </c:pt>
                <c:pt idx="31">
                  <c:v>76</c:v>
                </c:pt>
                <c:pt idx="32">
                  <c:v>69</c:v>
                </c:pt>
                <c:pt idx="33">
                  <c:v>93</c:v>
                </c:pt>
                <c:pt idx="34">
                  <c:v>89</c:v>
                </c:pt>
                <c:pt idx="35">
                  <c:v>69</c:v>
                </c:pt>
                <c:pt idx="36">
                  <c:v>72</c:v>
                </c:pt>
                <c:pt idx="37">
                  <c:v>70</c:v>
                </c:pt>
                <c:pt idx="38">
                  <c:v>69</c:v>
                </c:pt>
                <c:pt idx="39">
                  <c:v>93</c:v>
                </c:pt>
                <c:pt idx="40">
                  <c:v>91</c:v>
                </c:pt>
                <c:pt idx="41">
                  <c:v>71</c:v>
                </c:pt>
                <c:pt idx="42">
                  <c:v>70</c:v>
                </c:pt>
                <c:pt idx="43">
                  <c:v>75</c:v>
                </c:pt>
                <c:pt idx="44">
                  <c:v>73</c:v>
                </c:pt>
                <c:pt idx="45">
                  <c:v>133</c:v>
                </c:pt>
                <c:pt idx="46">
                  <c:v>128</c:v>
                </c:pt>
                <c:pt idx="47">
                  <c:v>93</c:v>
                </c:pt>
                <c:pt idx="48">
                  <c:v>91</c:v>
                </c:pt>
                <c:pt idx="49">
                  <c:v>89</c:v>
                </c:pt>
                <c:pt idx="50">
                  <c:v>90</c:v>
                </c:pt>
                <c:pt idx="51">
                  <c:v>113</c:v>
                </c:pt>
                <c:pt idx="52">
                  <c:v>108</c:v>
                </c:pt>
              </c:numCache>
            </c:numRef>
          </c:yVal>
          <c:smooth val="0"/>
        </c:ser>
        <c:dLbls>
          <c:showLegendKey val="0"/>
          <c:showVal val="0"/>
          <c:showCatName val="0"/>
          <c:showSerName val="0"/>
          <c:showPercent val="0"/>
          <c:showBubbleSize val="0"/>
        </c:dLbls>
        <c:axId val="60009472"/>
        <c:axId val="60011264"/>
      </c:scatterChart>
      <c:valAx>
        <c:axId val="60009472"/>
        <c:scaling>
          <c:orientation val="minMax"/>
        </c:scaling>
        <c:delete val="1"/>
        <c:axPos val="b"/>
        <c:numFmt formatCode="General" sourceLinked="1"/>
        <c:majorTickMark val="out"/>
        <c:minorTickMark val="none"/>
        <c:tickLblPos val="nextTo"/>
        <c:crossAx val="60011264"/>
        <c:crosses val="autoZero"/>
        <c:crossBetween val="midCat"/>
      </c:valAx>
      <c:valAx>
        <c:axId val="60011264"/>
        <c:scaling>
          <c:orientation val="minMax"/>
        </c:scaling>
        <c:delete val="1"/>
        <c:axPos val="l"/>
        <c:majorGridlines/>
        <c:numFmt formatCode="General" sourceLinked="1"/>
        <c:majorTickMark val="out"/>
        <c:minorTickMark val="none"/>
        <c:tickLblPos val="nextTo"/>
        <c:crossAx val="60009472"/>
        <c:crosses val="autoZero"/>
        <c:crossBetween val="midCat"/>
      </c:valAx>
      <c:spPr>
        <a:solidFill>
          <a:schemeClr val="bg1"/>
        </a:solidFill>
      </c:spPr>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CF1D8-FC65-4C04-89D7-B553B775C7A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34BFF93-F265-4F3C-B5D0-F8835C4F53C8}">
      <dgm:prSet phldrT="[Text]"/>
      <dgm:spPr/>
      <dgm:t>
        <a:bodyPr/>
        <a:lstStyle/>
        <a:p>
          <a:r>
            <a:rPr lang="en-US" dirty="0" smtClean="0"/>
            <a:t>Find Hosting location</a:t>
          </a:r>
          <a:endParaRPr lang="en-US" dirty="0"/>
        </a:p>
      </dgm:t>
    </dgm:pt>
    <dgm:pt modelId="{8D6A6890-94FA-40FA-9076-3447B945205E}" type="parTrans" cxnId="{55BBC505-E18D-4954-876E-E80F9EF88253}">
      <dgm:prSet/>
      <dgm:spPr/>
      <dgm:t>
        <a:bodyPr/>
        <a:lstStyle/>
        <a:p>
          <a:endParaRPr lang="en-US"/>
        </a:p>
      </dgm:t>
    </dgm:pt>
    <dgm:pt modelId="{FAD28904-0CCA-4098-A92A-028F90A0D970}" type="sibTrans" cxnId="{55BBC505-E18D-4954-876E-E80F9EF88253}">
      <dgm:prSet/>
      <dgm:spPr/>
      <dgm:t>
        <a:bodyPr/>
        <a:lstStyle/>
        <a:p>
          <a:endParaRPr lang="en-US"/>
        </a:p>
      </dgm:t>
    </dgm:pt>
    <dgm:pt modelId="{E8DE10D7-7D27-4FDD-BCEE-09E11DF8F3AC}">
      <dgm:prSet phldrT="[Text]" custT="1"/>
      <dgm:spPr/>
      <dgm:t>
        <a:bodyPr/>
        <a:lstStyle/>
        <a:p>
          <a:r>
            <a:rPr lang="en-US" sz="1100" dirty="0" smtClean="0"/>
            <a:t>How much space do I need? How do I grow? Redundancy? Security? Local support? Local regulations? Taxes?...  </a:t>
          </a:r>
          <a:endParaRPr lang="en-US" sz="1100" dirty="0"/>
        </a:p>
      </dgm:t>
    </dgm:pt>
    <dgm:pt modelId="{80406560-AC40-412F-B18F-1237B7F958D0}" type="parTrans" cxnId="{934832D9-3086-4A54-BA36-4F3814998CFD}">
      <dgm:prSet/>
      <dgm:spPr/>
      <dgm:t>
        <a:bodyPr/>
        <a:lstStyle/>
        <a:p>
          <a:endParaRPr lang="en-US"/>
        </a:p>
      </dgm:t>
    </dgm:pt>
    <dgm:pt modelId="{E3E0E59F-1565-40B4-BFFA-1FB3CDE0331A}" type="sibTrans" cxnId="{934832D9-3086-4A54-BA36-4F3814998CFD}">
      <dgm:prSet/>
      <dgm:spPr/>
      <dgm:t>
        <a:bodyPr/>
        <a:lstStyle/>
        <a:p>
          <a:endParaRPr lang="en-US"/>
        </a:p>
      </dgm:t>
    </dgm:pt>
    <dgm:pt modelId="{2742F4BC-5C29-4754-A544-C72DC0CA2C35}">
      <dgm:prSet phldrT="[Text]"/>
      <dgm:spPr/>
      <dgm:t>
        <a:bodyPr/>
        <a:lstStyle/>
        <a:p>
          <a:r>
            <a:rPr lang="en-US" dirty="0" smtClean="0"/>
            <a:t>Hardware</a:t>
          </a:r>
          <a:endParaRPr lang="en-US" dirty="0"/>
        </a:p>
      </dgm:t>
    </dgm:pt>
    <dgm:pt modelId="{03BCCEDA-28D1-4565-9A59-52C4F98081D5}" type="parTrans" cxnId="{19C2D9E1-A649-4101-BF69-58F452A70285}">
      <dgm:prSet/>
      <dgm:spPr/>
      <dgm:t>
        <a:bodyPr/>
        <a:lstStyle/>
        <a:p>
          <a:endParaRPr lang="en-US"/>
        </a:p>
      </dgm:t>
    </dgm:pt>
    <dgm:pt modelId="{F0D31DE3-AC5D-41CB-8A4A-B83AA75CB954}" type="sibTrans" cxnId="{19C2D9E1-A649-4101-BF69-58F452A70285}">
      <dgm:prSet/>
      <dgm:spPr/>
      <dgm:t>
        <a:bodyPr/>
        <a:lstStyle/>
        <a:p>
          <a:endParaRPr lang="en-US"/>
        </a:p>
      </dgm:t>
    </dgm:pt>
    <dgm:pt modelId="{1011AF3C-0823-4AA8-940C-D351F28CFDF8}">
      <dgm:prSet phldrT="[Text]" custT="1"/>
      <dgm:spPr/>
      <dgm:t>
        <a:bodyPr/>
        <a:lstStyle/>
        <a:p>
          <a:r>
            <a:rPr lang="en-US" sz="1100" dirty="0" smtClean="0"/>
            <a:t>Buy servers – Which type? Where from? </a:t>
          </a:r>
          <a:br>
            <a:rPr lang="en-US" sz="1100" dirty="0" smtClean="0"/>
          </a:br>
          <a:r>
            <a:rPr lang="en-US" sz="1100" dirty="0" smtClean="0"/>
            <a:t>How many? What kind of support plan? Spare parts? Replacements?  How do I add capacity to running service? Network gear? Storage? …</a:t>
          </a:r>
          <a:endParaRPr lang="en-US" sz="1100" dirty="0"/>
        </a:p>
      </dgm:t>
    </dgm:pt>
    <dgm:pt modelId="{7D3FDCFB-2125-452F-9BC0-B92FBC3C845A}" type="parTrans" cxnId="{008F5086-6F76-435D-A4F3-8824D3E740C0}">
      <dgm:prSet/>
      <dgm:spPr/>
      <dgm:t>
        <a:bodyPr/>
        <a:lstStyle/>
        <a:p>
          <a:endParaRPr lang="en-US"/>
        </a:p>
      </dgm:t>
    </dgm:pt>
    <dgm:pt modelId="{CDCF040B-5B38-4B26-A274-78FB3DFE5B75}" type="sibTrans" cxnId="{008F5086-6F76-435D-A4F3-8824D3E740C0}">
      <dgm:prSet/>
      <dgm:spPr/>
      <dgm:t>
        <a:bodyPr/>
        <a:lstStyle/>
        <a:p>
          <a:endParaRPr lang="en-US"/>
        </a:p>
      </dgm:t>
    </dgm:pt>
    <dgm:pt modelId="{EB03833D-013F-497E-AACA-DF29D808539F}">
      <dgm:prSet phldrT="[Text]"/>
      <dgm:spPr/>
      <dgm:t>
        <a:bodyPr/>
        <a:lstStyle/>
        <a:p>
          <a:r>
            <a:rPr lang="en-US" dirty="0" smtClean="0"/>
            <a:t>Software</a:t>
          </a:r>
          <a:endParaRPr lang="en-US" dirty="0"/>
        </a:p>
      </dgm:t>
    </dgm:pt>
    <dgm:pt modelId="{3A7074F9-371E-4F05-8AB8-2FC7CA7AB05E}" type="parTrans" cxnId="{8AE0FDEF-34BC-4385-8718-AD1CA6C58716}">
      <dgm:prSet/>
      <dgm:spPr/>
      <dgm:t>
        <a:bodyPr/>
        <a:lstStyle/>
        <a:p>
          <a:endParaRPr lang="en-US"/>
        </a:p>
      </dgm:t>
    </dgm:pt>
    <dgm:pt modelId="{BF5A0C83-52D4-4A70-B2AF-BD17A01712E5}" type="sibTrans" cxnId="{8AE0FDEF-34BC-4385-8718-AD1CA6C58716}">
      <dgm:prSet/>
      <dgm:spPr/>
      <dgm:t>
        <a:bodyPr/>
        <a:lstStyle/>
        <a:p>
          <a:endParaRPr lang="en-US"/>
        </a:p>
      </dgm:t>
    </dgm:pt>
    <dgm:pt modelId="{04AEB7E7-0AF1-4611-A1E9-E5CB3A58BFAA}">
      <dgm:prSet phldrT="[Text]" custT="1"/>
      <dgm:spPr/>
      <dgm:t>
        <a:bodyPr/>
        <a:lstStyle/>
        <a:p>
          <a:r>
            <a:rPr lang="en-US" sz="1100" dirty="0" smtClean="0"/>
            <a:t>Which OS? Security patches? Deploying and upgrading software? Patching firmware? Load balancing? Storage? …</a:t>
          </a:r>
          <a:endParaRPr lang="en-US" sz="1100" dirty="0"/>
        </a:p>
      </dgm:t>
    </dgm:pt>
    <dgm:pt modelId="{16669FF7-B6A6-4EA3-9111-CEEF703693AD}" type="parTrans" cxnId="{A9E5BBB8-F274-44C4-BE26-1C342B0D9F9F}">
      <dgm:prSet/>
      <dgm:spPr/>
      <dgm:t>
        <a:bodyPr/>
        <a:lstStyle/>
        <a:p>
          <a:endParaRPr lang="en-US"/>
        </a:p>
      </dgm:t>
    </dgm:pt>
    <dgm:pt modelId="{ACF36994-0FB6-4D4E-A1AA-41288FD74698}" type="sibTrans" cxnId="{A9E5BBB8-F274-44C4-BE26-1C342B0D9F9F}">
      <dgm:prSet/>
      <dgm:spPr/>
      <dgm:t>
        <a:bodyPr/>
        <a:lstStyle/>
        <a:p>
          <a:endParaRPr lang="en-US"/>
        </a:p>
      </dgm:t>
    </dgm:pt>
    <dgm:pt modelId="{678181B4-40B8-46F7-BEA1-0534207360A8}">
      <dgm:prSet phldrT="[Text]" custT="1"/>
      <dgm:spPr/>
      <dgm:t>
        <a:bodyPr/>
        <a:lstStyle/>
        <a:p>
          <a:r>
            <a:rPr lang="en-US" sz="1500" dirty="0" smtClean="0"/>
            <a:t>Support</a:t>
          </a:r>
          <a:endParaRPr lang="en-US" sz="1500" dirty="0"/>
        </a:p>
      </dgm:t>
    </dgm:pt>
    <dgm:pt modelId="{561ADB93-7BC6-4F4C-81A2-C65B09C42C4E}" type="parTrans" cxnId="{27C06FF0-BCF4-4CCD-9648-91D04FEDED8F}">
      <dgm:prSet/>
      <dgm:spPr/>
      <dgm:t>
        <a:bodyPr/>
        <a:lstStyle/>
        <a:p>
          <a:endParaRPr lang="en-US"/>
        </a:p>
      </dgm:t>
    </dgm:pt>
    <dgm:pt modelId="{7E1B4B0E-3496-4FEF-8E0F-7998E19BF03D}" type="sibTrans" cxnId="{27C06FF0-BCF4-4CCD-9648-91D04FEDED8F}">
      <dgm:prSet/>
      <dgm:spPr/>
      <dgm:t>
        <a:bodyPr/>
        <a:lstStyle/>
        <a:p>
          <a:endParaRPr lang="en-US"/>
        </a:p>
      </dgm:t>
    </dgm:pt>
    <dgm:pt modelId="{DC865BA4-9FB2-46E9-A320-BBB1628F3D10}">
      <dgm:prSet phldrT="[Text]" custT="1"/>
      <dgm:spPr/>
      <dgm:t>
        <a:bodyPr/>
        <a:lstStyle/>
        <a:p>
          <a:r>
            <a:rPr lang="en-US" sz="1100" dirty="0" smtClean="0"/>
            <a:t>Support for all of the above? How much should I Invest? </a:t>
          </a:r>
          <a:endParaRPr lang="en-US" sz="1100" dirty="0"/>
        </a:p>
      </dgm:t>
    </dgm:pt>
    <dgm:pt modelId="{0F695254-AB0A-4FC6-BA30-9438CC38FF8B}" type="parTrans" cxnId="{A25914C9-0139-47A0-A260-680CD34A3961}">
      <dgm:prSet/>
      <dgm:spPr/>
      <dgm:t>
        <a:bodyPr/>
        <a:lstStyle/>
        <a:p>
          <a:endParaRPr lang="en-US"/>
        </a:p>
      </dgm:t>
    </dgm:pt>
    <dgm:pt modelId="{B86C4181-5267-47FE-838B-087743D6B0F3}" type="sibTrans" cxnId="{A25914C9-0139-47A0-A260-680CD34A3961}">
      <dgm:prSet/>
      <dgm:spPr/>
      <dgm:t>
        <a:bodyPr/>
        <a:lstStyle/>
        <a:p>
          <a:endParaRPr lang="en-US"/>
        </a:p>
      </dgm:t>
    </dgm:pt>
    <dgm:pt modelId="{20888CC7-2FF5-485A-9563-2619A847D9D8}" type="pres">
      <dgm:prSet presAssocID="{206CF1D8-FC65-4C04-89D7-B553B775C7AF}" presName="rootnode" presStyleCnt="0">
        <dgm:presLayoutVars>
          <dgm:chMax/>
          <dgm:chPref/>
          <dgm:dir/>
          <dgm:animLvl val="lvl"/>
        </dgm:presLayoutVars>
      </dgm:prSet>
      <dgm:spPr/>
      <dgm:t>
        <a:bodyPr/>
        <a:lstStyle/>
        <a:p>
          <a:endParaRPr lang="en-US"/>
        </a:p>
      </dgm:t>
    </dgm:pt>
    <dgm:pt modelId="{97071036-A2BF-41D1-8894-1EC310E9206E}" type="pres">
      <dgm:prSet presAssocID="{834BFF93-F265-4F3C-B5D0-F8835C4F53C8}" presName="composite" presStyleCnt="0"/>
      <dgm:spPr/>
    </dgm:pt>
    <dgm:pt modelId="{39DCE690-30EB-43E4-A2EF-EB9406F0A430}" type="pres">
      <dgm:prSet presAssocID="{834BFF93-F265-4F3C-B5D0-F8835C4F53C8}" presName="bentUpArrow1" presStyleLbl="alignImgPlace1" presStyleIdx="0" presStyleCnt="3"/>
      <dgm:spPr/>
    </dgm:pt>
    <dgm:pt modelId="{C1D98A13-D265-477F-BEEB-25E83139EB37}" type="pres">
      <dgm:prSet presAssocID="{834BFF93-F265-4F3C-B5D0-F8835C4F53C8}" presName="ParentText" presStyleLbl="node1" presStyleIdx="0" presStyleCnt="4">
        <dgm:presLayoutVars>
          <dgm:chMax val="1"/>
          <dgm:chPref val="1"/>
          <dgm:bulletEnabled val="1"/>
        </dgm:presLayoutVars>
      </dgm:prSet>
      <dgm:spPr/>
      <dgm:t>
        <a:bodyPr/>
        <a:lstStyle/>
        <a:p>
          <a:endParaRPr lang="en-US"/>
        </a:p>
      </dgm:t>
    </dgm:pt>
    <dgm:pt modelId="{C45D6125-8B41-4409-AA2E-8D31E94A2840}" type="pres">
      <dgm:prSet presAssocID="{834BFF93-F265-4F3C-B5D0-F8835C4F53C8}" presName="ChildText" presStyleLbl="revTx" presStyleIdx="0" presStyleCnt="4" custScaleX="338975" custLinFactX="42914" custLinFactNeighborX="100000" custLinFactNeighborY="1692">
        <dgm:presLayoutVars>
          <dgm:chMax val="0"/>
          <dgm:chPref val="0"/>
          <dgm:bulletEnabled val="1"/>
        </dgm:presLayoutVars>
      </dgm:prSet>
      <dgm:spPr/>
      <dgm:t>
        <a:bodyPr/>
        <a:lstStyle/>
        <a:p>
          <a:endParaRPr lang="en-US"/>
        </a:p>
      </dgm:t>
    </dgm:pt>
    <dgm:pt modelId="{6E1A2496-EF8F-4FF3-AF9E-ABFF737A7CC9}" type="pres">
      <dgm:prSet presAssocID="{FAD28904-0CCA-4098-A92A-028F90A0D970}" presName="sibTrans" presStyleCnt="0"/>
      <dgm:spPr/>
    </dgm:pt>
    <dgm:pt modelId="{DDB87B54-879D-40C9-908C-EDF5A703BE60}" type="pres">
      <dgm:prSet presAssocID="{2742F4BC-5C29-4754-A544-C72DC0CA2C35}" presName="composite" presStyleCnt="0"/>
      <dgm:spPr/>
    </dgm:pt>
    <dgm:pt modelId="{5197687C-C6DF-497E-A9DF-32058C2CCBC0}" type="pres">
      <dgm:prSet presAssocID="{2742F4BC-5C29-4754-A544-C72DC0CA2C35}" presName="bentUpArrow1" presStyleLbl="alignImgPlace1" presStyleIdx="1" presStyleCnt="3"/>
      <dgm:spPr/>
    </dgm:pt>
    <dgm:pt modelId="{35A623D4-974F-4408-9866-8E0B81CD35C4}" type="pres">
      <dgm:prSet presAssocID="{2742F4BC-5C29-4754-A544-C72DC0CA2C35}" presName="ParentText" presStyleLbl="node1" presStyleIdx="1" presStyleCnt="4">
        <dgm:presLayoutVars>
          <dgm:chMax val="1"/>
          <dgm:chPref val="1"/>
          <dgm:bulletEnabled val="1"/>
        </dgm:presLayoutVars>
      </dgm:prSet>
      <dgm:spPr/>
      <dgm:t>
        <a:bodyPr/>
        <a:lstStyle/>
        <a:p>
          <a:endParaRPr lang="en-US"/>
        </a:p>
      </dgm:t>
    </dgm:pt>
    <dgm:pt modelId="{93818375-09F8-446D-8563-8F1D4A1EB43D}" type="pres">
      <dgm:prSet presAssocID="{2742F4BC-5C29-4754-A544-C72DC0CA2C35}" presName="ChildText" presStyleLbl="revTx" presStyleIdx="1" presStyleCnt="4" custScaleX="352628" custLinFactX="22033" custLinFactNeighborX="100000" custLinFactNeighborY="-5739">
        <dgm:presLayoutVars>
          <dgm:chMax val="0"/>
          <dgm:chPref val="0"/>
          <dgm:bulletEnabled val="1"/>
        </dgm:presLayoutVars>
      </dgm:prSet>
      <dgm:spPr/>
      <dgm:t>
        <a:bodyPr/>
        <a:lstStyle/>
        <a:p>
          <a:endParaRPr lang="en-US"/>
        </a:p>
      </dgm:t>
    </dgm:pt>
    <dgm:pt modelId="{B7368506-FBFD-4FD9-B7B7-896C5B0E53E1}" type="pres">
      <dgm:prSet presAssocID="{F0D31DE3-AC5D-41CB-8A4A-B83AA75CB954}" presName="sibTrans" presStyleCnt="0"/>
      <dgm:spPr/>
    </dgm:pt>
    <dgm:pt modelId="{DE64F91D-1D42-481F-91CD-D8AD2DB55966}" type="pres">
      <dgm:prSet presAssocID="{EB03833D-013F-497E-AACA-DF29D808539F}" presName="composite" presStyleCnt="0"/>
      <dgm:spPr/>
    </dgm:pt>
    <dgm:pt modelId="{C2881515-4321-4952-8D64-CA0F9DDC1981}" type="pres">
      <dgm:prSet presAssocID="{EB03833D-013F-497E-AACA-DF29D808539F}" presName="bentUpArrow1" presStyleLbl="alignImgPlace1" presStyleIdx="2" presStyleCnt="3"/>
      <dgm:spPr/>
    </dgm:pt>
    <dgm:pt modelId="{DB2C31A7-7F40-46A4-8AFE-B3F4B74F6D54}" type="pres">
      <dgm:prSet presAssocID="{EB03833D-013F-497E-AACA-DF29D808539F}" presName="ParentText" presStyleLbl="node1" presStyleIdx="2" presStyleCnt="4">
        <dgm:presLayoutVars>
          <dgm:chMax val="1"/>
          <dgm:chPref val="1"/>
          <dgm:bulletEnabled val="1"/>
        </dgm:presLayoutVars>
      </dgm:prSet>
      <dgm:spPr/>
      <dgm:t>
        <a:bodyPr/>
        <a:lstStyle/>
        <a:p>
          <a:endParaRPr lang="en-US"/>
        </a:p>
      </dgm:t>
    </dgm:pt>
    <dgm:pt modelId="{E90FC549-8444-4EFF-B884-DBCA3538FB5A}" type="pres">
      <dgm:prSet presAssocID="{EB03833D-013F-497E-AACA-DF29D808539F}" presName="ChildText" presStyleLbl="revTx" presStyleIdx="2" presStyleCnt="4" custScaleX="296897" custLinFactNeighborX="96804" custLinFactNeighborY="-6912">
        <dgm:presLayoutVars>
          <dgm:chMax val="0"/>
          <dgm:chPref val="0"/>
          <dgm:bulletEnabled val="1"/>
        </dgm:presLayoutVars>
      </dgm:prSet>
      <dgm:spPr/>
      <dgm:t>
        <a:bodyPr/>
        <a:lstStyle/>
        <a:p>
          <a:endParaRPr lang="en-US"/>
        </a:p>
      </dgm:t>
    </dgm:pt>
    <dgm:pt modelId="{31885BB2-D9AC-40E3-AF72-46EC780E4D5C}" type="pres">
      <dgm:prSet presAssocID="{BF5A0C83-52D4-4A70-B2AF-BD17A01712E5}" presName="sibTrans" presStyleCnt="0"/>
      <dgm:spPr/>
    </dgm:pt>
    <dgm:pt modelId="{11B29380-19B5-4197-86EC-501038AD275B}" type="pres">
      <dgm:prSet presAssocID="{678181B4-40B8-46F7-BEA1-0534207360A8}" presName="composite" presStyleCnt="0"/>
      <dgm:spPr/>
    </dgm:pt>
    <dgm:pt modelId="{D6165309-57A9-4AC3-BD7D-0D7988E7D976}" type="pres">
      <dgm:prSet presAssocID="{678181B4-40B8-46F7-BEA1-0534207360A8}" presName="ParentText" presStyleLbl="node1" presStyleIdx="3" presStyleCnt="4">
        <dgm:presLayoutVars>
          <dgm:chMax val="1"/>
          <dgm:chPref val="1"/>
          <dgm:bulletEnabled val="1"/>
        </dgm:presLayoutVars>
      </dgm:prSet>
      <dgm:spPr/>
      <dgm:t>
        <a:bodyPr/>
        <a:lstStyle/>
        <a:p>
          <a:endParaRPr lang="en-US"/>
        </a:p>
      </dgm:t>
    </dgm:pt>
    <dgm:pt modelId="{963FDEFA-EA19-44FD-A701-C85E0AC4E1AD}" type="pres">
      <dgm:prSet presAssocID="{678181B4-40B8-46F7-BEA1-0534207360A8}" presName="FinalChildText" presStyleLbl="revTx" presStyleIdx="3" presStyleCnt="4" custScaleX="215524" custLinFactNeighborX="60669" custLinFactNeighborY="-5518">
        <dgm:presLayoutVars>
          <dgm:chMax val="0"/>
          <dgm:chPref val="0"/>
          <dgm:bulletEnabled val="1"/>
        </dgm:presLayoutVars>
      </dgm:prSet>
      <dgm:spPr/>
      <dgm:t>
        <a:bodyPr/>
        <a:lstStyle/>
        <a:p>
          <a:endParaRPr lang="en-US"/>
        </a:p>
      </dgm:t>
    </dgm:pt>
  </dgm:ptLst>
  <dgm:cxnLst>
    <dgm:cxn modelId="{27C06FF0-BCF4-4CCD-9648-91D04FEDED8F}" srcId="{206CF1D8-FC65-4C04-89D7-B553B775C7AF}" destId="{678181B4-40B8-46F7-BEA1-0534207360A8}" srcOrd="3" destOrd="0" parTransId="{561ADB93-7BC6-4F4C-81A2-C65B09C42C4E}" sibTransId="{7E1B4B0E-3496-4FEF-8E0F-7998E19BF03D}"/>
    <dgm:cxn modelId="{934832D9-3086-4A54-BA36-4F3814998CFD}" srcId="{834BFF93-F265-4F3C-B5D0-F8835C4F53C8}" destId="{E8DE10D7-7D27-4FDD-BCEE-09E11DF8F3AC}" srcOrd="0" destOrd="0" parTransId="{80406560-AC40-412F-B18F-1237B7F958D0}" sibTransId="{E3E0E59F-1565-40B4-BFFA-1FB3CDE0331A}"/>
    <dgm:cxn modelId="{B2CAE96F-D44B-4C1D-B935-B76343FD2273}" type="presOf" srcId="{EB03833D-013F-497E-AACA-DF29D808539F}" destId="{DB2C31A7-7F40-46A4-8AFE-B3F4B74F6D54}" srcOrd="0" destOrd="0" presId="urn:microsoft.com/office/officeart/2005/8/layout/StepDownProcess"/>
    <dgm:cxn modelId="{A9E5BBB8-F274-44C4-BE26-1C342B0D9F9F}" srcId="{EB03833D-013F-497E-AACA-DF29D808539F}" destId="{04AEB7E7-0AF1-4611-A1E9-E5CB3A58BFAA}" srcOrd="0" destOrd="0" parTransId="{16669FF7-B6A6-4EA3-9111-CEEF703693AD}" sibTransId="{ACF36994-0FB6-4D4E-A1AA-41288FD74698}"/>
    <dgm:cxn modelId="{225971A2-CB84-41C0-AAD6-D00FB2420D60}" type="presOf" srcId="{834BFF93-F265-4F3C-B5D0-F8835C4F53C8}" destId="{C1D98A13-D265-477F-BEEB-25E83139EB37}" srcOrd="0" destOrd="0" presId="urn:microsoft.com/office/officeart/2005/8/layout/StepDownProcess"/>
    <dgm:cxn modelId="{55BBC505-E18D-4954-876E-E80F9EF88253}" srcId="{206CF1D8-FC65-4C04-89D7-B553B775C7AF}" destId="{834BFF93-F265-4F3C-B5D0-F8835C4F53C8}" srcOrd="0" destOrd="0" parTransId="{8D6A6890-94FA-40FA-9076-3447B945205E}" sibTransId="{FAD28904-0CCA-4098-A92A-028F90A0D970}"/>
    <dgm:cxn modelId="{19C2D9E1-A649-4101-BF69-58F452A70285}" srcId="{206CF1D8-FC65-4C04-89D7-B553B775C7AF}" destId="{2742F4BC-5C29-4754-A544-C72DC0CA2C35}" srcOrd="1" destOrd="0" parTransId="{03BCCEDA-28D1-4565-9A59-52C4F98081D5}" sibTransId="{F0D31DE3-AC5D-41CB-8A4A-B83AA75CB954}"/>
    <dgm:cxn modelId="{AF2FACF6-02BB-4846-99DB-5DD5F25746E0}" type="presOf" srcId="{DC865BA4-9FB2-46E9-A320-BBB1628F3D10}" destId="{963FDEFA-EA19-44FD-A701-C85E0AC4E1AD}" srcOrd="0" destOrd="0" presId="urn:microsoft.com/office/officeart/2005/8/layout/StepDownProcess"/>
    <dgm:cxn modelId="{544FB030-D1FA-4A37-8B50-6E94D8457EDD}" type="presOf" srcId="{04AEB7E7-0AF1-4611-A1E9-E5CB3A58BFAA}" destId="{E90FC549-8444-4EFF-B884-DBCA3538FB5A}" srcOrd="0" destOrd="0" presId="urn:microsoft.com/office/officeart/2005/8/layout/StepDownProcess"/>
    <dgm:cxn modelId="{968E2937-82B3-4BCA-ACD8-756D14FDABF4}" type="presOf" srcId="{206CF1D8-FC65-4C04-89D7-B553B775C7AF}" destId="{20888CC7-2FF5-485A-9563-2619A847D9D8}" srcOrd="0" destOrd="0" presId="urn:microsoft.com/office/officeart/2005/8/layout/StepDownProcess"/>
    <dgm:cxn modelId="{008F5086-6F76-435D-A4F3-8824D3E740C0}" srcId="{2742F4BC-5C29-4754-A544-C72DC0CA2C35}" destId="{1011AF3C-0823-4AA8-940C-D351F28CFDF8}" srcOrd="0" destOrd="0" parTransId="{7D3FDCFB-2125-452F-9BC0-B92FBC3C845A}" sibTransId="{CDCF040B-5B38-4B26-A274-78FB3DFE5B75}"/>
    <dgm:cxn modelId="{D68E6731-E032-4034-844C-7FCEDA7C203F}" type="presOf" srcId="{1011AF3C-0823-4AA8-940C-D351F28CFDF8}" destId="{93818375-09F8-446D-8563-8F1D4A1EB43D}" srcOrd="0" destOrd="0" presId="urn:microsoft.com/office/officeart/2005/8/layout/StepDownProcess"/>
    <dgm:cxn modelId="{A25914C9-0139-47A0-A260-680CD34A3961}" srcId="{678181B4-40B8-46F7-BEA1-0534207360A8}" destId="{DC865BA4-9FB2-46E9-A320-BBB1628F3D10}" srcOrd="0" destOrd="0" parTransId="{0F695254-AB0A-4FC6-BA30-9438CC38FF8B}" sibTransId="{B86C4181-5267-47FE-838B-087743D6B0F3}"/>
    <dgm:cxn modelId="{114A2CE1-036C-491A-ACF7-009263BFC149}" type="presOf" srcId="{678181B4-40B8-46F7-BEA1-0534207360A8}" destId="{D6165309-57A9-4AC3-BD7D-0D7988E7D976}" srcOrd="0" destOrd="0" presId="urn:microsoft.com/office/officeart/2005/8/layout/StepDownProcess"/>
    <dgm:cxn modelId="{DEACB0EA-32A4-4A0D-85F9-884368B6761B}" type="presOf" srcId="{E8DE10D7-7D27-4FDD-BCEE-09E11DF8F3AC}" destId="{C45D6125-8B41-4409-AA2E-8D31E94A2840}" srcOrd="0" destOrd="0" presId="urn:microsoft.com/office/officeart/2005/8/layout/StepDownProcess"/>
    <dgm:cxn modelId="{8AE0FDEF-34BC-4385-8718-AD1CA6C58716}" srcId="{206CF1D8-FC65-4C04-89D7-B553B775C7AF}" destId="{EB03833D-013F-497E-AACA-DF29D808539F}" srcOrd="2" destOrd="0" parTransId="{3A7074F9-371E-4F05-8AB8-2FC7CA7AB05E}" sibTransId="{BF5A0C83-52D4-4A70-B2AF-BD17A01712E5}"/>
    <dgm:cxn modelId="{DC998C33-84E1-401A-8E7E-37556474F174}" type="presOf" srcId="{2742F4BC-5C29-4754-A544-C72DC0CA2C35}" destId="{35A623D4-974F-4408-9866-8E0B81CD35C4}" srcOrd="0" destOrd="0" presId="urn:microsoft.com/office/officeart/2005/8/layout/StepDownProcess"/>
    <dgm:cxn modelId="{A67C3D91-02E5-49F6-BFC0-788B71589581}" type="presParOf" srcId="{20888CC7-2FF5-485A-9563-2619A847D9D8}" destId="{97071036-A2BF-41D1-8894-1EC310E9206E}" srcOrd="0" destOrd="0" presId="urn:microsoft.com/office/officeart/2005/8/layout/StepDownProcess"/>
    <dgm:cxn modelId="{277F702F-63D2-4B27-B1C5-6CA9B0B0AB39}" type="presParOf" srcId="{97071036-A2BF-41D1-8894-1EC310E9206E}" destId="{39DCE690-30EB-43E4-A2EF-EB9406F0A430}" srcOrd="0" destOrd="0" presId="urn:microsoft.com/office/officeart/2005/8/layout/StepDownProcess"/>
    <dgm:cxn modelId="{DA043B86-1939-4E6C-BA50-A3CE967FE662}" type="presParOf" srcId="{97071036-A2BF-41D1-8894-1EC310E9206E}" destId="{C1D98A13-D265-477F-BEEB-25E83139EB37}" srcOrd="1" destOrd="0" presId="urn:microsoft.com/office/officeart/2005/8/layout/StepDownProcess"/>
    <dgm:cxn modelId="{FB0AEF07-61A8-4AFD-A8D0-E1A4021EF458}" type="presParOf" srcId="{97071036-A2BF-41D1-8894-1EC310E9206E}" destId="{C45D6125-8B41-4409-AA2E-8D31E94A2840}" srcOrd="2" destOrd="0" presId="urn:microsoft.com/office/officeart/2005/8/layout/StepDownProcess"/>
    <dgm:cxn modelId="{7E66C4CC-622D-473A-989A-8AF3D8A1408A}" type="presParOf" srcId="{20888CC7-2FF5-485A-9563-2619A847D9D8}" destId="{6E1A2496-EF8F-4FF3-AF9E-ABFF737A7CC9}" srcOrd="1" destOrd="0" presId="urn:microsoft.com/office/officeart/2005/8/layout/StepDownProcess"/>
    <dgm:cxn modelId="{ECFA4F27-4244-4A25-BF22-554497704D80}" type="presParOf" srcId="{20888CC7-2FF5-485A-9563-2619A847D9D8}" destId="{DDB87B54-879D-40C9-908C-EDF5A703BE60}" srcOrd="2" destOrd="0" presId="urn:microsoft.com/office/officeart/2005/8/layout/StepDownProcess"/>
    <dgm:cxn modelId="{0BA7209B-5CF4-426A-836D-7F37C61B2DAA}" type="presParOf" srcId="{DDB87B54-879D-40C9-908C-EDF5A703BE60}" destId="{5197687C-C6DF-497E-A9DF-32058C2CCBC0}" srcOrd="0" destOrd="0" presId="urn:microsoft.com/office/officeart/2005/8/layout/StepDownProcess"/>
    <dgm:cxn modelId="{966DA930-83AD-435C-89F4-059966AF0A94}" type="presParOf" srcId="{DDB87B54-879D-40C9-908C-EDF5A703BE60}" destId="{35A623D4-974F-4408-9866-8E0B81CD35C4}" srcOrd="1" destOrd="0" presId="urn:microsoft.com/office/officeart/2005/8/layout/StepDownProcess"/>
    <dgm:cxn modelId="{A9F6E20A-367C-4DE7-B8EB-563229FA789B}" type="presParOf" srcId="{DDB87B54-879D-40C9-908C-EDF5A703BE60}" destId="{93818375-09F8-446D-8563-8F1D4A1EB43D}" srcOrd="2" destOrd="0" presId="urn:microsoft.com/office/officeart/2005/8/layout/StepDownProcess"/>
    <dgm:cxn modelId="{A24A22C8-8ACD-4ABB-AA0D-A80BDCD0D550}" type="presParOf" srcId="{20888CC7-2FF5-485A-9563-2619A847D9D8}" destId="{B7368506-FBFD-4FD9-B7B7-896C5B0E53E1}" srcOrd="3" destOrd="0" presId="urn:microsoft.com/office/officeart/2005/8/layout/StepDownProcess"/>
    <dgm:cxn modelId="{1216F1CA-3A88-4F8C-A21A-389EFED38DDC}" type="presParOf" srcId="{20888CC7-2FF5-485A-9563-2619A847D9D8}" destId="{DE64F91D-1D42-481F-91CD-D8AD2DB55966}" srcOrd="4" destOrd="0" presId="urn:microsoft.com/office/officeart/2005/8/layout/StepDownProcess"/>
    <dgm:cxn modelId="{7833A71E-8351-403A-AFA5-A5115805DF30}" type="presParOf" srcId="{DE64F91D-1D42-481F-91CD-D8AD2DB55966}" destId="{C2881515-4321-4952-8D64-CA0F9DDC1981}" srcOrd="0" destOrd="0" presId="urn:microsoft.com/office/officeart/2005/8/layout/StepDownProcess"/>
    <dgm:cxn modelId="{01065621-9E37-4579-9B39-2EA2993AACEB}" type="presParOf" srcId="{DE64F91D-1D42-481F-91CD-D8AD2DB55966}" destId="{DB2C31A7-7F40-46A4-8AFE-B3F4B74F6D54}" srcOrd="1" destOrd="0" presId="urn:microsoft.com/office/officeart/2005/8/layout/StepDownProcess"/>
    <dgm:cxn modelId="{4B70873A-AA4F-4A39-A3ED-940018C7031F}" type="presParOf" srcId="{DE64F91D-1D42-481F-91CD-D8AD2DB55966}" destId="{E90FC549-8444-4EFF-B884-DBCA3538FB5A}" srcOrd="2" destOrd="0" presId="urn:microsoft.com/office/officeart/2005/8/layout/StepDownProcess"/>
    <dgm:cxn modelId="{CE75AB54-8ECF-4F03-A4A6-8830736A1DFA}" type="presParOf" srcId="{20888CC7-2FF5-485A-9563-2619A847D9D8}" destId="{31885BB2-D9AC-40E3-AF72-46EC780E4D5C}" srcOrd="5" destOrd="0" presId="urn:microsoft.com/office/officeart/2005/8/layout/StepDownProcess"/>
    <dgm:cxn modelId="{E54E903F-3573-4B99-95EA-239769B2C16F}" type="presParOf" srcId="{20888CC7-2FF5-485A-9563-2619A847D9D8}" destId="{11B29380-19B5-4197-86EC-501038AD275B}" srcOrd="6" destOrd="0" presId="urn:microsoft.com/office/officeart/2005/8/layout/StepDownProcess"/>
    <dgm:cxn modelId="{B466CA78-9B3B-485C-8C37-F09B675467FB}" type="presParOf" srcId="{11B29380-19B5-4197-86EC-501038AD275B}" destId="{D6165309-57A9-4AC3-BD7D-0D7988E7D976}" srcOrd="0" destOrd="0" presId="urn:microsoft.com/office/officeart/2005/8/layout/StepDownProcess"/>
    <dgm:cxn modelId="{F7BB1145-75A3-4E9C-9FBD-E04C51E7238E}" type="presParOf" srcId="{11B29380-19B5-4197-86EC-501038AD275B}" destId="{963FDEFA-EA19-44FD-A701-C85E0AC4E1A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C3815-1AB3-4134-BB26-CBD3ACE8432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EBAE441-D564-43EB-9978-88560180EF56}">
      <dgm:prSet phldrT="[Text]" custT="1"/>
      <dgm:spPr>
        <a:solidFill>
          <a:srgbClr val="00B0F0"/>
        </a:solidFill>
      </dgm:spPr>
      <dgm:t>
        <a:bodyPr/>
        <a:lstStyle/>
        <a:p>
          <a:r>
            <a:rPr lang="en-US" sz="900" dirty="0" smtClean="0"/>
            <a:t>Update  Clients</a:t>
          </a:r>
          <a:endParaRPr lang="en-US" sz="900" dirty="0"/>
        </a:p>
      </dgm:t>
    </dgm:pt>
    <dgm:pt modelId="{40B1D775-2936-42D5-8F49-0FF871D6D085}" type="parTrans" cxnId="{5AA763D4-DC51-4E97-AF8F-A28FCFF1D3FD}">
      <dgm:prSet/>
      <dgm:spPr/>
      <dgm:t>
        <a:bodyPr/>
        <a:lstStyle/>
        <a:p>
          <a:endParaRPr lang="en-US"/>
        </a:p>
      </dgm:t>
    </dgm:pt>
    <dgm:pt modelId="{5E46EC9E-D8B1-4EF0-85BB-58D617E1493F}" type="sibTrans" cxnId="{5AA763D4-DC51-4E97-AF8F-A28FCFF1D3FD}">
      <dgm:prSet/>
      <dgm:spPr/>
      <dgm:t>
        <a:bodyPr/>
        <a:lstStyle/>
        <a:p>
          <a:endParaRPr lang="en-US"/>
        </a:p>
      </dgm:t>
    </dgm:pt>
    <dgm:pt modelId="{7F88E3B5-7024-49CA-85FD-EBFA7EFC4055}">
      <dgm:prSet phldrT="[Text]" custT="1"/>
      <dgm:spPr>
        <a:solidFill>
          <a:srgbClr val="00B0F0"/>
        </a:solidFill>
      </dgm:spPr>
      <dgm:t>
        <a:bodyPr/>
        <a:lstStyle/>
        <a:p>
          <a:r>
            <a:rPr lang="en-US" sz="800" dirty="0" smtClean="0"/>
            <a:t>A/B Testing</a:t>
          </a:r>
          <a:endParaRPr lang="en-US" sz="800" dirty="0"/>
        </a:p>
      </dgm:t>
    </dgm:pt>
    <dgm:pt modelId="{D49689D8-BB01-4EB1-97E2-F9E8B9C45367}" type="parTrans" cxnId="{372B8B92-7CF9-4EA1-9310-812A858D9480}">
      <dgm:prSet/>
      <dgm:spPr/>
      <dgm:t>
        <a:bodyPr/>
        <a:lstStyle/>
        <a:p>
          <a:endParaRPr lang="en-US"/>
        </a:p>
      </dgm:t>
    </dgm:pt>
    <dgm:pt modelId="{F7199B31-EDED-4649-95BD-74B9933C35D8}" type="sibTrans" cxnId="{372B8B92-7CF9-4EA1-9310-812A858D9480}">
      <dgm:prSet/>
      <dgm:spPr/>
      <dgm:t>
        <a:bodyPr/>
        <a:lstStyle/>
        <a:p>
          <a:endParaRPr lang="en-US"/>
        </a:p>
      </dgm:t>
    </dgm:pt>
    <dgm:pt modelId="{C9FD42ED-64E7-443F-B541-85B6948364CF}">
      <dgm:prSet phldrT="[Text]" custT="1"/>
      <dgm:spPr>
        <a:solidFill>
          <a:srgbClr val="00B0F0"/>
        </a:solidFill>
      </dgm:spPr>
      <dgm:t>
        <a:bodyPr/>
        <a:lstStyle/>
        <a:p>
          <a:r>
            <a:rPr lang="en-US" sz="800" dirty="0" smtClean="0"/>
            <a:t>Stats, &amp;</a:t>
          </a:r>
          <a:br>
            <a:rPr lang="en-US" sz="800" dirty="0" smtClean="0"/>
          </a:br>
          <a:r>
            <a:rPr lang="en-US" sz="800" dirty="0" smtClean="0"/>
            <a:t>Presence</a:t>
          </a:r>
          <a:endParaRPr lang="en-US" sz="800" dirty="0"/>
        </a:p>
      </dgm:t>
    </dgm:pt>
    <dgm:pt modelId="{FFCDDD10-EBF5-42B5-918D-8C8C0611D312}" type="parTrans" cxnId="{17758A27-E32F-434E-B3DF-3C24FDBD5AAC}">
      <dgm:prSet/>
      <dgm:spPr/>
      <dgm:t>
        <a:bodyPr/>
        <a:lstStyle/>
        <a:p>
          <a:endParaRPr lang="en-US"/>
        </a:p>
      </dgm:t>
    </dgm:pt>
    <dgm:pt modelId="{08BA1680-7827-4D5D-B1D8-5F16FFEEC29A}" type="sibTrans" cxnId="{17758A27-E32F-434E-B3DF-3C24FDBD5AAC}">
      <dgm:prSet/>
      <dgm:spPr/>
      <dgm:t>
        <a:bodyPr/>
        <a:lstStyle/>
        <a:p>
          <a:endParaRPr lang="en-US"/>
        </a:p>
      </dgm:t>
    </dgm:pt>
    <dgm:pt modelId="{A17FA749-51E8-446E-9233-E127B7FE773E}">
      <dgm:prSet phldrT="[Text]" custT="1"/>
      <dgm:spPr>
        <a:solidFill>
          <a:srgbClr val="00B0F0"/>
        </a:solidFill>
      </dgm:spPr>
      <dgm:t>
        <a:bodyPr/>
        <a:lstStyle/>
        <a:p>
          <a:r>
            <a:rPr lang="en-US" sz="800" dirty="0" smtClean="0"/>
            <a:t>Multiplayer Lobby</a:t>
          </a:r>
          <a:endParaRPr lang="en-US" sz="800" dirty="0"/>
        </a:p>
      </dgm:t>
    </dgm:pt>
    <dgm:pt modelId="{8C3FB93F-59FB-40B6-A592-92A5B9CD6C7C}" type="parTrans" cxnId="{2572F367-4C87-42F6-B5C5-8B2E62751EE2}">
      <dgm:prSet/>
      <dgm:spPr/>
      <dgm:t>
        <a:bodyPr/>
        <a:lstStyle/>
        <a:p>
          <a:endParaRPr lang="en-US"/>
        </a:p>
      </dgm:t>
    </dgm:pt>
    <dgm:pt modelId="{DDC20266-AA80-4844-8269-C64C12E3DAFC}" type="sibTrans" cxnId="{2572F367-4C87-42F6-B5C5-8B2E62751EE2}">
      <dgm:prSet/>
      <dgm:spPr/>
      <dgm:t>
        <a:bodyPr/>
        <a:lstStyle/>
        <a:p>
          <a:endParaRPr lang="en-US"/>
        </a:p>
      </dgm:t>
    </dgm:pt>
    <dgm:pt modelId="{E0B1A635-6356-43A6-9135-369607538F57}">
      <dgm:prSet phldrT="[Text]" custT="1"/>
      <dgm:spPr>
        <a:solidFill>
          <a:srgbClr val="00B0F0"/>
        </a:solidFill>
      </dgm:spPr>
      <dgm:t>
        <a:bodyPr/>
        <a:lstStyle/>
        <a:p>
          <a:r>
            <a:rPr lang="en-US" sz="800" dirty="0" smtClean="0"/>
            <a:t>Cheat &amp; Ban</a:t>
          </a:r>
          <a:endParaRPr lang="en-US" sz="800" dirty="0"/>
        </a:p>
      </dgm:t>
    </dgm:pt>
    <dgm:pt modelId="{5043CA81-231E-457A-93C1-C49A2BAAD475}" type="parTrans" cxnId="{6B9AB79F-B98B-40EA-89D6-0CC7D72D8762}">
      <dgm:prSet/>
      <dgm:spPr/>
      <dgm:t>
        <a:bodyPr/>
        <a:lstStyle/>
        <a:p>
          <a:endParaRPr lang="en-US"/>
        </a:p>
      </dgm:t>
    </dgm:pt>
    <dgm:pt modelId="{6FE42147-BDBB-4D33-BCAB-F69BB2E2AE0B}" type="sibTrans" cxnId="{6B9AB79F-B98B-40EA-89D6-0CC7D72D8762}">
      <dgm:prSet/>
      <dgm:spPr/>
      <dgm:t>
        <a:bodyPr/>
        <a:lstStyle/>
        <a:p>
          <a:endParaRPr lang="en-US"/>
        </a:p>
      </dgm:t>
    </dgm:pt>
    <dgm:pt modelId="{0E15D33A-DE13-4774-9645-C49DCB9DB86D}" type="pres">
      <dgm:prSet presAssocID="{304C3815-1AB3-4134-BB26-CBD3ACE84326}" presName="cycle" presStyleCnt="0">
        <dgm:presLayoutVars>
          <dgm:dir/>
          <dgm:resizeHandles val="exact"/>
        </dgm:presLayoutVars>
      </dgm:prSet>
      <dgm:spPr/>
      <dgm:t>
        <a:bodyPr/>
        <a:lstStyle/>
        <a:p>
          <a:endParaRPr lang="en-US"/>
        </a:p>
      </dgm:t>
    </dgm:pt>
    <dgm:pt modelId="{BE413BB1-F2E3-4A5F-9B15-1BBD444D1E5B}" type="pres">
      <dgm:prSet presAssocID="{9EBAE441-D564-43EB-9978-88560180EF56}" presName="node" presStyleLbl="node1" presStyleIdx="0" presStyleCnt="5" custRadScaleRad="106765" custRadScaleInc="3814">
        <dgm:presLayoutVars>
          <dgm:bulletEnabled val="1"/>
        </dgm:presLayoutVars>
      </dgm:prSet>
      <dgm:spPr/>
      <dgm:t>
        <a:bodyPr/>
        <a:lstStyle/>
        <a:p>
          <a:endParaRPr lang="en-US"/>
        </a:p>
      </dgm:t>
    </dgm:pt>
    <dgm:pt modelId="{9AA3B66A-3EE7-4A36-9760-43A98EDDD632}" type="pres">
      <dgm:prSet presAssocID="{5E46EC9E-D8B1-4EF0-85BB-58D617E1493F}" presName="sibTrans" presStyleLbl="sibTrans2D1" presStyleIdx="0" presStyleCnt="5"/>
      <dgm:spPr/>
      <dgm:t>
        <a:bodyPr/>
        <a:lstStyle/>
        <a:p>
          <a:endParaRPr lang="en-US"/>
        </a:p>
      </dgm:t>
    </dgm:pt>
    <dgm:pt modelId="{83264960-9C1D-4DAB-9C95-CD2D369DF2D7}" type="pres">
      <dgm:prSet presAssocID="{5E46EC9E-D8B1-4EF0-85BB-58D617E1493F}" presName="connectorText" presStyleLbl="sibTrans2D1" presStyleIdx="0" presStyleCnt="5"/>
      <dgm:spPr/>
      <dgm:t>
        <a:bodyPr/>
        <a:lstStyle/>
        <a:p>
          <a:endParaRPr lang="en-US"/>
        </a:p>
      </dgm:t>
    </dgm:pt>
    <dgm:pt modelId="{B2F14CAF-9E1B-4BC1-8E81-6880A51DA35E}" type="pres">
      <dgm:prSet presAssocID="{7F88E3B5-7024-49CA-85FD-EBFA7EFC4055}" presName="node" presStyleLbl="node1" presStyleIdx="1" presStyleCnt="5">
        <dgm:presLayoutVars>
          <dgm:bulletEnabled val="1"/>
        </dgm:presLayoutVars>
      </dgm:prSet>
      <dgm:spPr/>
      <dgm:t>
        <a:bodyPr/>
        <a:lstStyle/>
        <a:p>
          <a:endParaRPr lang="en-US"/>
        </a:p>
      </dgm:t>
    </dgm:pt>
    <dgm:pt modelId="{DABB01CA-71B3-44C5-B6A1-8653F358D23F}" type="pres">
      <dgm:prSet presAssocID="{F7199B31-EDED-4649-95BD-74B9933C35D8}" presName="sibTrans" presStyleLbl="sibTrans2D1" presStyleIdx="1" presStyleCnt="5"/>
      <dgm:spPr/>
      <dgm:t>
        <a:bodyPr/>
        <a:lstStyle/>
        <a:p>
          <a:endParaRPr lang="en-US"/>
        </a:p>
      </dgm:t>
    </dgm:pt>
    <dgm:pt modelId="{F4011DDE-301C-4103-A356-2997B600FA19}" type="pres">
      <dgm:prSet presAssocID="{F7199B31-EDED-4649-95BD-74B9933C35D8}" presName="connectorText" presStyleLbl="sibTrans2D1" presStyleIdx="1" presStyleCnt="5"/>
      <dgm:spPr/>
      <dgm:t>
        <a:bodyPr/>
        <a:lstStyle/>
        <a:p>
          <a:endParaRPr lang="en-US"/>
        </a:p>
      </dgm:t>
    </dgm:pt>
    <dgm:pt modelId="{CE816061-C5B8-47A3-BFD2-B1DB5191E5E1}" type="pres">
      <dgm:prSet presAssocID="{C9FD42ED-64E7-443F-B541-85B6948364CF}" presName="node" presStyleLbl="node1" presStyleIdx="2" presStyleCnt="5">
        <dgm:presLayoutVars>
          <dgm:bulletEnabled val="1"/>
        </dgm:presLayoutVars>
      </dgm:prSet>
      <dgm:spPr/>
      <dgm:t>
        <a:bodyPr/>
        <a:lstStyle/>
        <a:p>
          <a:endParaRPr lang="en-US"/>
        </a:p>
      </dgm:t>
    </dgm:pt>
    <dgm:pt modelId="{01EB133C-88EA-494E-B6FE-41983D072370}" type="pres">
      <dgm:prSet presAssocID="{08BA1680-7827-4D5D-B1D8-5F16FFEEC29A}" presName="sibTrans" presStyleLbl="sibTrans2D1" presStyleIdx="2" presStyleCnt="5"/>
      <dgm:spPr/>
      <dgm:t>
        <a:bodyPr/>
        <a:lstStyle/>
        <a:p>
          <a:endParaRPr lang="en-US"/>
        </a:p>
      </dgm:t>
    </dgm:pt>
    <dgm:pt modelId="{7BAB7DA8-177F-4C5A-B49D-42F5D9D4D611}" type="pres">
      <dgm:prSet presAssocID="{08BA1680-7827-4D5D-B1D8-5F16FFEEC29A}" presName="connectorText" presStyleLbl="sibTrans2D1" presStyleIdx="2" presStyleCnt="5"/>
      <dgm:spPr/>
      <dgm:t>
        <a:bodyPr/>
        <a:lstStyle/>
        <a:p>
          <a:endParaRPr lang="en-US"/>
        </a:p>
      </dgm:t>
    </dgm:pt>
    <dgm:pt modelId="{8624A94B-BD15-4A14-8F87-0B419CC36322}" type="pres">
      <dgm:prSet presAssocID="{A17FA749-51E8-446E-9233-E127B7FE773E}" presName="node" presStyleLbl="node1" presStyleIdx="3" presStyleCnt="5">
        <dgm:presLayoutVars>
          <dgm:bulletEnabled val="1"/>
        </dgm:presLayoutVars>
      </dgm:prSet>
      <dgm:spPr/>
      <dgm:t>
        <a:bodyPr/>
        <a:lstStyle/>
        <a:p>
          <a:endParaRPr lang="en-US"/>
        </a:p>
      </dgm:t>
    </dgm:pt>
    <dgm:pt modelId="{50384E9F-94D4-4025-B70E-62382CB55E14}" type="pres">
      <dgm:prSet presAssocID="{DDC20266-AA80-4844-8269-C64C12E3DAFC}" presName="sibTrans" presStyleLbl="sibTrans2D1" presStyleIdx="3" presStyleCnt="5"/>
      <dgm:spPr/>
      <dgm:t>
        <a:bodyPr/>
        <a:lstStyle/>
        <a:p>
          <a:endParaRPr lang="en-US"/>
        </a:p>
      </dgm:t>
    </dgm:pt>
    <dgm:pt modelId="{C3AFAE2C-0AE5-407B-BD2E-264F9914C749}" type="pres">
      <dgm:prSet presAssocID="{DDC20266-AA80-4844-8269-C64C12E3DAFC}" presName="connectorText" presStyleLbl="sibTrans2D1" presStyleIdx="3" presStyleCnt="5"/>
      <dgm:spPr/>
      <dgm:t>
        <a:bodyPr/>
        <a:lstStyle/>
        <a:p>
          <a:endParaRPr lang="en-US"/>
        </a:p>
      </dgm:t>
    </dgm:pt>
    <dgm:pt modelId="{94232F50-5ADA-4124-AF0C-D4B2020FC5EA}" type="pres">
      <dgm:prSet presAssocID="{E0B1A635-6356-43A6-9135-369607538F57}" presName="node" presStyleLbl="node1" presStyleIdx="4" presStyleCnt="5">
        <dgm:presLayoutVars>
          <dgm:bulletEnabled val="1"/>
        </dgm:presLayoutVars>
      </dgm:prSet>
      <dgm:spPr/>
      <dgm:t>
        <a:bodyPr/>
        <a:lstStyle/>
        <a:p>
          <a:endParaRPr lang="en-US"/>
        </a:p>
      </dgm:t>
    </dgm:pt>
    <dgm:pt modelId="{966946C0-9A0B-4E9D-A3D0-308AEF92C4EE}" type="pres">
      <dgm:prSet presAssocID="{6FE42147-BDBB-4D33-BCAB-F69BB2E2AE0B}" presName="sibTrans" presStyleLbl="sibTrans2D1" presStyleIdx="4" presStyleCnt="5"/>
      <dgm:spPr/>
      <dgm:t>
        <a:bodyPr/>
        <a:lstStyle/>
        <a:p>
          <a:endParaRPr lang="en-US"/>
        </a:p>
      </dgm:t>
    </dgm:pt>
    <dgm:pt modelId="{29BA5B91-7041-4B36-A2D6-2FB7EE562767}" type="pres">
      <dgm:prSet presAssocID="{6FE42147-BDBB-4D33-BCAB-F69BB2E2AE0B}" presName="connectorText" presStyleLbl="sibTrans2D1" presStyleIdx="4" presStyleCnt="5"/>
      <dgm:spPr/>
      <dgm:t>
        <a:bodyPr/>
        <a:lstStyle/>
        <a:p>
          <a:endParaRPr lang="en-US"/>
        </a:p>
      </dgm:t>
    </dgm:pt>
  </dgm:ptLst>
  <dgm:cxnLst>
    <dgm:cxn modelId="{BEEAB7B0-9229-4D15-AEA2-916FBF234768}" type="presOf" srcId="{5E46EC9E-D8B1-4EF0-85BB-58D617E1493F}" destId="{83264960-9C1D-4DAB-9C95-CD2D369DF2D7}" srcOrd="1" destOrd="0" presId="urn:microsoft.com/office/officeart/2005/8/layout/cycle2"/>
    <dgm:cxn modelId="{19B83833-3F67-40C5-9F90-A21347BF273D}" type="presOf" srcId="{5E46EC9E-D8B1-4EF0-85BB-58D617E1493F}" destId="{9AA3B66A-3EE7-4A36-9760-43A98EDDD632}" srcOrd="0" destOrd="0" presId="urn:microsoft.com/office/officeart/2005/8/layout/cycle2"/>
    <dgm:cxn modelId="{17758A27-E32F-434E-B3DF-3C24FDBD5AAC}" srcId="{304C3815-1AB3-4134-BB26-CBD3ACE84326}" destId="{C9FD42ED-64E7-443F-B541-85B6948364CF}" srcOrd="2" destOrd="0" parTransId="{FFCDDD10-EBF5-42B5-918D-8C8C0611D312}" sibTransId="{08BA1680-7827-4D5D-B1D8-5F16FFEEC29A}"/>
    <dgm:cxn modelId="{5AA763D4-DC51-4E97-AF8F-A28FCFF1D3FD}" srcId="{304C3815-1AB3-4134-BB26-CBD3ACE84326}" destId="{9EBAE441-D564-43EB-9978-88560180EF56}" srcOrd="0" destOrd="0" parTransId="{40B1D775-2936-42D5-8F49-0FF871D6D085}" sibTransId="{5E46EC9E-D8B1-4EF0-85BB-58D617E1493F}"/>
    <dgm:cxn modelId="{4C331C24-EBBE-4B07-A21C-6A8EF2B59284}" type="presOf" srcId="{C9FD42ED-64E7-443F-B541-85B6948364CF}" destId="{CE816061-C5B8-47A3-BFD2-B1DB5191E5E1}" srcOrd="0" destOrd="0" presId="urn:microsoft.com/office/officeart/2005/8/layout/cycle2"/>
    <dgm:cxn modelId="{72E31638-9270-4138-863F-18F618FBD41E}" type="presOf" srcId="{6FE42147-BDBB-4D33-BCAB-F69BB2E2AE0B}" destId="{29BA5B91-7041-4B36-A2D6-2FB7EE562767}" srcOrd="1" destOrd="0" presId="urn:microsoft.com/office/officeart/2005/8/layout/cycle2"/>
    <dgm:cxn modelId="{3BC83227-C422-4A96-AE7F-691023D4D0DA}" type="presOf" srcId="{F7199B31-EDED-4649-95BD-74B9933C35D8}" destId="{F4011DDE-301C-4103-A356-2997B600FA19}" srcOrd="1" destOrd="0" presId="urn:microsoft.com/office/officeart/2005/8/layout/cycle2"/>
    <dgm:cxn modelId="{6A7271C6-8785-40A1-8C02-350C31BB0B2E}" type="presOf" srcId="{9EBAE441-D564-43EB-9978-88560180EF56}" destId="{BE413BB1-F2E3-4A5F-9B15-1BBD444D1E5B}" srcOrd="0" destOrd="0" presId="urn:microsoft.com/office/officeart/2005/8/layout/cycle2"/>
    <dgm:cxn modelId="{7CBD0FC1-45F5-4552-9AAE-6AD59D69AECD}" type="presOf" srcId="{A17FA749-51E8-446E-9233-E127B7FE773E}" destId="{8624A94B-BD15-4A14-8F87-0B419CC36322}" srcOrd="0" destOrd="0" presId="urn:microsoft.com/office/officeart/2005/8/layout/cycle2"/>
    <dgm:cxn modelId="{DA23DB27-DC8B-4D32-A8C5-E98FA74DE04A}" type="presOf" srcId="{F7199B31-EDED-4649-95BD-74B9933C35D8}" destId="{DABB01CA-71B3-44C5-B6A1-8653F358D23F}" srcOrd="0" destOrd="0" presId="urn:microsoft.com/office/officeart/2005/8/layout/cycle2"/>
    <dgm:cxn modelId="{ECC3866A-550E-471C-87FC-48261E959716}" type="presOf" srcId="{304C3815-1AB3-4134-BB26-CBD3ACE84326}" destId="{0E15D33A-DE13-4774-9645-C49DCB9DB86D}" srcOrd="0" destOrd="0" presId="urn:microsoft.com/office/officeart/2005/8/layout/cycle2"/>
    <dgm:cxn modelId="{60B0C0FF-131B-4386-A301-64A6341CEA3B}" type="presOf" srcId="{DDC20266-AA80-4844-8269-C64C12E3DAFC}" destId="{C3AFAE2C-0AE5-407B-BD2E-264F9914C749}" srcOrd="1" destOrd="0" presId="urn:microsoft.com/office/officeart/2005/8/layout/cycle2"/>
    <dgm:cxn modelId="{F2FD3B24-F60C-4828-AF3E-C743E444F7FA}" type="presOf" srcId="{08BA1680-7827-4D5D-B1D8-5F16FFEEC29A}" destId="{7BAB7DA8-177F-4C5A-B49D-42F5D9D4D611}" srcOrd="1" destOrd="0" presId="urn:microsoft.com/office/officeart/2005/8/layout/cycle2"/>
    <dgm:cxn modelId="{6B9AB79F-B98B-40EA-89D6-0CC7D72D8762}" srcId="{304C3815-1AB3-4134-BB26-CBD3ACE84326}" destId="{E0B1A635-6356-43A6-9135-369607538F57}" srcOrd="4" destOrd="0" parTransId="{5043CA81-231E-457A-93C1-C49A2BAAD475}" sibTransId="{6FE42147-BDBB-4D33-BCAB-F69BB2E2AE0B}"/>
    <dgm:cxn modelId="{9A436DB0-DE8E-4E83-976D-6344F4AF0DA1}" type="presOf" srcId="{6FE42147-BDBB-4D33-BCAB-F69BB2E2AE0B}" destId="{966946C0-9A0B-4E9D-A3D0-308AEF92C4EE}" srcOrd="0" destOrd="0" presId="urn:microsoft.com/office/officeart/2005/8/layout/cycle2"/>
    <dgm:cxn modelId="{A23621B9-954E-4018-B9C4-0CBE33777FA2}" type="presOf" srcId="{E0B1A635-6356-43A6-9135-369607538F57}" destId="{94232F50-5ADA-4124-AF0C-D4B2020FC5EA}" srcOrd="0" destOrd="0" presId="urn:microsoft.com/office/officeart/2005/8/layout/cycle2"/>
    <dgm:cxn modelId="{CC38FCDD-DED8-4826-B3C3-0D8E34A97618}" type="presOf" srcId="{08BA1680-7827-4D5D-B1D8-5F16FFEEC29A}" destId="{01EB133C-88EA-494E-B6FE-41983D072370}" srcOrd="0" destOrd="0" presId="urn:microsoft.com/office/officeart/2005/8/layout/cycle2"/>
    <dgm:cxn modelId="{372B8B92-7CF9-4EA1-9310-812A858D9480}" srcId="{304C3815-1AB3-4134-BB26-CBD3ACE84326}" destId="{7F88E3B5-7024-49CA-85FD-EBFA7EFC4055}" srcOrd="1" destOrd="0" parTransId="{D49689D8-BB01-4EB1-97E2-F9E8B9C45367}" sibTransId="{F7199B31-EDED-4649-95BD-74B9933C35D8}"/>
    <dgm:cxn modelId="{2572F367-4C87-42F6-B5C5-8B2E62751EE2}" srcId="{304C3815-1AB3-4134-BB26-CBD3ACE84326}" destId="{A17FA749-51E8-446E-9233-E127B7FE773E}" srcOrd="3" destOrd="0" parTransId="{8C3FB93F-59FB-40B6-A592-92A5B9CD6C7C}" sibTransId="{DDC20266-AA80-4844-8269-C64C12E3DAFC}"/>
    <dgm:cxn modelId="{D5126CA8-1F37-4088-9AB5-EF734F01B5F7}" type="presOf" srcId="{DDC20266-AA80-4844-8269-C64C12E3DAFC}" destId="{50384E9F-94D4-4025-B70E-62382CB55E14}" srcOrd="0" destOrd="0" presId="urn:microsoft.com/office/officeart/2005/8/layout/cycle2"/>
    <dgm:cxn modelId="{7E33F8B5-61E7-4229-B50E-8315BBA9626A}" type="presOf" srcId="{7F88E3B5-7024-49CA-85FD-EBFA7EFC4055}" destId="{B2F14CAF-9E1B-4BC1-8E81-6880A51DA35E}" srcOrd="0" destOrd="0" presId="urn:microsoft.com/office/officeart/2005/8/layout/cycle2"/>
    <dgm:cxn modelId="{A0C41444-5215-4573-A22F-22361B10F465}" type="presParOf" srcId="{0E15D33A-DE13-4774-9645-C49DCB9DB86D}" destId="{BE413BB1-F2E3-4A5F-9B15-1BBD444D1E5B}" srcOrd="0" destOrd="0" presId="urn:microsoft.com/office/officeart/2005/8/layout/cycle2"/>
    <dgm:cxn modelId="{12053CA9-0105-497B-82D5-E8C5B7EB7FD1}" type="presParOf" srcId="{0E15D33A-DE13-4774-9645-C49DCB9DB86D}" destId="{9AA3B66A-3EE7-4A36-9760-43A98EDDD632}" srcOrd="1" destOrd="0" presId="urn:microsoft.com/office/officeart/2005/8/layout/cycle2"/>
    <dgm:cxn modelId="{CE9C1442-4647-4C63-9089-A3C8B715B888}" type="presParOf" srcId="{9AA3B66A-3EE7-4A36-9760-43A98EDDD632}" destId="{83264960-9C1D-4DAB-9C95-CD2D369DF2D7}" srcOrd="0" destOrd="0" presId="urn:microsoft.com/office/officeart/2005/8/layout/cycle2"/>
    <dgm:cxn modelId="{82A916F2-A267-4FFE-90DF-08DF7037573F}" type="presParOf" srcId="{0E15D33A-DE13-4774-9645-C49DCB9DB86D}" destId="{B2F14CAF-9E1B-4BC1-8E81-6880A51DA35E}" srcOrd="2" destOrd="0" presId="urn:microsoft.com/office/officeart/2005/8/layout/cycle2"/>
    <dgm:cxn modelId="{2BCDA148-2BBD-496B-A3BE-911D919B51A1}" type="presParOf" srcId="{0E15D33A-DE13-4774-9645-C49DCB9DB86D}" destId="{DABB01CA-71B3-44C5-B6A1-8653F358D23F}" srcOrd="3" destOrd="0" presId="urn:microsoft.com/office/officeart/2005/8/layout/cycle2"/>
    <dgm:cxn modelId="{67C77C1D-509E-4057-8DA5-CFCBF4AAD945}" type="presParOf" srcId="{DABB01CA-71B3-44C5-B6A1-8653F358D23F}" destId="{F4011DDE-301C-4103-A356-2997B600FA19}" srcOrd="0" destOrd="0" presId="urn:microsoft.com/office/officeart/2005/8/layout/cycle2"/>
    <dgm:cxn modelId="{BC2B32B0-55B4-491E-BB88-1E269AB395E1}" type="presParOf" srcId="{0E15D33A-DE13-4774-9645-C49DCB9DB86D}" destId="{CE816061-C5B8-47A3-BFD2-B1DB5191E5E1}" srcOrd="4" destOrd="0" presId="urn:microsoft.com/office/officeart/2005/8/layout/cycle2"/>
    <dgm:cxn modelId="{25980D97-05C1-415C-8B61-4B4E7DEF5130}" type="presParOf" srcId="{0E15D33A-DE13-4774-9645-C49DCB9DB86D}" destId="{01EB133C-88EA-494E-B6FE-41983D072370}" srcOrd="5" destOrd="0" presId="urn:microsoft.com/office/officeart/2005/8/layout/cycle2"/>
    <dgm:cxn modelId="{3051C02D-5DDB-4AE8-87C4-2078EE2F0763}" type="presParOf" srcId="{01EB133C-88EA-494E-B6FE-41983D072370}" destId="{7BAB7DA8-177F-4C5A-B49D-42F5D9D4D611}" srcOrd="0" destOrd="0" presId="urn:microsoft.com/office/officeart/2005/8/layout/cycle2"/>
    <dgm:cxn modelId="{8D05FBAE-102A-4961-BF41-43C40FE68532}" type="presParOf" srcId="{0E15D33A-DE13-4774-9645-C49DCB9DB86D}" destId="{8624A94B-BD15-4A14-8F87-0B419CC36322}" srcOrd="6" destOrd="0" presId="urn:microsoft.com/office/officeart/2005/8/layout/cycle2"/>
    <dgm:cxn modelId="{FA3374CC-B416-4152-9189-401FE91A360C}" type="presParOf" srcId="{0E15D33A-DE13-4774-9645-C49DCB9DB86D}" destId="{50384E9F-94D4-4025-B70E-62382CB55E14}" srcOrd="7" destOrd="0" presId="urn:microsoft.com/office/officeart/2005/8/layout/cycle2"/>
    <dgm:cxn modelId="{C2207E36-4597-4EFE-9A4F-C26EC5EB8A5C}" type="presParOf" srcId="{50384E9F-94D4-4025-B70E-62382CB55E14}" destId="{C3AFAE2C-0AE5-407B-BD2E-264F9914C749}" srcOrd="0" destOrd="0" presId="urn:microsoft.com/office/officeart/2005/8/layout/cycle2"/>
    <dgm:cxn modelId="{06146678-BAAC-4711-B64A-B640A9D1AE6A}" type="presParOf" srcId="{0E15D33A-DE13-4774-9645-C49DCB9DB86D}" destId="{94232F50-5ADA-4124-AF0C-D4B2020FC5EA}" srcOrd="8" destOrd="0" presId="urn:microsoft.com/office/officeart/2005/8/layout/cycle2"/>
    <dgm:cxn modelId="{703C9F9A-A4C4-4870-8B9D-2C75EFD38933}" type="presParOf" srcId="{0E15D33A-DE13-4774-9645-C49DCB9DB86D}" destId="{966946C0-9A0B-4E9D-A3D0-308AEF92C4EE}" srcOrd="9" destOrd="0" presId="urn:microsoft.com/office/officeart/2005/8/layout/cycle2"/>
    <dgm:cxn modelId="{D8785046-7DEF-4583-A6C2-84A751D42B5A}" type="presParOf" srcId="{966946C0-9A0B-4E9D-A3D0-308AEF92C4EE}" destId="{29BA5B91-7041-4B36-A2D6-2FB7EE562767}"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CE690-30EB-43E4-A2EF-EB9406F0A430}">
      <dsp:nvSpPr>
        <dsp:cNvPr id="0" name=""/>
        <dsp:cNvSpPr/>
      </dsp:nvSpPr>
      <dsp:spPr>
        <a:xfrm rot="5400000">
          <a:off x="660011" y="774230"/>
          <a:ext cx="679942" cy="774090"/>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98A13-D265-477F-BEEB-25E83139EB37}">
      <dsp:nvSpPr>
        <dsp:cNvPr id="0" name=""/>
        <dsp:cNvSpPr/>
      </dsp:nvSpPr>
      <dsp:spPr>
        <a:xfrm>
          <a:off x="479868" y="20500"/>
          <a:ext cx="1144623" cy="801199"/>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Find Hosting location</a:t>
          </a:r>
          <a:endParaRPr lang="en-US" sz="1300" kern="1200" dirty="0"/>
        </a:p>
      </dsp:txBody>
      <dsp:txXfrm>
        <a:off x="518986" y="59618"/>
        <a:ext cx="1066387" cy="722963"/>
      </dsp:txXfrm>
    </dsp:sp>
    <dsp:sp modelId="{C45D6125-8B41-4409-AA2E-8D31E94A2840}">
      <dsp:nvSpPr>
        <dsp:cNvPr id="0" name=""/>
        <dsp:cNvSpPr/>
      </dsp:nvSpPr>
      <dsp:spPr>
        <a:xfrm>
          <a:off x="1819514" y="107869"/>
          <a:ext cx="2821932" cy="6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How much space do I need? How do I grow? Redundancy? Security? Local support? Local regulations? Taxes?...  </a:t>
          </a:r>
          <a:endParaRPr lang="en-US" sz="1100" kern="1200" dirty="0"/>
        </a:p>
      </dsp:txBody>
      <dsp:txXfrm>
        <a:off x="1819514" y="107869"/>
        <a:ext cx="2821932" cy="647564"/>
      </dsp:txXfrm>
    </dsp:sp>
    <dsp:sp modelId="{5197687C-C6DF-497E-A9DF-32058C2CCBC0}">
      <dsp:nvSpPr>
        <dsp:cNvPr id="0" name=""/>
        <dsp:cNvSpPr/>
      </dsp:nvSpPr>
      <dsp:spPr>
        <a:xfrm rot="5400000">
          <a:off x="2086492" y="1674241"/>
          <a:ext cx="679942" cy="774090"/>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623D4-974F-4408-9866-8E0B81CD35C4}">
      <dsp:nvSpPr>
        <dsp:cNvPr id="0" name=""/>
        <dsp:cNvSpPr/>
      </dsp:nvSpPr>
      <dsp:spPr>
        <a:xfrm>
          <a:off x="1906348" y="920511"/>
          <a:ext cx="1144623" cy="801199"/>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Hardware</a:t>
          </a:r>
          <a:endParaRPr lang="en-US" sz="1300" kern="1200" dirty="0"/>
        </a:p>
      </dsp:txBody>
      <dsp:txXfrm>
        <a:off x="1945466" y="959629"/>
        <a:ext cx="1066387" cy="722963"/>
      </dsp:txXfrm>
    </dsp:sp>
    <dsp:sp modelId="{93818375-09F8-446D-8563-8F1D4A1EB43D}">
      <dsp:nvSpPr>
        <dsp:cNvPr id="0" name=""/>
        <dsp:cNvSpPr/>
      </dsp:nvSpPr>
      <dsp:spPr>
        <a:xfrm>
          <a:off x="3015333" y="959760"/>
          <a:ext cx="2935592" cy="6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Buy servers – Which type? Where from? </a:t>
          </a:r>
          <a:br>
            <a:rPr lang="en-US" sz="1100" kern="1200" dirty="0" smtClean="0"/>
          </a:br>
          <a:r>
            <a:rPr lang="en-US" sz="1100" kern="1200" dirty="0" smtClean="0"/>
            <a:t>How many? What kind of support plan? Spare parts? Replacements?  How do I add capacity to running service? Network gear? Storage? …</a:t>
          </a:r>
          <a:endParaRPr lang="en-US" sz="1100" kern="1200" dirty="0"/>
        </a:p>
      </dsp:txBody>
      <dsp:txXfrm>
        <a:off x="3015333" y="959760"/>
        <a:ext cx="2935592" cy="647564"/>
      </dsp:txXfrm>
    </dsp:sp>
    <dsp:sp modelId="{C2881515-4321-4952-8D64-CA0F9DDC1981}">
      <dsp:nvSpPr>
        <dsp:cNvPr id="0" name=""/>
        <dsp:cNvSpPr/>
      </dsp:nvSpPr>
      <dsp:spPr>
        <a:xfrm rot="5400000">
          <a:off x="3512972" y="2574252"/>
          <a:ext cx="679942" cy="774090"/>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C31A7-7F40-46A4-8AFE-B3F4B74F6D54}">
      <dsp:nvSpPr>
        <dsp:cNvPr id="0" name=""/>
        <dsp:cNvSpPr/>
      </dsp:nvSpPr>
      <dsp:spPr>
        <a:xfrm>
          <a:off x="3332829" y="1820522"/>
          <a:ext cx="1144623" cy="801199"/>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Software</a:t>
          </a:r>
          <a:endParaRPr lang="en-US" sz="1300" kern="1200" dirty="0"/>
        </a:p>
      </dsp:txBody>
      <dsp:txXfrm>
        <a:off x="3371947" y="1859640"/>
        <a:ext cx="1066387" cy="722963"/>
      </dsp:txXfrm>
    </dsp:sp>
    <dsp:sp modelId="{E90FC549-8444-4EFF-B884-DBCA3538FB5A}">
      <dsp:nvSpPr>
        <dsp:cNvPr id="0" name=""/>
        <dsp:cNvSpPr/>
      </dsp:nvSpPr>
      <dsp:spPr>
        <a:xfrm>
          <a:off x="4463762" y="1852175"/>
          <a:ext cx="2471637" cy="6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Which OS? Security patches? Deploying and upgrading software? Patching firmware? Load balancing? Storage? …</a:t>
          </a:r>
          <a:endParaRPr lang="en-US" sz="1100" kern="1200" dirty="0"/>
        </a:p>
      </dsp:txBody>
      <dsp:txXfrm>
        <a:off x="4463762" y="1852175"/>
        <a:ext cx="2471637" cy="647564"/>
      </dsp:txXfrm>
    </dsp:sp>
    <dsp:sp modelId="{D6165309-57A9-4AC3-BD7D-0D7988E7D976}">
      <dsp:nvSpPr>
        <dsp:cNvPr id="0" name=""/>
        <dsp:cNvSpPr/>
      </dsp:nvSpPr>
      <dsp:spPr>
        <a:xfrm>
          <a:off x="4759309" y="2720533"/>
          <a:ext cx="1144623" cy="801199"/>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Support</a:t>
          </a:r>
          <a:endParaRPr lang="en-US" sz="1500" kern="1200" dirty="0"/>
        </a:p>
      </dsp:txBody>
      <dsp:txXfrm>
        <a:off x="4798427" y="2759651"/>
        <a:ext cx="1066387" cy="722963"/>
      </dsp:txXfrm>
    </dsp:sp>
    <dsp:sp modelId="{963FDEFA-EA19-44FD-A701-C85E0AC4E1AD}">
      <dsp:nvSpPr>
        <dsp:cNvPr id="0" name=""/>
        <dsp:cNvSpPr/>
      </dsp:nvSpPr>
      <dsp:spPr>
        <a:xfrm>
          <a:off x="5902938" y="2761213"/>
          <a:ext cx="1794215" cy="6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Support for all of the above? How much should I Invest? </a:t>
          </a:r>
          <a:endParaRPr lang="en-US" sz="1100" kern="1200" dirty="0"/>
        </a:p>
      </dsp:txBody>
      <dsp:txXfrm>
        <a:off x="5902938" y="2761213"/>
        <a:ext cx="1794215" cy="647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13BB1-F2E3-4A5F-9B15-1BBD444D1E5B}">
      <dsp:nvSpPr>
        <dsp:cNvPr id="0" name=""/>
        <dsp:cNvSpPr/>
      </dsp:nvSpPr>
      <dsp:spPr>
        <a:xfrm>
          <a:off x="1005732" y="0"/>
          <a:ext cx="776534" cy="776534"/>
        </a:xfrm>
        <a:prstGeom prst="ellips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Update  Clients</a:t>
          </a:r>
          <a:endParaRPr lang="en-US" sz="900" kern="1200" dirty="0"/>
        </a:p>
      </dsp:txBody>
      <dsp:txXfrm>
        <a:off x="1119453" y="113721"/>
        <a:ext cx="549092" cy="549092"/>
      </dsp:txXfrm>
    </dsp:sp>
    <dsp:sp modelId="{9AA3B66A-3EE7-4A36-9760-43A98EDDD632}">
      <dsp:nvSpPr>
        <dsp:cNvPr id="0" name=""/>
        <dsp:cNvSpPr/>
      </dsp:nvSpPr>
      <dsp:spPr>
        <a:xfrm rot="2206830">
          <a:off x="1750601" y="597022"/>
          <a:ext cx="195870" cy="262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56450" y="631846"/>
        <a:ext cx="137109" cy="157248"/>
      </dsp:txXfrm>
    </dsp:sp>
    <dsp:sp modelId="{B2F14CAF-9E1B-4BC1-8E81-6880A51DA35E}">
      <dsp:nvSpPr>
        <dsp:cNvPr id="0" name=""/>
        <dsp:cNvSpPr/>
      </dsp:nvSpPr>
      <dsp:spPr>
        <a:xfrm>
          <a:off x="1923685" y="686229"/>
          <a:ext cx="776534" cy="776534"/>
        </a:xfrm>
        <a:prstGeom prst="ellips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A/B Testing</a:t>
          </a:r>
          <a:endParaRPr lang="en-US" sz="800" kern="1200" dirty="0"/>
        </a:p>
      </dsp:txBody>
      <dsp:txXfrm>
        <a:off x="2037406" y="799950"/>
        <a:ext cx="549092" cy="549092"/>
      </dsp:txXfrm>
    </dsp:sp>
    <dsp:sp modelId="{DABB01CA-71B3-44C5-B6A1-8653F358D23F}">
      <dsp:nvSpPr>
        <dsp:cNvPr id="0" name=""/>
        <dsp:cNvSpPr/>
      </dsp:nvSpPr>
      <dsp:spPr>
        <a:xfrm rot="6480000">
          <a:off x="2030385" y="1492373"/>
          <a:ext cx="206425" cy="262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070917" y="1515341"/>
        <a:ext cx="144498" cy="157248"/>
      </dsp:txXfrm>
    </dsp:sp>
    <dsp:sp modelId="{CE816061-C5B8-47A3-BFD2-B1DB5191E5E1}">
      <dsp:nvSpPr>
        <dsp:cNvPr id="0" name=""/>
        <dsp:cNvSpPr/>
      </dsp:nvSpPr>
      <dsp:spPr>
        <a:xfrm>
          <a:off x="1563366" y="1795177"/>
          <a:ext cx="776534" cy="776534"/>
        </a:xfrm>
        <a:prstGeom prst="ellips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Stats, &amp;</a:t>
          </a:r>
          <a:br>
            <a:rPr lang="en-US" sz="800" kern="1200" dirty="0" smtClean="0"/>
          </a:br>
          <a:r>
            <a:rPr lang="en-US" sz="800" kern="1200" dirty="0" smtClean="0"/>
            <a:t>Presence</a:t>
          </a:r>
          <a:endParaRPr lang="en-US" sz="800" kern="1200" dirty="0"/>
        </a:p>
      </dsp:txBody>
      <dsp:txXfrm>
        <a:off x="1677087" y="1908898"/>
        <a:ext cx="549092" cy="549092"/>
      </dsp:txXfrm>
    </dsp:sp>
    <dsp:sp modelId="{01EB133C-88EA-494E-B6FE-41983D072370}">
      <dsp:nvSpPr>
        <dsp:cNvPr id="0" name=""/>
        <dsp:cNvSpPr/>
      </dsp:nvSpPr>
      <dsp:spPr>
        <a:xfrm rot="10800000">
          <a:off x="1271254" y="2052404"/>
          <a:ext cx="206425" cy="262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333181" y="2104820"/>
        <a:ext cx="144498" cy="157248"/>
      </dsp:txXfrm>
    </dsp:sp>
    <dsp:sp modelId="{8624A94B-BD15-4A14-8F87-0B419CC36322}">
      <dsp:nvSpPr>
        <dsp:cNvPr id="0" name=""/>
        <dsp:cNvSpPr/>
      </dsp:nvSpPr>
      <dsp:spPr>
        <a:xfrm>
          <a:off x="397349" y="1795177"/>
          <a:ext cx="776534" cy="776534"/>
        </a:xfrm>
        <a:prstGeom prst="ellips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Multiplayer Lobby</a:t>
          </a:r>
          <a:endParaRPr lang="en-US" sz="800" kern="1200" dirty="0"/>
        </a:p>
      </dsp:txBody>
      <dsp:txXfrm>
        <a:off x="511070" y="1908898"/>
        <a:ext cx="549092" cy="549092"/>
      </dsp:txXfrm>
    </dsp:sp>
    <dsp:sp modelId="{50384E9F-94D4-4025-B70E-62382CB55E14}">
      <dsp:nvSpPr>
        <dsp:cNvPr id="0" name=""/>
        <dsp:cNvSpPr/>
      </dsp:nvSpPr>
      <dsp:spPr>
        <a:xfrm rot="15120000">
          <a:off x="504049" y="1503486"/>
          <a:ext cx="206425" cy="262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44581" y="1585350"/>
        <a:ext cx="144498" cy="157248"/>
      </dsp:txXfrm>
    </dsp:sp>
    <dsp:sp modelId="{94232F50-5ADA-4124-AF0C-D4B2020FC5EA}">
      <dsp:nvSpPr>
        <dsp:cNvPr id="0" name=""/>
        <dsp:cNvSpPr/>
      </dsp:nvSpPr>
      <dsp:spPr>
        <a:xfrm>
          <a:off x="37030" y="686229"/>
          <a:ext cx="776534" cy="776534"/>
        </a:xfrm>
        <a:prstGeom prst="ellipse">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Cheat &amp; Ban</a:t>
          </a:r>
          <a:endParaRPr lang="en-US" sz="800" kern="1200" dirty="0"/>
        </a:p>
      </dsp:txBody>
      <dsp:txXfrm>
        <a:off x="150751" y="799950"/>
        <a:ext cx="549092" cy="549092"/>
      </dsp:txXfrm>
    </dsp:sp>
    <dsp:sp modelId="{966946C0-9A0B-4E9D-A3D0-308AEF92C4EE}">
      <dsp:nvSpPr>
        <dsp:cNvPr id="0" name=""/>
        <dsp:cNvSpPr/>
      </dsp:nvSpPr>
      <dsp:spPr>
        <a:xfrm rot="19481174">
          <a:off x="795813" y="603901"/>
          <a:ext cx="217619" cy="262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801819" y="675186"/>
        <a:ext cx="152333" cy="15724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r>
              <a:rPr lang="en-US" dirty="0" smtClean="0">
                <a:latin typeface="Segoe UI" pitchFamily="34" charset="0"/>
              </a:rPr>
              <a:t>Windows Azure Overview</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126C4AC0-4315-44D1-8268-F58D6F432E18}" type="datetimeFigureOut">
              <a:rPr lang="en-US" smtClean="0">
                <a:latin typeface="Segoe UI" pitchFamily="34" charset="0"/>
              </a:rPr>
              <a:t>3/6/2014</a:t>
            </a:fld>
            <a:endParaRPr lang="en-US" dirty="0">
              <a:latin typeface="Segoe UI" pitchFamily="34" charset="0"/>
            </a:endParaRPr>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dirty="0">
              <a:latin typeface="Segoe UI" pitchFamily="34" charset="0"/>
            </a:endParaRPr>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FF899423-EDC2-457D-B42B-E8AC52DB47D2}"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115013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atin typeface="Segoe UI" pitchFamily="34" charset="0"/>
              </a:defRPr>
            </a:lvl1pPr>
          </a:lstStyle>
          <a:p>
            <a:r>
              <a:rPr lang="en-US" dirty="0" smtClean="0"/>
              <a:t>Windows Azure Overview</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atin typeface="Segoe UI" pitchFamily="34" charset="0"/>
              </a:defRPr>
            </a:lvl1pPr>
          </a:lstStyle>
          <a:p>
            <a:fld id="{CAE3F082-F902-42D8-A765-720E172C3194}" type="datetimeFigureOut">
              <a:rPr lang="en-US" smtClean="0"/>
              <a:pPr/>
              <a:t>3/6/2014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atin typeface="Segoe UI"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atin typeface="Segoe UI" pitchFamily="34" charset="0"/>
              </a:defRPr>
            </a:lvl1pPr>
          </a:lstStyle>
          <a:p>
            <a:fld id="{82AABF77-E2E4-44CA-BA5C-65E132CF08D8}" type="slidenum">
              <a:rPr lang="en-US" smtClean="0"/>
              <a:pPr/>
              <a:t>‹#›</a:t>
            </a:fld>
            <a:endParaRPr lang="en-US" dirty="0"/>
          </a:p>
        </p:txBody>
      </p:sp>
    </p:spTree>
    <p:extLst>
      <p:ext uri="{BB962C8B-B14F-4D97-AF65-F5344CB8AC3E}">
        <p14:creationId xmlns:p14="http://schemas.microsoft.com/office/powerpoint/2010/main" val="1716936007"/>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Segoe UI" pitchFamily="34" charset="0"/>
        <a:ea typeface="+mn-ea"/>
        <a:cs typeface="+mn-cs"/>
      </a:defRPr>
    </a:lvl1pPr>
    <a:lvl2pPr marL="609493" algn="l" defTabSz="1218987" rtl="0" eaLnBrk="1" latinLnBrk="0" hangingPunct="1">
      <a:defRPr sz="1600" kern="1200">
        <a:solidFill>
          <a:schemeClr val="tx1"/>
        </a:solidFill>
        <a:latin typeface="Segoe UI" pitchFamily="34" charset="0"/>
        <a:ea typeface="+mn-ea"/>
        <a:cs typeface="+mn-cs"/>
      </a:defRPr>
    </a:lvl2pPr>
    <a:lvl3pPr marL="1218987" algn="l" defTabSz="1218987" rtl="0" eaLnBrk="1" latinLnBrk="0" hangingPunct="1">
      <a:defRPr sz="1600" kern="1200">
        <a:solidFill>
          <a:schemeClr val="tx1"/>
        </a:solidFill>
        <a:latin typeface="Segoe UI" pitchFamily="34" charset="0"/>
        <a:ea typeface="+mn-ea"/>
        <a:cs typeface="+mn-cs"/>
      </a:defRPr>
    </a:lvl3pPr>
    <a:lvl4pPr marL="1828480" algn="l" defTabSz="1218987" rtl="0" eaLnBrk="1" latinLnBrk="0" hangingPunct="1">
      <a:defRPr sz="1600" kern="1200">
        <a:solidFill>
          <a:schemeClr val="tx1"/>
        </a:solidFill>
        <a:latin typeface="Segoe UI" pitchFamily="34" charset="0"/>
        <a:ea typeface="+mn-ea"/>
        <a:cs typeface="+mn-cs"/>
      </a:defRPr>
    </a:lvl4pPr>
    <a:lvl5pPr marL="2437973" algn="l" defTabSz="1218987" rtl="0" eaLnBrk="1" latinLnBrk="0" hangingPunct="1">
      <a:defRPr sz="1600" kern="1200">
        <a:solidFill>
          <a:schemeClr val="tx1"/>
        </a:solidFill>
        <a:latin typeface="Segoe UI"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7184" cy="459415"/>
          </a:xfrm>
          <a:prstGeom prst="rect">
            <a:avLst/>
          </a:prstGeom>
        </p:spPr>
        <p:txBody>
          <a:bodyPr/>
          <a:lstStyle/>
          <a:p>
            <a:pPr defTabSz="1111641"/>
            <a:endParaRPr lang="en-US" sz="2200" dirty="0">
              <a:solidFill>
                <a:prstClr val="black"/>
              </a:solidFill>
              <a:latin typeface="Segoe UI"/>
            </a:endParaRPr>
          </a:p>
        </p:txBody>
      </p:sp>
      <p:sp>
        <p:nvSpPr>
          <p:cNvPr id="5" name="Footer Placeholder 4"/>
          <p:cNvSpPr>
            <a:spLocks noGrp="1"/>
          </p:cNvSpPr>
          <p:nvPr>
            <p:ph type="ftr" sz="quarter" idx="11"/>
          </p:nvPr>
        </p:nvSpPr>
        <p:spPr>
          <a:xfrm>
            <a:off x="0" y="8697078"/>
            <a:ext cx="2977184" cy="459414"/>
          </a:xfrm>
          <a:prstGeom prst="rect">
            <a:avLst/>
          </a:prstGeom>
        </p:spPr>
        <p:txBody>
          <a:bodyPr/>
          <a:lstStyle/>
          <a:p>
            <a:pPr defTabSz="934328" eaLnBrk="0" hangingPunct="0"/>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4328" eaLnBrk="0" hangingPunct="0"/>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2"/>
          </p:nvPr>
        </p:nvSpPr>
        <p:spPr>
          <a:xfrm>
            <a:off x="3891650" y="0"/>
            <a:ext cx="2977184" cy="459415"/>
          </a:xfrm>
          <a:prstGeom prst="rect">
            <a:avLst/>
          </a:prstGeom>
        </p:spPr>
        <p:txBody>
          <a:bodyPr/>
          <a:lstStyle/>
          <a:p>
            <a:pPr defTabSz="1111641"/>
            <a:fld id="{C96C10C4-F1E1-48FC-BF24-D1682C58AA04}" type="datetime1">
              <a:rPr lang="en-US" sz="2200">
                <a:solidFill>
                  <a:prstClr val="black"/>
                </a:solidFill>
                <a:latin typeface="Segoe UI"/>
              </a:rPr>
              <a:pPr defTabSz="1111641"/>
              <a:t>3/6/2014</a:t>
            </a:fld>
            <a:endParaRPr lang="en-US" sz="2200" dirty="0">
              <a:solidFill>
                <a:prstClr val="black"/>
              </a:solidFill>
              <a:latin typeface="Segoe UI"/>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7005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739322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defTabSz="932837" eaLnBrk="0" hangingPunct="0"/>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37" eaLnBrk="0" hangingPunct="0"/>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2"/>
          </p:nvPr>
        </p:nvSpPr>
        <p:spPr/>
        <p:txBody>
          <a:bodyPr/>
          <a:lstStyle/>
          <a:p>
            <a:fld id="{3E37ECAF-918D-458F-AB27-B3F69173E295}" type="datetime1">
              <a:rPr lang="en-US" smtClean="0">
                <a:solidFill>
                  <a:prstClr val="black"/>
                </a:solidFill>
              </a:rPr>
              <a:t>3/6/2014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27411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17</a:t>
            </a:fld>
            <a:endParaRPr lang="en-US" dirty="0"/>
          </a:p>
        </p:txBody>
      </p:sp>
    </p:spTree>
    <p:extLst>
      <p:ext uri="{BB962C8B-B14F-4D97-AF65-F5344CB8AC3E}">
        <p14:creationId xmlns:p14="http://schemas.microsoft.com/office/powerpoint/2010/main" val="298315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defTabSz="932837" eaLnBrk="0" hangingPunct="0"/>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37" eaLnBrk="0" hangingPunct="0"/>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2"/>
          </p:nvPr>
        </p:nvSpPr>
        <p:spPr/>
        <p:txBody>
          <a:bodyPr/>
          <a:lstStyle/>
          <a:p>
            <a:fld id="{3E37ECAF-918D-458F-AB27-B3F69173E295}" type="datetime1">
              <a:rPr lang="en-US" smtClean="0">
                <a:solidFill>
                  <a:prstClr val="black"/>
                </a:solidFill>
              </a:rPr>
              <a:t>3/6/2014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8" name="Header Placeholder 7"/>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27411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19</a:t>
            </a:fld>
            <a:endParaRPr lang="en-US" dirty="0"/>
          </a:p>
        </p:txBody>
      </p:sp>
    </p:spTree>
    <p:extLst>
      <p:ext uri="{BB962C8B-B14F-4D97-AF65-F5344CB8AC3E}">
        <p14:creationId xmlns:p14="http://schemas.microsoft.com/office/powerpoint/2010/main" val="2868966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20</a:t>
            </a:fld>
            <a:endParaRPr lang="en-US" dirty="0"/>
          </a:p>
        </p:txBody>
      </p:sp>
    </p:spTree>
    <p:extLst>
      <p:ext uri="{BB962C8B-B14F-4D97-AF65-F5344CB8AC3E}">
        <p14:creationId xmlns:p14="http://schemas.microsoft.com/office/powerpoint/2010/main" val="84831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7761-CEEE-4BA4-BB76-8039FF2D9EF7}"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423848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a:t>
            </a:fld>
            <a:endParaRPr lang="en-US" dirty="0"/>
          </a:p>
        </p:txBody>
      </p:sp>
    </p:spTree>
    <p:extLst>
      <p:ext uri="{BB962C8B-B14F-4D97-AF65-F5344CB8AC3E}">
        <p14:creationId xmlns:p14="http://schemas.microsoft.com/office/powerpoint/2010/main" val="2632394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7761-CEEE-4BA4-BB76-8039FF2D9EF7}"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24</a:t>
            </a:fld>
            <a:endParaRPr lang="en-US" dirty="0"/>
          </a:p>
        </p:txBody>
      </p:sp>
    </p:spTree>
    <p:extLst>
      <p:ext uri="{BB962C8B-B14F-4D97-AF65-F5344CB8AC3E}">
        <p14:creationId xmlns:p14="http://schemas.microsoft.com/office/powerpoint/2010/main" val="974287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7761-CEEE-4BA4-BB76-8039FF2D9EF7}"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A7FA9-5633-4257-B063-EE43ACD2DFFB}"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95167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7761-CEEE-4BA4-BB76-8039FF2D9EF7}"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801103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A7FA9-5633-4257-B063-EE43ACD2DFFB}"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BDEFB5-8A64-49D9-8BC9-12724DA5C8E4}" type="slidenum">
              <a:rPr lang="en-US" smtClean="0"/>
              <a:pPr/>
              <a:t>31</a:t>
            </a:fld>
            <a:endParaRPr lang="en-US"/>
          </a:p>
        </p:txBody>
      </p:sp>
    </p:spTree>
    <p:extLst>
      <p:ext uri="{BB962C8B-B14F-4D97-AF65-F5344CB8AC3E}">
        <p14:creationId xmlns:p14="http://schemas.microsoft.com/office/powerpoint/2010/main" val="259848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32</a:t>
            </a:fld>
            <a:endParaRPr lang="en-US" dirty="0"/>
          </a:p>
        </p:txBody>
      </p:sp>
    </p:spTree>
    <p:extLst>
      <p:ext uri="{BB962C8B-B14F-4D97-AF65-F5344CB8AC3E}">
        <p14:creationId xmlns:p14="http://schemas.microsoft.com/office/powerpoint/2010/main" val="162906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4B2D9-F344-4463-A3E2-4BE7327096B9}"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17262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33</a:t>
            </a:fld>
            <a:endParaRPr lang="en-US" dirty="0"/>
          </a:p>
        </p:txBody>
      </p:sp>
    </p:spTree>
    <p:extLst>
      <p:ext uri="{BB962C8B-B14F-4D97-AF65-F5344CB8AC3E}">
        <p14:creationId xmlns:p14="http://schemas.microsoft.com/office/powerpoint/2010/main" val="1728221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35</a:t>
            </a:fld>
            <a:endParaRPr lang="en-US" dirty="0"/>
          </a:p>
        </p:txBody>
      </p:sp>
    </p:spTree>
    <p:extLst>
      <p:ext uri="{BB962C8B-B14F-4D97-AF65-F5344CB8AC3E}">
        <p14:creationId xmlns:p14="http://schemas.microsoft.com/office/powerpoint/2010/main" val="1181185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36</a:t>
            </a:fld>
            <a:endParaRPr lang="en-US" dirty="0"/>
          </a:p>
        </p:txBody>
      </p:sp>
    </p:spTree>
    <p:extLst>
      <p:ext uri="{BB962C8B-B14F-4D97-AF65-F5344CB8AC3E}">
        <p14:creationId xmlns:p14="http://schemas.microsoft.com/office/powerpoint/2010/main" val="2115854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37</a:t>
            </a:fld>
            <a:endParaRPr lang="en-US" dirty="0"/>
          </a:p>
        </p:txBody>
      </p:sp>
    </p:spTree>
    <p:extLst>
      <p:ext uri="{BB962C8B-B14F-4D97-AF65-F5344CB8AC3E}">
        <p14:creationId xmlns:p14="http://schemas.microsoft.com/office/powerpoint/2010/main" val="158229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826686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39</a:t>
            </a:fld>
            <a:endParaRPr lang="en-US" dirty="0"/>
          </a:p>
        </p:txBody>
      </p:sp>
    </p:spTree>
    <p:extLst>
      <p:ext uri="{BB962C8B-B14F-4D97-AF65-F5344CB8AC3E}">
        <p14:creationId xmlns:p14="http://schemas.microsoft.com/office/powerpoint/2010/main" val="2895402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739322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41</a:t>
            </a:fld>
            <a:endParaRPr lang="en-US" dirty="0"/>
          </a:p>
        </p:txBody>
      </p:sp>
    </p:spTree>
    <p:extLst>
      <p:ext uri="{BB962C8B-B14F-4D97-AF65-F5344CB8AC3E}">
        <p14:creationId xmlns:p14="http://schemas.microsoft.com/office/powerpoint/2010/main" val="41650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42</a:t>
            </a:fld>
            <a:endParaRPr lang="en-US" dirty="0"/>
          </a:p>
        </p:txBody>
      </p:sp>
    </p:spTree>
    <p:extLst>
      <p:ext uri="{BB962C8B-B14F-4D97-AF65-F5344CB8AC3E}">
        <p14:creationId xmlns:p14="http://schemas.microsoft.com/office/powerpoint/2010/main" val="119930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Tree>
    <p:extLst>
      <p:ext uri="{BB962C8B-B14F-4D97-AF65-F5344CB8AC3E}">
        <p14:creationId xmlns:p14="http://schemas.microsoft.com/office/powerpoint/2010/main" val="172702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6D48B-C99D-4EB3-8CE9-E1B7C1F173C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5698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6D48B-C99D-4EB3-8CE9-E1B7C1F173C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4237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51956" rtl="0" eaLnBrk="1" fontAlgn="auto" latinLnBrk="0" hangingPunct="1">
              <a:lnSpc>
                <a:spcPct val="90000"/>
              </a:lnSpc>
              <a:spcBef>
                <a:spcPts val="0"/>
              </a:spcBef>
              <a:spcAft>
                <a:spcPts val="347"/>
              </a:spcAft>
              <a:buClrTx/>
              <a:buSzTx/>
              <a:buFontTx/>
              <a:buNone/>
              <a:tabLst/>
              <a:defRPr/>
            </a:pP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CD6D48B-C99D-4EB3-8CE9-E1B7C1F173C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4907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7761-CEEE-4BA4-BB76-8039FF2D9EF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7761-CEEE-4BA4-BB76-8039FF2D9EF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4" y="2234114"/>
            <a:ext cx="8373521" cy="1359196"/>
          </a:xfrm>
        </p:spPr>
        <p:txBody>
          <a:bodyPr anchor="ctr" anchorCtr="0">
            <a:noAutofit/>
          </a:bodyPr>
          <a:lstStyle>
            <a:lvl1pPr>
              <a:lnSpc>
                <a:spcPct val="90000"/>
              </a:lnSpc>
              <a:defRPr sz="66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114" y="4612343"/>
            <a:ext cx="5454333" cy="1144929"/>
          </a:xfrm>
        </p:spPr>
        <p:txBody>
          <a:bodyPr/>
          <a:lstStyle>
            <a:lvl1pPr marL="0" indent="0">
              <a:buFont typeface="Arial" pitchFamily="34" charset="0"/>
              <a:buNone/>
              <a:defRPr sz="2400">
                <a:solidFill>
                  <a:schemeClr val="bg1">
                    <a:alpha val="98000"/>
                  </a:schemeClr>
                </a:solidFill>
                <a:latin typeface="+mj-lt"/>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15449157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Tree>
    <p:extLst>
      <p:ext uri="{BB962C8B-B14F-4D97-AF65-F5344CB8AC3E}">
        <p14:creationId xmlns:p14="http://schemas.microsoft.com/office/powerpoint/2010/main" val="4199262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3" y="1713800"/>
            <a:ext cx="11149012" cy="2720745"/>
          </a:xfrm>
        </p:spPr>
        <p:txBody>
          <a:bodyPr/>
          <a:lstStyle>
            <a:lvl1pPr>
              <a:defRPr sz="4000"/>
            </a:lvl1pPr>
            <a:lvl2pPr>
              <a:defRPr sz="3600"/>
            </a:lvl2pPr>
            <a:lvl3pPr>
              <a:defRPr sz="32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622" y="6412447"/>
            <a:ext cx="4113728" cy="228600"/>
          </a:xfrm>
          <a:prstGeom prst="rect">
            <a:avLst/>
          </a:prstGeom>
        </p:spPr>
        <p:txBody>
          <a:bodyPr/>
          <a:lstStyle/>
          <a:p>
            <a:fld id="{7B2D3E9E-A95C-48F2-B4BF-A71542E0BE9A}" type="datetimeFigureOut">
              <a:rPr lang="en-US" smtClean="0"/>
              <a:t>3/6/2014</a:t>
            </a:fld>
            <a:endParaRPr lang="en-US" dirty="0"/>
          </a:p>
        </p:txBody>
      </p:sp>
      <p:sp>
        <p:nvSpPr>
          <p:cNvPr id="5" name="Footer Placeholder 4"/>
          <p:cNvSpPr>
            <a:spLocks noGrp="1"/>
          </p:cNvSpPr>
          <p:nvPr>
            <p:ph type="ftr" sz="quarter" idx="11"/>
          </p:nvPr>
        </p:nvSpPr>
        <p:spPr>
          <a:xfrm>
            <a:off x="685622" y="6554697"/>
            <a:ext cx="5027890" cy="2286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1644" y="5876415"/>
            <a:ext cx="2925318" cy="1397039"/>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980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19113" y="315136"/>
            <a:ext cx="11149013" cy="7478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69169" y="1187621"/>
            <a:ext cx="11650488" cy="29792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Tree>
    <p:extLst>
      <p:ext uri="{BB962C8B-B14F-4D97-AF65-F5344CB8AC3E}">
        <p14:creationId xmlns:p14="http://schemas.microsoft.com/office/powerpoint/2010/main" val="2990283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169" y="1190735"/>
            <a:ext cx="11650488" cy="29792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Tree>
    <p:extLst>
      <p:ext uri="{BB962C8B-B14F-4D97-AF65-F5344CB8AC3E}">
        <p14:creationId xmlns:p14="http://schemas.microsoft.com/office/powerpoint/2010/main" val="333405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379224"/>
          </a:xfrm>
          <a:noFill/>
        </p:spPr>
        <p:txBody>
          <a:bodyPr tIns="91440" bIns="91440" anchor="t" anchorCtr="0"/>
          <a:lstStyle>
            <a:lvl1pPr>
              <a:defRPr sz="8625"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1432070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47897"/>
          </a:xfrm>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19113" y="1447800"/>
            <a:ext cx="11149012" cy="2979277"/>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1"/>
          </p:nvPr>
        </p:nvSpPr>
        <p:spPr>
          <a:xfrm>
            <a:off x="43472" y="6466349"/>
            <a:ext cx="3860800" cy="365125"/>
          </a:xfrm>
          <a:prstGeom prst="rect">
            <a:avLst/>
          </a:prstGeom>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a:xfrm>
            <a:off x="9270695" y="6472587"/>
            <a:ext cx="2843212" cy="365125"/>
          </a:xfrm>
          <a:prstGeom prst="rect">
            <a:avLst/>
          </a:prstGeom>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val="130502135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527936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4" y="804032"/>
            <a:ext cx="9141619" cy="2387600"/>
          </a:xfrm>
        </p:spPr>
        <p:txBody>
          <a:bodyPr anchor="b"/>
          <a:lstStyle>
            <a:lvl1pPr algn="ct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3604"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00310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213674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603379"/>
            <a:ext cx="10512862" cy="2852737"/>
          </a:xfrm>
        </p:spPr>
        <p:txBody>
          <a:bodyPr anchor="b"/>
          <a:lstStyle>
            <a:lvl1pPr>
              <a:defRPr sz="600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6"/>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48775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5" name="Text Placeholder 4"/>
          <p:cNvSpPr>
            <a:spLocks noGrp="1"/>
          </p:cNvSpPr>
          <p:nvPr>
            <p:ph type="body" sz="quarter" idx="10"/>
          </p:nvPr>
        </p:nvSpPr>
        <p:spPr>
          <a:xfrm>
            <a:off x="5131596" y="3271521"/>
            <a:ext cx="6222365" cy="946413"/>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Tree>
    <p:extLst>
      <p:ext uri="{BB962C8B-B14F-4D97-AF65-F5344CB8AC3E}">
        <p14:creationId xmlns:p14="http://schemas.microsoft.com/office/powerpoint/2010/main" val="3970589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983"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8815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571"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1"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2173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675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2471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835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6305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830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6B1111-3025-47AB-9257-6247A3E3BCBC}" type="datetimeFigureOut">
              <a:rPr lang="en-US" smtClean="0">
                <a:solidFill>
                  <a:prstClr val="white">
                    <a:tint val="75000"/>
                  </a:prstClr>
                </a:solidFill>
              </a:rPr>
              <a:pPr/>
              <a:t>3/6/2014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12CFC0-902B-4CAA-98FC-E8F56334668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2128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EC008C"/>
        </a:solidFill>
        <a:effectLst/>
      </p:bgPr>
    </p:bg>
    <p:spTree>
      <p:nvGrpSpPr>
        <p:cNvPr id="1" name=""/>
        <p:cNvGrpSpPr/>
        <p:nvPr/>
      </p:nvGrpSpPr>
      <p:grpSpPr>
        <a:xfrm>
          <a:off x="0" y="0"/>
          <a:ext cx="0" cy="0"/>
          <a:chOff x="0" y="0"/>
          <a:chExt cx="0" cy="0"/>
        </a:xfrm>
      </p:grpSpPr>
      <p:sp>
        <p:nvSpPr>
          <p:cNvPr id="7" name="Text Placeholder 6"/>
          <p:cNvSpPr txBox="1">
            <a:spLocks/>
          </p:cNvSpPr>
          <p:nvPr userDrawn="1"/>
        </p:nvSpPr>
        <p:spPr>
          <a:xfrm>
            <a:off x="1" y="6238877"/>
            <a:ext cx="12188826" cy="619125"/>
          </a:xfrm>
          <a:prstGeom prst="rect">
            <a:avLst/>
          </a:prstGeom>
          <a:solidFill>
            <a:srgbClr val="1E2732"/>
          </a:solidFill>
        </p:spPr>
        <p:txBody>
          <a:bodyPr lIns="89629" tIns="44815" rIns="89629" bIns="44815"/>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gradFill>
                <a:gsLst>
                  <a:gs pos="125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a:xfrm>
            <a:off x="271034" y="3877273"/>
            <a:ext cx="6271784" cy="1794661"/>
          </a:xfrm>
          <a:noFill/>
        </p:spPr>
        <p:txBody>
          <a:bodyPr lIns="143407" tIns="107555" rIns="143407" bIns="107555">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a:p>
            <a:pPr lvl="0"/>
            <a:r>
              <a:rPr lang="en-US" dirty="0" smtClean="0"/>
              <a:t>Title</a:t>
            </a:r>
          </a:p>
          <a:p>
            <a:pPr lvl="0"/>
            <a:r>
              <a:rPr lang="en-US" dirty="0" smtClean="0"/>
              <a:t>Microsoft</a:t>
            </a:r>
          </a:p>
        </p:txBody>
      </p:sp>
      <p:sp>
        <p:nvSpPr>
          <p:cNvPr id="9" name="Title 1"/>
          <p:cNvSpPr>
            <a:spLocks noGrp="1"/>
          </p:cNvSpPr>
          <p:nvPr>
            <p:ph type="title" hasCustomPrompt="1"/>
          </p:nvPr>
        </p:nvSpPr>
        <p:spPr>
          <a:xfrm>
            <a:off x="269233" y="2075840"/>
            <a:ext cx="9858042" cy="1801436"/>
          </a:xfrm>
          <a:noFill/>
        </p:spPr>
        <p:txBody>
          <a:bodyPr lIns="143407" tIns="89629" rIns="143407" bIns="89629" anchor="t" anchorCtr="0"/>
          <a:lstStyle>
            <a:lvl1pPr>
              <a:defRPr sz="5900"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8" name="Footer Placeholder 4"/>
          <p:cNvSpPr>
            <a:spLocks noGrp="1"/>
          </p:cNvSpPr>
          <p:nvPr>
            <p:ph type="ftr" sz="quarter" idx="3"/>
          </p:nvPr>
        </p:nvSpPr>
        <p:spPr>
          <a:xfrm>
            <a:off x="-205327" y="6356803"/>
            <a:ext cx="3858602" cy="364224"/>
          </a:xfrm>
          <a:prstGeom prst="rect">
            <a:avLst/>
          </a:prstGeom>
        </p:spPr>
        <p:txBody>
          <a:bodyPr vert="horz" lIns="89629" tIns="44815" rIns="89629" bIns="44815" rtlCol="0" anchor="ctr"/>
          <a:lstStyle>
            <a:lvl1pPr algn="ctr">
              <a:defRPr sz="1200">
                <a:solidFill>
                  <a:schemeClr val="tx1">
                    <a:tint val="75000"/>
                  </a:schemeClr>
                </a:solidFill>
              </a:defRPr>
            </a:lvl1pPr>
          </a:lstStyle>
          <a:p>
            <a:r>
              <a:rPr lang="en-US" dirty="0" smtClean="0">
                <a:solidFill>
                  <a:srgbClr val="FFFFFF">
                    <a:tint val="75000"/>
                  </a:srgbClr>
                </a:solidFill>
              </a:rPr>
              <a:t>Microsoft Confidential – Internal Use Only</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5683" y="6230727"/>
            <a:ext cx="4200897" cy="616379"/>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889848"/>
            <a:ext cx="12188825" cy="466954"/>
          </a:xfrm>
          <a:prstGeom prst="rect">
            <a:avLst/>
          </a:prstGeom>
        </p:spPr>
      </p:pic>
    </p:spTree>
    <p:extLst>
      <p:ext uri="{BB962C8B-B14F-4D97-AF65-F5344CB8AC3E}">
        <p14:creationId xmlns:p14="http://schemas.microsoft.com/office/powerpoint/2010/main" val="1547109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8"/>
            <a:ext cx="11650488" cy="2075373"/>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3"/>
          </p:nvPr>
        </p:nvSpPr>
        <p:spPr>
          <a:xfrm>
            <a:off x="4165112" y="6356803"/>
            <a:ext cx="3858602" cy="364224"/>
          </a:xfrm>
          <a:prstGeom prst="rect">
            <a:avLst/>
          </a:prstGeom>
        </p:spPr>
        <p:txBody>
          <a:bodyPr vert="horz" lIns="89629" tIns="44815" rIns="89629" bIns="44815" rtlCol="0" anchor="ctr"/>
          <a:lstStyle>
            <a:lvl1pPr algn="ctr">
              <a:defRPr sz="1200">
                <a:solidFill>
                  <a:schemeClr val="tx1">
                    <a:tint val="75000"/>
                  </a:schemeClr>
                </a:solidFill>
              </a:defRPr>
            </a:lvl1pPr>
          </a:lstStyle>
          <a:p>
            <a:r>
              <a:rPr lang="en-US" dirty="0" smtClean="0">
                <a:solidFill>
                  <a:srgbClr val="FFFFFF">
                    <a:tint val="75000"/>
                  </a:srgbClr>
                </a:solidFill>
              </a:rPr>
              <a:t>Microsoft Confidential – Internal Use Only</a:t>
            </a:r>
          </a:p>
        </p:txBody>
      </p:sp>
    </p:spTree>
    <p:extLst>
      <p:ext uri="{BB962C8B-B14F-4D97-AF65-F5344CB8AC3E}">
        <p14:creationId xmlns:p14="http://schemas.microsoft.com/office/powerpoint/2010/main" val="204423479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Tree>
    <p:extLst>
      <p:ext uri="{BB962C8B-B14F-4D97-AF65-F5344CB8AC3E}">
        <p14:creationId xmlns:p14="http://schemas.microsoft.com/office/powerpoint/2010/main" val="210591179"/>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9"/>
            <a:ext cx="11650488" cy="2396047"/>
          </a:xfrm>
          <a:prstGeom prst="rect">
            <a:avLst/>
          </a:prstGeom>
        </p:spPr>
        <p:txBody>
          <a:bodyPr/>
          <a:lstStyle>
            <a:lvl1pPr marL="284761" indent="-284761">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84" indent="-275424">
              <a:buClr>
                <a:schemeClr val="tx1"/>
              </a:buClr>
              <a:buSzPct val="90000"/>
              <a:buFont typeface="Arial" pitchFamily="34" charset="0"/>
              <a:buChar char="•"/>
              <a:defRPr sz="31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45" indent="-284761">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19" indent="-224074">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093" indent="-224074">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8"/>
            <a:ext cx="12188826" cy="619125"/>
          </a:xfrm>
          <a:prstGeom prst="rect">
            <a:avLst/>
          </a:prstGeom>
          <a:solidFill>
            <a:srgbClr val="0072C6"/>
          </a:solidFill>
        </p:spPr>
        <p:txBody>
          <a:bodyPr wrap="square" lIns="152379" tIns="76190" rIns="152379" bIns="76190" anchor="b" anchorCtr="0">
            <a:noAutofit/>
          </a:bodyPr>
          <a:lstStyle>
            <a:lvl1pPr algn="r">
              <a:buFont typeface="Arial" pitchFamily="34" charset="0"/>
              <a:buNone/>
              <a:defRPr sz="3600" spc="-50" baseline="0">
                <a:solidFill>
                  <a:schemeClr val="tx1"/>
                </a:soli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9421177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 y="-8464"/>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6" y="2404534"/>
            <a:ext cx="7764913"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6" y="4050833"/>
            <a:ext cx="7764913" cy="724246"/>
          </a:xfrm>
        </p:spPr>
        <p:txBody>
          <a:bodyPr anchor="t"/>
          <a:lstStyle>
            <a:lvl1pPr marL="0" indent="0" algn="r">
              <a:buNone/>
              <a:defRPr>
                <a:solidFill>
                  <a:schemeClr val="tx1">
                    <a:lumMod val="50000"/>
                    <a:lumOff val="50000"/>
                  </a:schemeClr>
                </a:solidFill>
              </a:defRPr>
            </a:lvl1pPr>
            <a:lvl2pPr marL="457110" indent="0" algn="ctr">
              <a:buNone/>
              <a:defRPr>
                <a:solidFill>
                  <a:schemeClr val="tx1">
                    <a:tint val="75000"/>
                  </a:schemeClr>
                </a:solidFill>
              </a:defRPr>
            </a:lvl2pPr>
            <a:lvl3pPr marL="914221" indent="0" algn="ctr">
              <a:buNone/>
              <a:defRPr>
                <a:solidFill>
                  <a:schemeClr val="tx1">
                    <a:tint val="75000"/>
                  </a:schemeClr>
                </a:solidFill>
              </a:defRPr>
            </a:lvl3pPr>
            <a:lvl4pPr marL="1371331" indent="0" algn="ctr">
              <a:buNone/>
              <a:defRPr>
                <a:solidFill>
                  <a:schemeClr val="tx1">
                    <a:tint val="75000"/>
                  </a:schemeClr>
                </a:solidFill>
              </a:defRPr>
            </a:lvl4pPr>
            <a:lvl5pPr marL="1828442" indent="0" algn="ctr">
              <a:buNone/>
              <a:defRPr>
                <a:solidFill>
                  <a:schemeClr val="tx1">
                    <a:tint val="75000"/>
                  </a:schemeClr>
                </a:solidFill>
              </a:defRPr>
            </a:lvl5pPr>
            <a:lvl6pPr marL="2285552" indent="0" algn="ctr">
              <a:buNone/>
              <a:defRPr>
                <a:solidFill>
                  <a:schemeClr val="tx1">
                    <a:tint val="75000"/>
                  </a:schemeClr>
                </a:solidFill>
              </a:defRPr>
            </a:lvl6pPr>
            <a:lvl7pPr marL="2742662" indent="0" algn="ctr">
              <a:buNone/>
              <a:defRPr>
                <a:solidFill>
                  <a:schemeClr val="tx1">
                    <a:tint val="75000"/>
                  </a:schemeClr>
                </a:solidFill>
              </a:defRPr>
            </a:lvl7pPr>
            <a:lvl8pPr marL="3199773" indent="0" algn="ctr">
              <a:buNone/>
              <a:defRPr>
                <a:solidFill>
                  <a:schemeClr val="tx1">
                    <a:tint val="75000"/>
                  </a:schemeClr>
                </a:solidFill>
              </a:defRPr>
            </a:lvl8pPr>
            <a:lvl9pPr marL="365688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03258" y="6041364"/>
            <a:ext cx="911701" cy="365125"/>
          </a:xfrm>
          <a:prstGeom prst="rect">
            <a:avLst/>
          </a:prstGeom>
        </p:spPr>
        <p:txBody>
          <a:bodyPr lIns="91422" tIns="45711" rIns="91422" bIns="45711"/>
          <a:lstStyle/>
          <a:p>
            <a:pPr defTabSz="914274"/>
            <a:fld id="{B61BEF0D-F0BB-DE4B-95CE-6DB70DBA9567}" type="datetimeFigureOut">
              <a:rPr lang="en-US" sz="1800" dirty="0">
                <a:solidFill>
                  <a:srgbClr val="FFFFFF"/>
                </a:solidFill>
              </a:rPr>
              <a:pPr defTabSz="914274"/>
              <a:t>3/6/2014</a:t>
            </a:fld>
            <a:endParaRPr lang="en-US" sz="1800"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a:xfrm>
            <a:off x="8588427" y="6041364"/>
            <a:ext cx="683161" cy="365125"/>
          </a:xfrm>
          <a:prstGeom prst="rect">
            <a:avLst/>
          </a:prstGeom>
        </p:spPr>
        <p:txBody>
          <a:bodyPr lIns="91422" tIns="45711" rIns="91422" bIns="45711"/>
          <a:lstStyle/>
          <a:p>
            <a:pPr defTabSz="914274"/>
            <a:fld id="{D57F1E4F-1CFF-5643-939E-217C01CDF565}" type="slidenum">
              <a:rPr lang="en-US" sz="1800" dirty="0">
                <a:solidFill>
                  <a:srgbClr val="FFFFFF"/>
                </a:solidFill>
              </a:rPr>
              <a:pPr defTabSz="914274"/>
              <a:t>‹#›</a:t>
            </a:fld>
            <a:endParaRPr lang="en-US" sz="1800" dirty="0">
              <a:solidFill>
                <a:srgbClr val="FFFFFF"/>
              </a:solidFill>
            </a:endParaRPr>
          </a:p>
        </p:txBody>
      </p:sp>
    </p:spTree>
    <p:extLst>
      <p:ext uri="{BB962C8B-B14F-4D97-AF65-F5344CB8AC3E}">
        <p14:creationId xmlns:p14="http://schemas.microsoft.com/office/powerpoint/2010/main" val="19476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Tree>
    <p:extLst>
      <p:ext uri="{BB962C8B-B14F-4D97-AF65-F5344CB8AC3E}">
        <p14:creationId xmlns:p14="http://schemas.microsoft.com/office/powerpoint/2010/main" val="4950608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402778"/>
            <a:ext cx="11149013" cy="747897"/>
          </a:xfrm>
        </p:spPr>
        <p:txBody>
          <a:bodyPr/>
          <a:lstStyle>
            <a:lvl1pPr>
              <a:defRPr sz="5400">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6300" y="6433851"/>
            <a:ext cx="1196373" cy="138112"/>
          </a:xfrm>
          <a:prstGeom prst="rect">
            <a:avLst/>
          </a:prstGeom>
        </p:spPr>
      </p:pic>
      <p:sp>
        <p:nvSpPr>
          <p:cNvPr id="8" name="Rectangle 7"/>
          <p:cNvSpPr/>
          <p:nvPr userDrawn="1"/>
        </p:nvSpPr>
        <p:spPr bwMode="auto">
          <a:xfrm>
            <a:off x="1" y="2"/>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11355787" y="-8277"/>
            <a:ext cx="846001" cy="83469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0133013" y="-8277"/>
            <a:ext cx="1666075" cy="8346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8910238" y="-8277"/>
            <a:ext cx="1666075" cy="834699"/>
          </a:xfrm>
          <a:prstGeom prst="rect">
            <a:avLst/>
          </a:prstGeom>
        </p:spPr>
      </p:pic>
      <p:sp>
        <p:nvSpPr>
          <p:cNvPr id="9" name="Text Placeholder 2"/>
          <p:cNvSpPr>
            <a:spLocks noGrp="1"/>
          </p:cNvSpPr>
          <p:nvPr>
            <p:ph idx="1"/>
          </p:nvPr>
        </p:nvSpPr>
        <p:spPr>
          <a:xfrm>
            <a:off x="519113" y="1713802"/>
            <a:ext cx="11149012" cy="297927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3636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
        <p:nvSpPr>
          <p:cNvPr id="12" name="Rectangle 11"/>
          <p:cNvSpPr/>
          <p:nvPr userDrawn="1"/>
        </p:nvSpPr>
        <p:spPr bwMode="auto">
          <a:xfrm>
            <a:off x="2253803" y="2455231"/>
            <a:ext cx="9935022" cy="2104837"/>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66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1" y="2455231"/>
            <a:ext cx="2253803" cy="2104837"/>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demo</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extLst>
      <p:ext uri="{BB962C8B-B14F-4D97-AF65-F5344CB8AC3E}">
        <p14:creationId xmlns:p14="http://schemas.microsoft.com/office/powerpoint/2010/main" val="1805291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0"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black">
          <a:xfrm>
            <a:off x="4321174" y="3140274"/>
            <a:ext cx="3546476" cy="577452"/>
          </a:xfrm>
          <a:prstGeom prst="rect">
            <a:avLst/>
          </a:prstGeom>
          <a:noFill/>
          <a:ln>
            <a:noFill/>
          </a:ln>
        </p:spPr>
      </p:pic>
      <p:sp>
        <p:nvSpPr>
          <p:cNvPr id="3" name="Text Box 3"/>
          <p:cNvSpPr txBox="1">
            <a:spLocks noChangeArrowheads="1"/>
          </p:cNvSpPr>
          <p:nvPr userDrawn="1"/>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FFFFFF">
                    <a:alpha val="99000"/>
                  </a:srgbClr>
                </a:solidFill>
                <a:cs typeface="Arial" charset="0"/>
              </a:rPr>
              <a:t>© </a:t>
            </a:r>
            <a:r>
              <a:rPr lang="en-US" sz="700" dirty="0" smtClean="0">
                <a:solidFill>
                  <a:srgbClr val="FFFFFF">
                    <a:alpha val="99000"/>
                  </a:srgbClr>
                </a:solidFill>
                <a:cs typeface="Arial" charset="0"/>
              </a:rPr>
              <a:t>2011 Microsoft </a:t>
            </a:r>
            <a:r>
              <a:rPr lang="en-US" sz="7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solidFill>
                  <a:srgbClr val="FFFFFF">
                    <a:alpha val="99000"/>
                  </a:srgbClr>
                </a:solidFill>
                <a:cs typeface="Arial" charset="0"/>
              </a:rPr>
              <a:t>MICROSOFT </a:t>
            </a:r>
            <a:r>
              <a:rPr lang="en-US" sz="7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1584900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851262" y="1058870"/>
            <a:ext cx="2423355"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 name="Hexagon 15"/>
          <p:cNvSpPr/>
          <p:nvPr userDrawn="1"/>
        </p:nvSpPr>
        <p:spPr bwMode="auto">
          <a:xfrm rot="19780699">
            <a:off x="1718821" y="3260116"/>
            <a:ext cx="3016895"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Hexagon 16"/>
          <p:cNvSpPr/>
          <p:nvPr userDrawn="1"/>
        </p:nvSpPr>
        <p:spPr bwMode="auto">
          <a:xfrm rot="19780699">
            <a:off x="682770" y="1413760"/>
            <a:ext cx="1100134"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Hexagon 17"/>
          <p:cNvSpPr/>
          <p:nvPr userDrawn="1"/>
        </p:nvSpPr>
        <p:spPr bwMode="auto">
          <a:xfrm rot="19780699">
            <a:off x="4786347" y="1481185"/>
            <a:ext cx="3403136"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userDrawn="1"/>
        </p:nvSpPr>
        <p:spPr bwMode="auto">
          <a:xfrm>
            <a:off x="1" y="2"/>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0800000">
            <a:off x="11355787" y="-8277"/>
            <a:ext cx="846001" cy="8346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0133013" y="-8277"/>
            <a:ext cx="1666075" cy="8346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8910238" y="-8277"/>
            <a:ext cx="1666075" cy="834699"/>
          </a:xfrm>
          <a:prstGeom prst="rect">
            <a:avLst/>
          </a:prstGeom>
        </p:spPr>
      </p:pic>
    </p:spTree>
    <p:extLst>
      <p:ext uri="{BB962C8B-B14F-4D97-AF65-F5344CB8AC3E}">
        <p14:creationId xmlns:p14="http://schemas.microsoft.com/office/powerpoint/2010/main" val="338133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1" y="515071"/>
            <a:ext cx="10448925" cy="747897"/>
          </a:xfrm>
        </p:spPr>
        <p:txBody>
          <a:bodyPr/>
          <a:lstStyle>
            <a:lvl1pPr>
              <a:defRPr sz="5400">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1219201" y="1895904"/>
            <a:ext cx="10448925" cy="946413"/>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90"/>
            <a:ext cx="1618990" cy="388399"/>
          </a:xfrm>
          <a:prstGeom prst="rect">
            <a:avLst/>
          </a:prstGeom>
        </p:spPr>
      </p:pic>
      <p:sp>
        <p:nvSpPr>
          <p:cNvPr id="7" name="Rectangle 6"/>
          <p:cNvSpPr/>
          <p:nvPr userDrawn="1"/>
        </p:nvSpPr>
        <p:spPr bwMode="auto">
          <a:xfrm rot="16200000">
            <a:off x="-3129097" y="3129097"/>
            <a:ext cx="6858001" cy="5998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878797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494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713802"/>
            <a:ext cx="11149012" cy="297927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4922352"/>
      </p:ext>
    </p:extLst>
  </p:cSld>
  <p:clrMap bg1="lt1" tx1="dk1" bg2="lt2" tx2="dk2" accent1="accent1" accent2="accent2" accent3="accent3" accent4="accent4" accent5="accent5" accent6="accent6" hlink="hlink" folHlink="folHlink"/>
  <p:sldLayoutIdLst>
    <p:sldLayoutId id="2147483731" r:id="rId1"/>
    <p:sldLayoutId id="2147483756" r:id="rId2"/>
    <p:sldLayoutId id="2147483757" r:id="rId3"/>
    <p:sldLayoutId id="2147483758" r:id="rId4"/>
    <p:sldLayoutId id="2147483732" r:id="rId5"/>
    <p:sldLayoutId id="2147483759" r:id="rId6"/>
    <p:sldLayoutId id="2147483768" r:id="rId7"/>
    <p:sldLayoutId id="2147483770" r:id="rId8"/>
    <p:sldLayoutId id="2147483771" r:id="rId9"/>
    <p:sldLayoutId id="2147483775" r:id="rId10"/>
    <p:sldLayoutId id="2147483778" r:id="rId11"/>
    <p:sldLayoutId id="2147483781" r:id="rId12"/>
    <p:sldLayoutId id="2147483782" r:id="rId13"/>
    <p:sldLayoutId id="2147483785" r:id="rId14"/>
    <p:sldLayoutId id="2147483792"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92D050"/>
        </a:buClr>
        <a:buSzPct val="120000"/>
        <a:buFont typeface="Arial" pitchFamily="34" charset="0"/>
        <a:buChar char="•"/>
        <a:defRPr sz="4400" kern="1200">
          <a:solidFill>
            <a:schemeClr val="bg1"/>
          </a:solidFill>
          <a:latin typeface="+mn-lt"/>
          <a:ea typeface="+mn-ea"/>
          <a:cs typeface="+mn-cs"/>
        </a:defRPr>
      </a:lvl1pPr>
      <a:lvl2pPr marL="855663" indent="-395288" algn="l" defTabSz="914363" rtl="0" eaLnBrk="1" latinLnBrk="0" hangingPunct="1">
        <a:lnSpc>
          <a:spcPct val="90000"/>
        </a:lnSpc>
        <a:spcBef>
          <a:spcPct val="20000"/>
        </a:spcBef>
        <a:buClr>
          <a:srgbClr val="92D050"/>
        </a:buClr>
        <a:buSzPct val="120000"/>
        <a:buFont typeface="Arial" pitchFamily="34" charset="0"/>
        <a:buChar char="•"/>
        <a:defRPr sz="4000" kern="1200">
          <a:solidFill>
            <a:schemeClr val="bg1"/>
          </a:solidFill>
          <a:latin typeface="+mn-lt"/>
          <a:ea typeface="+mn-ea"/>
          <a:cs typeface="+mn-cs"/>
        </a:defRPr>
      </a:lvl2pPr>
      <a:lvl3pPr marL="1258888" indent="-403225" algn="l" defTabSz="914363" rtl="0" eaLnBrk="1" latinLnBrk="0" hangingPunct="1">
        <a:lnSpc>
          <a:spcPct val="90000"/>
        </a:lnSpc>
        <a:spcBef>
          <a:spcPct val="20000"/>
        </a:spcBef>
        <a:buClr>
          <a:srgbClr val="92D050"/>
        </a:buClr>
        <a:buSzPct val="120000"/>
        <a:buFont typeface="Arial" pitchFamily="34" charset="0"/>
        <a:buChar char="•"/>
        <a:defRPr sz="36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1" y="0"/>
            <a:ext cx="308344"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1" y="0"/>
            <a:ext cx="12188825" cy="1447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519111" y="228601"/>
            <a:ext cx="11149014"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905000"/>
            <a:ext cx="11149012"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5832376"/>
      </p:ext>
    </p:extLst>
  </p:cSld>
  <p:clrMap bg1="lt1" tx1="dk1" bg2="lt2" tx2="dk2" accent1="accent1" accent2="accent2" accent3="accent3" accent4="accent4" accent5="accent5" accent6="accent6" hlink="hlink" folHlink="folHlink"/>
  <p:sldLayoutIdLst>
    <p:sldLayoutId id="2147483750"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a:ln w="3175">
            <a:noFill/>
          </a:ln>
          <a:solidFill>
            <a:schemeClr val="bg1">
              <a:alpha val="99000"/>
            </a:schemeClr>
          </a:solidFill>
          <a:effectLst/>
          <a:latin typeface="Segoe UI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solidFill>
            <a:schemeClr val="bg1"/>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solidFill>
            <a:schemeClr val="bg1"/>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solidFill>
            <a:schemeClr val="bg1"/>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solidFill>
            <a:schemeClr val="bg1"/>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solidFill>
            <a:schemeClr val="bg1"/>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982" y="6356353"/>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66B1111-3025-47AB-9257-6247A3E3BCBC}" type="datetimeFigureOut">
              <a:rPr lang="en-US" smtClean="0">
                <a:solidFill>
                  <a:prstClr val="white">
                    <a:tint val="75000"/>
                  </a:prstClr>
                </a:solidFill>
              </a:rPr>
              <a:pPr defTabSz="914400"/>
              <a:t>3/6/2014</a:t>
            </a:fld>
            <a:endParaRPr lang="en-US">
              <a:solidFill>
                <a:prstClr val="white">
                  <a:tint val="75000"/>
                </a:prstClr>
              </a:solidFill>
            </a:endParaRPr>
          </a:p>
        </p:txBody>
      </p:sp>
      <p:sp>
        <p:nvSpPr>
          <p:cNvPr id="5" name="Footer Placeholder 4"/>
          <p:cNvSpPr>
            <a:spLocks noGrp="1"/>
          </p:cNvSpPr>
          <p:nvPr>
            <p:ph type="ftr" sz="quarter" idx="3"/>
          </p:nvPr>
        </p:nvSpPr>
        <p:spPr>
          <a:xfrm>
            <a:off x="4037549" y="6356353"/>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8608357" y="6356353"/>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812CFC0-902B-4CAA-98FC-E8F563346680}"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015758009"/>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E27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1" y="289513"/>
            <a:ext cx="11652805" cy="899665"/>
          </a:xfrm>
          <a:prstGeom prst="rect">
            <a:avLst/>
          </a:prstGeom>
        </p:spPr>
        <p:txBody>
          <a:bodyPr vert="horz" wrap="square" lIns="143407" tIns="89629" rIns="143407" bIns="89629"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075373"/>
          </a:xfrm>
          <a:prstGeom prst="rect">
            <a:avLst/>
          </a:prstGeom>
        </p:spPr>
        <p:txBody>
          <a:bodyPr vert="horz" wrap="square" lIns="143407" tIns="89629" rIns="143407" bIns="89629"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165112" y="6356803"/>
            <a:ext cx="3858602" cy="364224"/>
          </a:xfrm>
          <a:prstGeom prst="rect">
            <a:avLst/>
          </a:prstGeom>
        </p:spPr>
        <p:txBody>
          <a:bodyPr vert="horz" lIns="89629" tIns="44815" rIns="89629" bIns="44815" rtlCol="0" anchor="ctr"/>
          <a:lstStyle>
            <a:lvl1pPr algn="ctr">
              <a:defRPr sz="1200">
                <a:solidFill>
                  <a:schemeClr val="tx1">
                    <a:tint val="75000"/>
                  </a:schemeClr>
                </a:solidFill>
              </a:defRPr>
            </a:lvl1pPr>
          </a:lstStyle>
          <a:p>
            <a:pPr defTabSz="914274"/>
            <a:r>
              <a:rPr lang="en-US" dirty="0" smtClean="0">
                <a:solidFill>
                  <a:srgbClr val="FFFFFF">
                    <a:tint val="75000"/>
                  </a:srgbClr>
                </a:solidFill>
              </a:rPr>
              <a:t>Microsoft Confidential – Internal Use Only</a:t>
            </a:r>
          </a:p>
        </p:txBody>
      </p:sp>
    </p:spTree>
    <p:extLst>
      <p:ext uri="{BB962C8B-B14F-4D97-AF65-F5344CB8AC3E}">
        <p14:creationId xmlns:p14="http://schemas.microsoft.com/office/powerpoint/2010/main" val="3721405099"/>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transition>
    <p:fade/>
  </p:transition>
  <p:timing>
    <p:tnLst>
      <p:par>
        <p:cTn id="1" dur="indefinite" restart="never" nodeType="tmRoot"/>
      </p:par>
    </p:tnLst>
  </p:timing>
  <p:hf sldNum="0" hdr="0" dt="0"/>
  <p:txStyles>
    <p:titleStyle>
      <a:lvl1pPr algn="l" defTabSz="914274" rtl="0" eaLnBrk="1" latinLnBrk="0" hangingPunct="1">
        <a:lnSpc>
          <a:spcPct val="90000"/>
        </a:lnSpc>
        <a:spcBef>
          <a:spcPct val="0"/>
        </a:spcBef>
        <a:buNone/>
        <a:defRPr lang="en-US" sz="53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4" rtl="0" eaLnBrk="1" latinLnBrk="0" hangingPunct="1">
        <a:defRPr sz="1800" kern="1200">
          <a:solidFill>
            <a:schemeClr val="tx1"/>
          </a:solidFill>
          <a:latin typeface="+mn-lt"/>
          <a:ea typeface="+mn-ea"/>
          <a:cs typeface="+mn-cs"/>
        </a:defRPr>
      </a:lvl1pPr>
      <a:lvl2pPr marL="457137" algn="l" defTabSz="914274" rtl="0" eaLnBrk="1" latinLnBrk="0" hangingPunct="1">
        <a:defRPr sz="1800" kern="1200">
          <a:solidFill>
            <a:schemeClr val="tx1"/>
          </a:solidFill>
          <a:latin typeface="+mn-lt"/>
          <a:ea typeface="+mn-ea"/>
          <a:cs typeface="+mn-cs"/>
        </a:defRPr>
      </a:lvl2pPr>
      <a:lvl3pPr marL="914274" algn="l" defTabSz="914274" rtl="0" eaLnBrk="1" latinLnBrk="0" hangingPunct="1">
        <a:defRPr sz="1800" kern="1200">
          <a:solidFill>
            <a:schemeClr val="tx1"/>
          </a:solidFill>
          <a:latin typeface="+mn-lt"/>
          <a:ea typeface="+mn-ea"/>
          <a:cs typeface="+mn-cs"/>
        </a:defRPr>
      </a:lvl3pPr>
      <a:lvl4pPr marL="1371411" algn="l" defTabSz="914274" rtl="0" eaLnBrk="1" latinLnBrk="0" hangingPunct="1">
        <a:defRPr sz="1800" kern="1200">
          <a:solidFill>
            <a:schemeClr val="tx1"/>
          </a:solidFill>
          <a:latin typeface="+mn-lt"/>
          <a:ea typeface="+mn-ea"/>
          <a:cs typeface="+mn-cs"/>
        </a:defRPr>
      </a:lvl4pPr>
      <a:lvl5pPr marL="1828547" algn="l" defTabSz="914274" rtl="0" eaLnBrk="1" latinLnBrk="0" hangingPunct="1">
        <a:defRPr sz="1800" kern="1200">
          <a:solidFill>
            <a:schemeClr val="tx1"/>
          </a:solidFill>
          <a:latin typeface="+mn-lt"/>
          <a:ea typeface="+mn-ea"/>
          <a:cs typeface="+mn-cs"/>
        </a:defRPr>
      </a:lvl5pPr>
      <a:lvl6pPr marL="2285685" algn="l" defTabSz="914274" rtl="0" eaLnBrk="1" latinLnBrk="0" hangingPunct="1">
        <a:defRPr sz="1800" kern="1200">
          <a:solidFill>
            <a:schemeClr val="tx1"/>
          </a:solidFill>
          <a:latin typeface="+mn-lt"/>
          <a:ea typeface="+mn-ea"/>
          <a:cs typeface="+mn-cs"/>
        </a:defRPr>
      </a:lvl6pPr>
      <a:lvl7pPr marL="2742821" algn="l" defTabSz="914274" rtl="0" eaLnBrk="1" latinLnBrk="0" hangingPunct="1">
        <a:defRPr sz="1800" kern="1200">
          <a:solidFill>
            <a:schemeClr val="tx1"/>
          </a:solidFill>
          <a:latin typeface="+mn-lt"/>
          <a:ea typeface="+mn-ea"/>
          <a:cs typeface="+mn-cs"/>
        </a:defRPr>
      </a:lvl7pPr>
      <a:lvl8pPr marL="3199958" algn="l" defTabSz="914274" rtl="0" eaLnBrk="1" latinLnBrk="0" hangingPunct="1">
        <a:defRPr sz="1800" kern="1200">
          <a:solidFill>
            <a:schemeClr val="tx1"/>
          </a:solidFill>
          <a:latin typeface="+mn-lt"/>
          <a:ea typeface="+mn-ea"/>
          <a:cs typeface="+mn-cs"/>
        </a:defRPr>
      </a:lvl8pPr>
      <a:lvl9pPr marL="3657096" algn="l" defTabSz="9142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emf"/><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emf"/><Relationship Id="rId2" Type="http://schemas.openxmlformats.org/officeDocument/2006/relationships/notesSlide" Target="../notesSlides/notesSlide13.xml"/><Relationship Id="rId16"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43.png"/><Relationship Id="rId2" Type="http://schemas.openxmlformats.org/officeDocument/2006/relationships/notesSlide" Target="../notesSlides/notesSlide15.xml"/><Relationship Id="rId16"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5.emf"/><Relationship Id="rId5" Type="http://schemas.openxmlformats.org/officeDocument/2006/relationships/image" Target="../media/image41.png"/><Relationship Id="rId15" Type="http://schemas.openxmlformats.org/officeDocument/2006/relationships/image" Target="../media/image39.emf"/><Relationship Id="rId10" Type="http://schemas.openxmlformats.org/officeDocument/2006/relationships/image" Target="../media/image42.png"/><Relationship Id="rId4" Type="http://schemas.openxmlformats.org/officeDocument/2006/relationships/image" Target="../media/image26.png"/><Relationship Id="rId9" Type="http://schemas.openxmlformats.org/officeDocument/2006/relationships/image" Target="../media/image33.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5.w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9.emf"/><Relationship Id="rId5" Type="http://schemas.openxmlformats.org/officeDocument/2006/relationships/image" Target="../media/image37.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5.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9.emf"/><Relationship Id="rId5"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47.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55.wmf"/><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5232" y="4282408"/>
            <a:ext cx="5454333" cy="1403461"/>
          </a:xfrm>
        </p:spPr>
        <p:txBody>
          <a:bodyPr/>
          <a:lstStyle/>
          <a:p>
            <a:r>
              <a:rPr lang="en-US" sz="2800" dirty="0" smtClean="0">
                <a:latin typeface="Segoe UI Semibold" panose="020B0702040204020203" pitchFamily="34" charset="0"/>
                <a:cs typeface="Segoe UI Semibold" panose="020B0702040204020203" pitchFamily="34" charset="0"/>
              </a:rPr>
              <a:t>Brad Calder</a:t>
            </a:r>
            <a:endParaRPr lang="en-US" sz="2800" dirty="0">
              <a:latin typeface="Segoe UI Semibold" panose="020B0702040204020203" pitchFamily="34" charset="0"/>
              <a:cs typeface="Segoe UI Semibold" panose="020B0702040204020203" pitchFamily="34" charset="0"/>
            </a:endParaRPr>
          </a:p>
          <a:p>
            <a:r>
              <a:rPr lang="en-US" sz="2000" dirty="0">
                <a:solidFill>
                  <a:schemeClr val="bg1">
                    <a:lumMod val="85000"/>
                    <a:alpha val="98000"/>
                  </a:schemeClr>
                </a:solidFill>
              </a:rPr>
              <a:t>Corporate Vice President</a:t>
            </a:r>
          </a:p>
          <a:p>
            <a:r>
              <a:rPr lang="en-US" sz="2000" dirty="0">
                <a:solidFill>
                  <a:schemeClr val="bg1">
                    <a:lumMod val="85000"/>
                    <a:alpha val="98000"/>
                  </a:schemeClr>
                </a:solidFill>
              </a:rPr>
              <a:t>Windows </a:t>
            </a:r>
            <a:r>
              <a:rPr lang="en-US" sz="2000" dirty="0" smtClean="0">
                <a:solidFill>
                  <a:schemeClr val="bg1">
                    <a:lumMod val="85000"/>
                    <a:alpha val="98000"/>
                  </a:schemeClr>
                </a:solidFill>
              </a:rPr>
              <a:t>Azure</a:t>
            </a:r>
          </a:p>
          <a:p>
            <a:r>
              <a:rPr lang="en-US" sz="2000" dirty="0" smtClean="0">
                <a:solidFill>
                  <a:schemeClr val="bg1">
                    <a:lumMod val="85000"/>
                    <a:alpha val="98000"/>
                  </a:schemeClr>
                </a:solidFill>
              </a:rPr>
              <a:t>Microsoft</a:t>
            </a:r>
          </a:p>
        </p:txBody>
      </p:sp>
      <p:sp>
        <p:nvSpPr>
          <p:cNvPr id="3" name="TextBox 2"/>
          <p:cNvSpPr txBox="1"/>
          <p:nvPr/>
        </p:nvSpPr>
        <p:spPr>
          <a:xfrm>
            <a:off x="725558" y="1461053"/>
            <a:ext cx="9740348" cy="2243691"/>
          </a:xfrm>
          <a:prstGeom prst="rect">
            <a:avLst/>
          </a:prstGeom>
          <a:noFill/>
        </p:spPr>
        <p:txBody>
          <a:bodyPr wrap="square" lIns="0" tIns="0" rIns="0" bIns="0" rtlCol="0">
            <a:spAutoFit/>
          </a:bodyPr>
          <a:lstStyle/>
          <a:p>
            <a:pPr>
              <a:lnSpc>
                <a:spcPct val="90000"/>
              </a:lnSpc>
              <a:spcBef>
                <a:spcPct val="20000"/>
              </a:spcBef>
              <a:buSzPct val="80000"/>
            </a:pPr>
            <a:r>
              <a:rPr lang="en-US" sz="5400" dirty="0" smtClean="0">
                <a:solidFill>
                  <a:schemeClr val="bg1"/>
                </a:solidFill>
              </a:rPr>
              <a:t>Windows Azure Internals: Opportunities and Challenges of a Cloud Operating System</a:t>
            </a:r>
            <a:endParaRPr lang="en-US" sz="5400" dirty="0">
              <a:solidFill>
                <a:schemeClr val="bg1"/>
              </a:solidFill>
            </a:endParaRPr>
          </a:p>
        </p:txBody>
      </p:sp>
    </p:spTree>
    <p:extLst>
      <p:ext uri="{BB962C8B-B14F-4D97-AF65-F5344CB8AC3E}">
        <p14:creationId xmlns:p14="http://schemas.microsoft.com/office/powerpoint/2010/main" val="40291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43" y="143549"/>
            <a:ext cx="11149013" cy="747897"/>
          </a:xfrm>
        </p:spPr>
        <p:txBody>
          <a:bodyPr/>
          <a:lstStyle/>
          <a:p>
            <a:r>
              <a:rPr lang="en-US" dirty="0" smtClean="0"/>
              <a:t>Elasticity – Provisioning in the Cloud</a:t>
            </a:r>
            <a:endParaRPr lang="en-US" dirty="0"/>
          </a:p>
        </p:txBody>
      </p:sp>
      <p:sp>
        <p:nvSpPr>
          <p:cNvPr id="3" name="Content Placeholder 2"/>
          <p:cNvSpPr>
            <a:spLocks noGrp="1"/>
          </p:cNvSpPr>
          <p:nvPr>
            <p:ph type="body" sz="quarter" idx="4294967295"/>
          </p:nvPr>
        </p:nvSpPr>
        <p:spPr>
          <a:xfrm>
            <a:off x="17508" y="924689"/>
            <a:ext cx="11792261" cy="2708412"/>
          </a:xfrm>
          <a:prstGeom prst="rect">
            <a:avLst/>
          </a:prstGeom>
        </p:spPr>
        <p:txBody>
          <a:bodyPr lIns="121899" tIns="60949" rIns="121899" bIns="60949"/>
          <a:lstStyle/>
          <a:p>
            <a:r>
              <a:rPr lang="en-US" sz="2800" dirty="0">
                <a:solidFill>
                  <a:srgbClr val="FFFF00"/>
                </a:solidFill>
              </a:rPr>
              <a:t>Cloud provides on-demand, scale out and in, </a:t>
            </a:r>
            <a:br>
              <a:rPr lang="en-US" sz="2800" dirty="0">
                <a:solidFill>
                  <a:srgbClr val="FFFF00"/>
                </a:solidFill>
              </a:rPr>
            </a:br>
            <a:r>
              <a:rPr lang="en-US" sz="2800" dirty="0">
                <a:solidFill>
                  <a:srgbClr val="FFFF00"/>
                </a:solidFill>
              </a:rPr>
              <a:t>compute, storage and network resources </a:t>
            </a:r>
            <a:endParaRPr lang="en-US" sz="2800" dirty="0" smtClean="0">
              <a:solidFill>
                <a:srgbClr val="FFFF00"/>
              </a:solidFill>
            </a:endParaRPr>
          </a:p>
          <a:p>
            <a:r>
              <a:rPr lang="en-US" sz="2800" dirty="0" smtClean="0">
                <a:solidFill>
                  <a:srgbClr val="FFFF00"/>
                </a:solidFill>
              </a:rPr>
              <a:t>Provisioning Benefit: Reduced Costs and Improved User Experience</a:t>
            </a:r>
          </a:p>
          <a:p>
            <a:r>
              <a:rPr lang="en-US" sz="2800" dirty="0" smtClean="0">
                <a:solidFill>
                  <a:srgbClr val="FFFF00"/>
                </a:solidFill>
              </a:rPr>
              <a:t>How does the Cloud support this?  </a:t>
            </a:r>
            <a:r>
              <a:rPr lang="en-US" sz="2800" b="1" i="1" dirty="0" smtClean="0">
                <a:solidFill>
                  <a:srgbClr val="FFFF00"/>
                </a:solidFill>
              </a:rPr>
              <a:t>Scale</a:t>
            </a:r>
          </a:p>
          <a:p>
            <a:endParaRPr lang="en-US" sz="2800" dirty="0"/>
          </a:p>
        </p:txBody>
      </p:sp>
      <p:grpSp>
        <p:nvGrpSpPr>
          <p:cNvPr id="2048" name="Group 2047"/>
          <p:cNvGrpSpPr/>
          <p:nvPr/>
        </p:nvGrpSpPr>
        <p:grpSpPr>
          <a:xfrm>
            <a:off x="6972907" y="4177252"/>
            <a:ext cx="5008661" cy="2133601"/>
            <a:chOff x="6548353" y="3845659"/>
            <a:chExt cx="5008661" cy="2133601"/>
          </a:xfrm>
        </p:grpSpPr>
        <p:sp>
          <p:nvSpPr>
            <p:cNvPr id="2056" name="Freeform 2055"/>
            <p:cNvSpPr/>
            <p:nvPr/>
          </p:nvSpPr>
          <p:spPr>
            <a:xfrm>
              <a:off x="6548353" y="3855186"/>
              <a:ext cx="5005388" cy="2124074"/>
            </a:xfrm>
            <a:custGeom>
              <a:avLst/>
              <a:gdLst>
                <a:gd name="connsiteX0" fmla="*/ 0 w 5005387"/>
                <a:gd name="connsiteY0" fmla="*/ 2119313 h 2124075"/>
                <a:gd name="connsiteX1" fmla="*/ 4995862 w 5005387"/>
                <a:gd name="connsiteY1" fmla="*/ 2124075 h 2124075"/>
                <a:gd name="connsiteX2" fmla="*/ 5005387 w 5005387"/>
                <a:gd name="connsiteY2" fmla="*/ 1609725 h 2124075"/>
                <a:gd name="connsiteX3" fmla="*/ 4814887 w 5005387"/>
                <a:gd name="connsiteY3" fmla="*/ 1619250 h 2124075"/>
                <a:gd name="connsiteX4" fmla="*/ 4633912 w 5005387"/>
                <a:gd name="connsiteY4" fmla="*/ 1624013 h 2124075"/>
                <a:gd name="connsiteX5" fmla="*/ 4486275 w 5005387"/>
                <a:gd name="connsiteY5" fmla="*/ 1662113 h 2124075"/>
                <a:gd name="connsiteX6" fmla="*/ 4395787 w 5005387"/>
                <a:gd name="connsiteY6" fmla="*/ 1719263 h 2124075"/>
                <a:gd name="connsiteX7" fmla="*/ 4310062 w 5005387"/>
                <a:gd name="connsiteY7" fmla="*/ 1757363 h 2124075"/>
                <a:gd name="connsiteX8" fmla="*/ 4271962 w 5005387"/>
                <a:gd name="connsiteY8" fmla="*/ 1766888 h 2124075"/>
                <a:gd name="connsiteX9" fmla="*/ 4143375 w 5005387"/>
                <a:gd name="connsiteY9" fmla="*/ 1628775 h 2124075"/>
                <a:gd name="connsiteX10" fmla="*/ 4095750 w 5005387"/>
                <a:gd name="connsiteY10" fmla="*/ 1404938 h 2124075"/>
                <a:gd name="connsiteX11" fmla="*/ 4000500 w 5005387"/>
                <a:gd name="connsiteY11" fmla="*/ 1023938 h 2124075"/>
                <a:gd name="connsiteX12" fmla="*/ 3910012 w 5005387"/>
                <a:gd name="connsiteY12" fmla="*/ 747713 h 2124075"/>
                <a:gd name="connsiteX13" fmla="*/ 3824287 w 5005387"/>
                <a:gd name="connsiteY13" fmla="*/ 552450 h 2124075"/>
                <a:gd name="connsiteX14" fmla="*/ 3733800 w 5005387"/>
                <a:gd name="connsiteY14" fmla="*/ 395288 h 2124075"/>
                <a:gd name="connsiteX15" fmla="*/ 3590925 w 5005387"/>
                <a:gd name="connsiteY15" fmla="*/ 190500 h 2124075"/>
                <a:gd name="connsiteX16" fmla="*/ 3495675 w 5005387"/>
                <a:gd name="connsiteY16" fmla="*/ 61913 h 2124075"/>
                <a:gd name="connsiteX17" fmla="*/ 3409950 w 5005387"/>
                <a:gd name="connsiteY17" fmla="*/ 0 h 2124075"/>
                <a:gd name="connsiteX18" fmla="*/ 3357562 w 5005387"/>
                <a:gd name="connsiteY18" fmla="*/ 14288 h 2124075"/>
                <a:gd name="connsiteX19" fmla="*/ 3333750 w 5005387"/>
                <a:gd name="connsiteY19" fmla="*/ 66675 h 2124075"/>
                <a:gd name="connsiteX20" fmla="*/ 3295650 w 5005387"/>
                <a:gd name="connsiteY20" fmla="*/ 328613 h 2124075"/>
                <a:gd name="connsiteX21" fmla="*/ 3281362 w 5005387"/>
                <a:gd name="connsiteY21" fmla="*/ 585788 h 2124075"/>
                <a:gd name="connsiteX22" fmla="*/ 3257550 w 5005387"/>
                <a:gd name="connsiteY22" fmla="*/ 876300 h 2124075"/>
                <a:gd name="connsiteX23" fmla="*/ 3262312 w 5005387"/>
                <a:gd name="connsiteY23" fmla="*/ 1000125 h 2124075"/>
                <a:gd name="connsiteX24" fmla="*/ 3252787 w 5005387"/>
                <a:gd name="connsiteY24" fmla="*/ 1157288 h 2124075"/>
                <a:gd name="connsiteX25" fmla="*/ 3224212 w 5005387"/>
                <a:gd name="connsiteY25" fmla="*/ 1366838 h 2124075"/>
                <a:gd name="connsiteX26" fmla="*/ 3190875 w 5005387"/>
                <a:gd name="connsiteY26" fmla="*/ 1576388 h 2124075"/>
                <a:gd name="connsiteX27" fmla="*/ 3148012 w 5005387"/>
                <a:gd name="connsiteY27" fmla="*/ 1695450 h 2124075"/>
                <a:gd name="connsiteX28" fmla="*/ 3095625 w 5005387"/>
                <a:gd name="connsiteY28" fmla="*/ 1766888 h 2124075"/>
                <a:gd name="connsiteX29" fmla="*/ 2986087 w 5005387"/>
                <a:gd name="connsiteY29" fmla="*/ 1766888 h 2124075"/>
                <a:gd name="connsiteX30" fmla="*/ 2819400 w 5005387"/>
                <a:gd name="connsiteY30" fmla="*/ 1666875 h 2124075"/>
                <a:gd name="connsiteX31" fmla="*/ 2690812 w 5005387"/>
                <a:gd name="connsiteY31" fmla="*/ 1543050 h 2124075"/>
                <a:gd name="connsiteX32" fmla="*/ 2566987 w 5005387"/>
                <a:gd name="connsiteY32" fmla="*/ 1438275 h 2124075"/>
                <a:gd name="connsiteX33" fmla="*/ 2443162 w 5005387"/>
                <a:gd name="connsiteY33" fmla="*/ 1314450 h 2124075"/>
                <a:gd name="connsiteX34" fmla="*/ 2338387 w 5005387"/>
                <a:gd name="connsiteY34" fmla="*/ 1195388 h 2124075"/>
                <a:gd name="connsiteX35" fmla="*/ 2095500 w 5005387"/>
                <a:gd name="connsiteY35" fmla="*/ 981075 h 2124075"/>
                <a:gd name="connsiteX36" fmla="*/ 1895475 w 5005387"/>
                <a:gd name="connsiteY36" fmla="*/ 871538 h 2124075"/>
                <a:gd name="connsiteX37" fmla="*/ 1790700 w 5005387"/>
                <a:gd name="connsiteY37" fmla="*/ 862013 h 2124075"/>
                <a:gd name="connsiteX38" fmla="*/ 1671637 w 5005387"/>
                <a:gd name="connsiteY38" fmla="*/ 895350 h 2124075"/>
                <a:gd name="connsiteX39" fmla="*/ 1585912 w 5005387"/>
                <a:gd name="connsiteY39" fmla="*/ 976313 h 2124075"/>
                <a:gd name="connsiteX40" fmla="*/ 1509712 w 5005387"/>
                <a:gd name="connsiteY40" fmla="*/ 1076325 h 2124075"/>
                <a:gd name="connsiteX41" fmla="*/ 1433512 w 5005387"/>
                <a:gd name="connsiteY41" fmla="*/ 1195388 h 2124075"/>
                <a:gd name="connsiteX42" fmla="*/ 1343025 w 5005387"/>
                <a:gd name="connsiteY42" fmla="*/ 1362075 h 2124075"/>
                <a:gd name="connsiteX43" fmla="*/ 1262062 w 5005387"/>
                <a:gd name="connsiteY43" fmla="*/ 1514475 h 2124075"/>
                <a:gd name="connsiteX44" fmla="*/ 1204912 w 5005387"/>
                <a:gd name="connsiteY44" fmla="*/ 1628775 h 2124075"/>
                <a:gd name="connsiteX45" fmla="*/ 1090612 w 5005387"/>
                <a:gd name="connsiteY45" fmla="*/ 1790700 h 2124075"/>
                <a:gd name="connsiteX46" fmla="*/ 962025 w 5005387"/>
                <a:gd name="connsiteY46" fmla="*/ 1881188 h 2124075"/>
                <a:gd name="connsiteX47" fmla="*/ 866775 w 5005387"/>
                <a:gd name="connsiteY47" fmla="*/ 1885950 h 2124075"/>
                <a:gd name="connsiteX48" fmla="*/ 742950 w 5005387"/>
                <a:gd name="connsiteY48" fmla="*/ 1795463 h 2124075"/>
                <a:gd name="connsiteX49" fmla="*/ 638175 w 5005387"/>
                <a:gd name="connsiteY49" fmla="*/ 1724025 h 2124075"/>
                <a:gd name="connsiteX50" fmla="*/ 547687 w 5005387"/>
                <a:gd name="connsiteY50" fmla="*/ 1619250 h 2124075"/>
                <a:gd name="connsiteX51" fmla="*/ 414337 w 5005387"/>
                <a:gd name="connsiteY51" fmla="*/ 1614488 h 2124075"/>
                <a:gd name="connsiteX52" fmla="*/ 266700 w 5005387"/>
                <a:gd name="connsiteY52" fmla="*/ 1671638 h 2124075"/>
                <a:gd name="connsiteX53" fmla="*/ 147637 w 5005387"/>
                <a:gd name="connsiteY53" fmla="*/ 1847850 h 2124075"/>
                <a:gd name="connsiteX54" fmla="*/ 95250 w 5005387"/>
                <a:gd name="connsiteY54" fmla="*/ 1943100 h 2124075"/>
                <a:gd name="connsiteX55" fmla="*/ 0 w 5005387"/>
                <a:gd name="connsiteY55" fmla="*/ 2119313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05387" h="2124075">
                  <a:moveTo>
                    <a:pt x="0" y="2119313"/>
                  </a:moveTo>
                  <a:lnTo>
                    <a:pt x="4995862" y="2124075"/>
                  </a:lnTo>
                  <a:lnTo>
                    <a:pt x="5005387" y="1609725"/>
                  </a:lnTo>
                  <a:lnTo>
                    <a:pt x="4814887" y="1619250"/>
                  </a:lnTo>
                  <a:lnTo>
                    <a:pt x="4633912" y="1624013"/>
                  </a:lnTo>
                  <a:lnTo>
                    <a:pt x="4486275" y="1662113"/>
                  </a:lnTo>
                  <a:lnTo>
                    <a:pt x="4395787" y="1719263"/>
                  </a:lnTo>
                  <a:lnTo>
                    <a:pt x="4310062" y="1757363"/>
                  </a:lnTo>
                  <a:lnTo>
                    <a:pt x="4271962" y="1766888"/>
                  </a:lnTo>
                  <a:lnTo>
                    <a:pt x="4143375" y="1628775"/>
                  </a:lnTo>
                  <a:lnTo>
                    <a:pt x="4095750" y="1404938"/>
                  </a:lnTo>
                  <a:lnTo>
                    <a:pt x="4000500" y="1023938"/>
                  </a:lnTo>
                  <a:lnTo>
                    <a:pt x="3910012" y="747713"/>
                  </a:lnTo>
                  <a:lnTo>
                    <a:pt x="3824287" y="552450"/>
                  </a:lnTo>
                  <a:lnTo>
                    <a:pt x="3733800" y="395288"/>
                  </a:lnTo>
                  <a:lnTo>
                    <a:pt x="3590925" y="190500"/>
                  </a:lnTo>
                  <a:lnTo>
                    <a:pt x="3495675" y="61913"/>
                  </a:lnTo>
                  <a:lnTo>
                    <a:pt x="3409950" y="0"/>
                  </a:lnTo>
                  <a:lnTo>
                    <a:pt x="3357562" y="14288"/>
                  </a:lnTo>
                  <a:lnTo>
                    <a:pt x="3333750" y="66675"/>
                  </a:lnTo>
                  <a:lnTo>
                    <a:pt x="3295650" y="328613"/>
                  </a:lnTo>
                  <a:lnTo>
                    <a:pt x="3281362" y="585788"/>
                  </a:lnTo>
                  <a:lnTo>
                    <a:pt x="3257550" y="876300"/>
                  </a:lnTo>
                  <a:lnTo>
                    <a:pt x="3262312" y="1000125"/>
                  </a:lnTo>
                  <a:lnTo>
                    <a:pt x="3252787" y="1157288"/>
                  </a:lnTo>
                  <a:lnTo>
                    <a:pt x="3224212" y="1366838"/>
                  </a:lnTo>
                  <a:lnTo>
                    <a:pt x="3190875" y="1576388"/>
                  </a:lnTo>
                  <a:lnTo>
                    <a:pt x="3148012" y="1695450"/>
                  </a:lnTo>
                  <a:lnTo>
                    <a:pt x="3095625" y="1766888"/>
                  </a:lnTo>
                  <a:lnTo>
                    <a:pt x="2986087" y="1766888"/>
                  </a:lnTo>
                  <a:lnTo>
                    <a:pt x="2819400" y="1666875"/>
                  </a:lnTo>
                  <a:lnTo>
                    <a:pt x="2690812" y="1543050"/>
                  </a:lnTo>
                  <a:lnTo>
                    <a:pt x="2566987" y="1438275"/>
                  </a:lnTo>
                  <a:lnTo>
                    <a:pt x="2443162" y="1314450"/>
                  </a:lnTo>
                  <a:lnTo>
                    <a:pt x="2338387" y="1195388"/>
                  </a:lnTo>
                  <a:lnTo>
                    <a:pt x="2095500" y="981075"/>
                  </a:lnTo>
                  <a:lnTo>
                    <a:pt x="1895475" y="871538"/>
                  </a:lnTo>
                  <a:lnTo>
                    <a:pt x="1790700" y="862013"/>
                  </a:lnTo>
                  <a:lnTo>
                    <a:pt x="1671637" y="895350"/>
                  </a:lnTo>
                  <a:lnTo>
                    <a:pt x="1585912" y="976313"/>
                  </a:lnTo>
                  <a:lnTo>
                    <a:pt x="1509712" y="1076325"/>
                  </a:lnTo>
                  <a:lnTo>
                    <a:pt x="1433512" y="1195388"/>
                  </a:lnTo>
                  <a:lnTo>
                    <a:pt x="1343025" y="1362075"/>
                  </a:lnTo>
                  <a:lnTo>
                    <a:pt x="1262062" y="1514475"/>
                  </a:lnTo>
                  <a:lnTo>
                    <a:pt x="1204912" y="1628775"/>
                  </a:lnTo>
                  <a:lnTo>
                    <a:pt x="1090612" y="1790700"/>
                  </a:lnTo>
                  <a:lnTo>
                    <a:pt x="962025" y="1881188"/>
                  </a:lnTo>
                  <a:lnTo>
                    <a:pt x="866775" y="1885950"/>
                  </a:lnTo>
                  <a:lnTo>
                    <a:pt x="742950" y="1795463"/>
                  </a:lnTo>
                  <a:lnTo>
                    <a:pt x="638175" y="1724025"/>
                  </a:lnTo>
                  <a:lnTo>
                    <a:pt x="547687" y="1619250"/>
                  </a:lnTo>
                  <a:lnTo>
                    <a:pt x="414337" y="1614488"/>
                  </a:lnTo>
                  <a:lnTo>
                    <a:pt x="266700" y="1671638"/>
                  </a:lnTo>
                  <a:lnTo>
                    <a:pt x="147637" y="1847850"/>
                  </a:lnTo>
                  <a:lnTo>
                    <a:pt x="95250" y="1943100"/>
                  </a:lnTo>
                  <a:lnTo>
                    <a:pt x="0" y="2119313"/>
                  </a:lnTo>
                  <a:close/>
                </a:path>
              </a:pathLst>
            </a:custGeom>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53" name="Freeform 2052"/>
            <p:cNvSpPr/>
            <p:nvPr/>
          </p:nvSpPr>
          <p:spPr>
            <a:xfrm>
              <a:off x="9832988" y="3845659"/>
              <a:ext cx="1724026" cy="1955799"/>
            </a:xfrm>
            <a:custGeom>
              <a:avLst/>
              <a:gdLst>
                <a:gd name="connsiteX0" fmla="*/ 0 w 1724025"/>
                <a:gd name="connsiteY0" fmla="*/ 673100 h 1955800"/>
                <a:gd name="connsiteX1" fmla="*/ 0 w 1724025"/>
                <a:gd name="connsiteY1" fmla="*/ 673100 h 1955800"/>
                <a:gd name="connsiteX2" fmla="*/ 31750 w 1724025"/>
                <a:gd name="connsiteY2" fmla="*/ 282575 h 1955800"/>
                <a:gd name="connsiteX3" fmla="*/ 63500 w 1724025"/>
                <a:gd name="connsiteY3" fmla="*/ 88900 h 1955800"/>
                <a:gd name="connsiteX4" fmla="*/ 104775 w 1724025"/>
                <a:gd name="connsiteY4" fmla="*/ 9525 h 1955800"/>
                <a:gd name="connsiteX5" fmla="*/ 139700 w 1724025"/>
                <a:gd name="connsiteY5" fmla="*/ 0 h 1955800"/>
                <a:gd name="connsiteX6" fmla="*/ 190500 w 1724025"/>
                <a:gd name="connsiteY6" fmla="*/ 31750 h 1955800"/>
                <a:gd name="connsiteX7" fmla="*/ 273050 w 1724025"/>
                <a:gd name="connsiteY7" fmla="*/ 130175 h 1955800"/>
                <a:gd name="connsiteX8" fmla="*/ 349250 w 1724025"/>
                <a:gd name="connsiteY8" fmla="*/ 234950 h 1955800"/>
                <a:gd name="connsiteX9" fmla="*/ 425450 w 1724025"/>
                <a:gd name="connsiteY9" fmla="*/ 349250 h 1955800"/>
                <a:gd name="connsiteX10" fmla="*/ 495300 w 1724025"/>
                <a:gd name="connsiteY10" fmla="*/ 454025 h 1955800"/>
                <a:gd name="connsiteX11" fmla="*/ 555625 w 1724025"/>
                <a:gd name="connsiteY11" fmla="*/ 571500 h 1955800"/>
                <a:gd name="connsiteX12" fmla="*/ 590550 w 1724025"/>
                <a:gd name="connsiteY12" fmla="*/ 660400 h 1955800"/>
                <a:gd name="connsiteX13" fmla="*/ 647700 w 1724025"/>
                <a:gd name="connsiteY13" fmla="*/ 796925 h 1955800"/>
                <a:gd name="connsiteX14" fmla="*/ 711200 w 1724025"/>
                <a:gd name="connsiteY14" fmla="*/ 974725 h 1955800"/>
                <a:gd name="connsiteX15" fmla="*/ 755650 w 1724025"/>
                <a:gd name="connsiteY15" fmla="*/ 1136650 h 1955800"/>
                <a:gd name="connsiteX16" fmla="*/ 806450 w 1724025"/>
                <a:gd name="connsiteY16" fmla="*/ 1333500 h 1955800"/>
                <a:gd name="connsiteX17" fmla="*/ 835025 w 1724025"/>
                <a:gd name="connsiteY17" fmla="*/ 1466850 h 1955800"/>
                <a:gd name="connsiteX18" fmla="*/ 869950 w 1724025"/>
                <a:gd name="connsiteY18" fmla="*/ 1600200 h 1955800"/>
                <a:gd name="connsiteX19" fmla="*/ 923925 w 1724025"/>
                <a:gd name="connsiteY19" fmla="*/ 1733550 h 1955800"/>
                <a:gd name="connsiteX20" fmla="*/ 962025 w 1724025"/>
                <a:gd name="connsiteY20" fmla="*/ 1768475 h 1955800"/>
                <a:gd name="connsiteX21" fmla="*/ 1025525 w 1724025"/>
                <a:gd name="connsiteY21" fmla="*/ 1781175 h 1955800"/>
                <a:gd name="connsiteX22" fmla="*/ 1117600 w 1724025"/>
                <a:gd name="connsiteY22" fmla="*/ 1736725 h 1955800"/>
                <a:gd name="connsiteX23" fmla="*/ 1222375 w 1724025"/>
                <a:gd name="connsiteY23" fmla="*/ 1666875 h 1955800"/>
                <a:gd name="connsiteX24" fmla="*/ 1336675 w 1724025"/>
                <a:gd name="connsiteY24" fmla="*/ 1641475 h 1955800"/>
                <a:gd name="connsiteX25" fmla="*/ 1463675 w 1724025"/>
                <a:gd name="connsiteY25" fmla="*/ 1622425 h 1955800"/>
                <a:gd name="connsiteX26" fmla="*/ 1631950 w 1724025"/>
                <a:gd name="connsiteY26" fmla="*/ 1616075 h 1955800"/>
                <a:gd name="connsiteX27" fmla="*/ 1720850 w 1724025"/>
                <a:gd name="connsiteY27" fmla="*/ 1609725 h 1955800"/>
                <a:gd name="connsiteX28" fmla="*/ 1724025 w 1724025"/>
                <a:gd name="connsiteY28" fmla="*/ 1730375 h 1955800"/>
                <a:gd name="connsiteX29" fmla="*/ 1581150 w 1724025"/>
                <a:gd name="connsiteY29" fmla="*/ 1727200 h 1955800"/>
                <a:gd name="connsiteX30" fmla="*/ 1400175 w 1724025"/>
                <a:gd name="connsiteY30" fmla="*/ 1720850 h 1955800"/>
                <a:gd name="connsiteX31" fmla="*/ 1279525 w 1724025"/>
                <a:gd name="connsiteY31" fmla="*/ 1743075 h 1955800"/>
                <a:gd name="connsiteX32" fmla="*/ 1165225 w 1724025"/>
                <a:gd name="connsiteY32" fmla="*/ 1774825 h 1955800"/>
                <a:gd name="connsiteX33" fmla="*/ 1082675 w 1724025"/>
                <a:gd name="connsiteY33" fmla="*/ 1828800 h 1955800"/>
                <a:gd name="connsiteX34" fmla="*/ 1000125 w 1724025"/>
                <a:gd name="connsiteY34" fmla="*/ 1901825 h 1955800"/>
                <a:gd name="connsiteX35" fmla="*/ 911225 w 1724025"/>
                <a:gd name="connsiteY35" fmla="*/ 1933575 h 1955800"/>
                <a:gd name="connsiteX36" fmla="*/ 889000 w 1724025"/>
                <a:gd name="connsiteY36" fmla="*/ 1955800 h 1955800"/>
                <a:gd name="connsiteX37" fmla="*/ 796925 w 1724025"/>
                <a:gd name="connsiteY37" fmla="*/ 1949450 h 1955800"/>
                <a:gd name="connsiteX38" fmla="*/ 733425 w 1724025"/>
                <a:gd name="connsiteY38" fmla="*/ 1885950 h 1955800"/>
                <a:gd name="connsiteX39" fmla="*/ 695325 w 1724025"/>
                <a:gd name="connsiteY39" fmla="*/ 1743075 h 1955800"/>
                <a:gd name="connsiteX40" fmla="*/ 654050 w 1724025"/>
                <a:gd name="connsiteY40" fmla="*/ 1543050 h 1955800"/>
                <a:gd name="connsiteX41" fmla="*/ 619125 w 1724025"/>
                <a:gd name="connsiteY41" fmla="*/ 1355725 h 1955800"/>
                <a:gd name="connsiteX42" fmla="*/ 593725 w 1724025"/>
                <a:gd name="connsiteY42" fmla="*/ 1206500 h 1955800"/>
                <a:gd name="connsiteX43" fmla="*/ 558800 w 1724025"/>
                <a:gd name="connsiteY43" fmla="*/ 1082675 h 1955800"/>
                <a:gd name="connsiteX44" fmla="*/ 523875 w 1724025"/>
                <a:gd name="connsiteY44" fmla="*/ 952500 h 1955800"/>
                <a:gd name="connsiteX45" fmla="*/ 460375 w 1724025"/>
                <a:gd name="connsiteY45" fmla="*/ 781050 h 1955800"/>
                <a:gd name="connsiteX46" fmla="*/ 393700 w 1724025"/>
                <a:gd name="connsiteY46" fmla="*/ 561975 h 1955800"/>
                <a:gd name="connsiteX47" fmla="*/ 320675 w 1724025"/>
                <a:gd name="connsiteY47" fmla="*/ 374650 h 1955800"/>
                <a:gd name="connsiteX48" fmla="*/ 244475 w 1724025"/>
                <a:gd name="connsiteY48" fmla="*/ 244475 h 1955800"/>
                <a:gd name="connsiteX49" fmla="*/ 206375 w 1724025"/>
                <a:gd name="connsiteY49" fmla="*/ 196850 h 1955800"/>
                <a:gd name="connsiteX50" fmla="*/ 165100 w 1724025"/>
                <a:gd name="connsiteY50" fmla="*/ 193675 h 1955800"/>
                <a:gd name="connsiteX51" fmla="*/ 123825 w 1724025"/>
                <a:gd name="connsiteY51" fmla="*/ 222250 h 1955800"/>
                <a:gd name="connsiteX52" fmla="*/ 95250 w 1724025"/>
                <a:gd name="connsiteY52" fmla="*/ 285750 h 1955800"/>
                <a:gd name="connsiteX53" fmla="*/ 60325 w 1724025"/>
                <a:gd name="connsiteY53" fmla="*/ 390525 h 1955800"/>
                <a:gd name="connsiteX54" fmla="*/ 41275 w 1724025"/>
                <a:gd name="connsiteY54" fmla="*/ 469900 h 1955800"/>
                <a:gd name="connsiteX55" fmla="*/ 28575 w 1724025"/>
                <a:gd name="connsiteY55" fmla="*/ 581025 h 1955800"/>
                <a:gd name="connsiteX56" fmla="*/ 0 w 1724025"/>
                <a:gd name="connsiteY56" fmla="*/ 67310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24025" h="1955800">
                  <a:moveTo>
                    <a:pt x="0" y="673100"/>
                  </a:moveTo>
                  <a:lnTo>
                    <a:pt x="0" y="673100"/>
                  </a:lnTo>
                  <a:lnTo>
                    <a:pt x="31750" y="282575"/>
                  </a:lnTo>
                  <a:lnTo>
                    <a:pt x="63500" y="88900"/>
                  </a:lnTo>
                  <a:lnTo>
                    <a:pt x="104775" y="9525"/>
                  </a:lnTo>
                  <a:lnTo>
                    <a:pt x="139700" y="0"/>
                  </a:lnTo>
                  <a:lnTo>
                    <a:pt x="190500" y="31750"/>
                  </a:lnTo>
                  <a:lnTo>
                    <a:pt x="273050" y="130175"/>
                  </a:lnTo>
                  <a:lnTo>
                    <a:pt x="349250" y="234950"/>
                  </a:lnTo>
                  <a:lnTo>
                    <a:pt x="425450" y="349250"/>
                  </a:lnTo>
                  <a:lnTo>
                    <a:pt x="495300" y="454025"/>
                  </a:lnTo>
                  <a:lnTo>
                    <a:pt x="555625" y="571500"/>
                  </a:lnTo>
                  <a:lnTo>
                    <a:pt x="590550" y="660400"/>
                  </a:lnTo>
                  <a:lnTo>
                    <a:pt x="647700" y="796925"/>
                  </a:lnTo>
                  <a:lnTo>
                    <a:pt x="711200" y="974725"/>
                  </a:lnTo>
                  <a:lnTo>
                    <a:pt x="755650" y="1136650"/>
                  </a:lnTo>
                  <a:lnTo>
                    <a:pt x="806450" y="1333500"/>
                  </a:lnTo>
                  <a:lnTo>
                    <a:pt x="835025" y="1466850"/>
                  </a:lnTo>
                  <a:lnTo>
                    <a:pt x="869950" y="1600200"/>
                  </a:lnTo>
                  <a:lnTo>
                    <a:pt x="923925" y="1733550"/>
                  </a:lnTo>
                  <a:lnTo>
                    <a:pt x="962025" y="1768475"/>
                  </a:lnTo>
                  <a:lnTo>
                    <a:pt x="1025525" y="1781175"/>
                  </a:lnTo>
                  <a:lnTo>
                    <a:pt x="1117600" y="1736725"/>
                  </a:lnTo>
                  <a:lnTo>
                    <a:pt x="1222375" y="1666875"/>
                  </a:lnTo>
                  <a:lnTo>
                    <a:pt x="1336675" y="1641475"/>
                  </a:lnTo>
                  <a:lnTo>
                    <a:pt x="1463675" y="1622425"/>
                  </a:lnTo>
                  <a:lnTo>
                    <a:pt x="1631950" y="1616075"/>
                  </a:lnTo>
                  <a:lnTo>
                    <a:pt x="1720850" y="1609725"/>
                  </a:lnTo>
                  <a:cubicBezTo>
                    <a:pt x="1721908" y="1649942"/>
                    <a:pt x="1722967" y="1690158"/>
                    <a:pt x="1724025" y="1730375"/>
                  </a:cubicBezTo>
                  <a:lnTo>
                    <a:pt x="1581150" y="1727200"/>
                  </a:lnTo>
                  <a:lnTo>
                    <a:pt x="1400175" y="1720850"/>
                  </a:lnTo>
                  <a:lnTo>
                    <a:pt x="1279525" y="1743075"/>
                  </a:lnTo>
                  <a:lnTo>
                    <a:pt x="1165225" y="1774825"/>
                  </a:lnTo>
                  <a:lnTo>
                    <a:pt x="1082675" y="1828800"/>
                  </a:lnTo>
                  <a:lnTo>
                    <a:pt x="1000125" y="1901825"/>
                  </a:lnTo>
                  <a:lnTo>
                    <a:pt x="911225" y="1933575"/>
                  </a:lnTo>
                  <a:lnTo>
                    <a:pt x="889000" y="1955800"/>
                  </a:lnTo>
                  <a:lnTo>
                    <a:pt x="796925" y="1949450"/>
                  </a:lnTo>
                  <a:lnTo>
                    <a:pt x="733425" y="1885950"/>
                  </a:lnTo>
                  <a:lnTo>
                    <a:pt x="695325" y="1743075"/>
                  </a:lnTo>
                  <a:lnTo>
                    <a:pt x="654050" y="1543050"/>
                  </a:lnTo>
                  <a:lnTo>
                    <a:pt x="619125" y="1355725"/>
                  </a:lnTo>
                  <a:lnTo>
                    <a:pt x="593725" y="1206500"/>
                  </a:lnTo>
                  <a:lnTo>
                    <a:pt x="558800" y="1082675"/>
                  </a:lnTo>
                  <a:lnTo>
                    <a:pt x="523875" y="952500"/>
                  </a:lnTo>
                  <a:lnTo>
                    <a:pt x="460375" y="781050"/>
                  </a:lnTo>
                  <a:lnTo>
                    <a:pt x="393700" y="561975"/>
                  </a:lnTo>
                  <a:lnTo>
                    <a:pt x="320675" y="374650"/>
                  </a:lnTo>
                  <a:lnTo>
                    <a:pt x="244475" y="244475"/>
                  </a:lnTo>
                  <a:lnTo>
                    <a:pt x="206375" y="196850"/>
                  </a:lnTo>
                  <a:lnTo>
                    <a:pt x="165100" y="193675"/>
                  </a:lnTo>
                  <a:lnTo>
                    <a:pt x="123825" y="222250"/>
                  </a:lnTo>
                  <a:lnTo>
                    <a:pt x="95250" y="285750"/>
                  </a:lnTo>
                  <a:lnTo>
                    <a:pt x="60325" y="390525"/>
                  </a:lnTo>
                  <a:lnTo>
                    <a:pt x="41275" y="469900"/>
                  </a:lnTo>
                  <a:lnTo>
                    <a:pt x="28575" y="581025"/>
                  </a:lnTo>
                  <a:lnTo>
                    <a:pt x="0" y="6731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2" name="Freeform 21"/>
            <p:cNvSpPr/>
            <p:nvPr/>
          </p:nvSpPr>
          <p:spPr>
            <a:xfrm>
              <a:off x="9683763" y="4937860"/>
              <a:ext cx="101600" cy="615950"/>
            </a:xfrm>
            <a:custGeom>
              <a:avLst/>
              <a:gdLst>
                <a:gd name="connsiteX0" fmla="*/ 0 w 101600"/>
                <a:gd name="connsiteY0" fmla="*/ 615950 h 615950"/>
                <a:gd name="connsiteX1" fmla="*/ 0 w 101600"/>
                <a:gd name="connsiteY1" fmla="*/ 615950 h 615950"/>
                <a:gd name="connsiteX2" fmla="*/ 53975 w 101600"/>
                <a:gd name="connsiteY2" fmla="*/ 250825 h 615950"/>
                <a:gd name="connsiteX3" fmla="*/ 101600 w 101600"/>
                <a:gd name="connsiteY3" fmla="*/ 0 h 615950"/>
                <a:gd name="connsiteX4" fmla="*/ 95250 w 101600"/>
                <a:gd name="connsiteY4" fmla="*/ 206375 h 615950"/>
                <a:gd name="connsiteX5" fmla="*/ 82550 w 101600"/>
                <a:gd name="connsiteY5" fmla="*/ 384175 h 615950"/>
                <a:gd name="connsiteX6" fmla="*/ 44450 w 101600"/>
                <a:gd name="connsiteY6" fmla="*/ 539750 h 615950"/>
                <a:gd name="connsiteX7" fmla="*/ 0 w 101600"/>
                <a:gd name="connsiteY7"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 h="615950">
                  <a:moveTo>
                    <a:pt x="0" y="615950"/>
                  </a:moveTo>
                  <a:lnTo>
                    <a:pt x="0" y="615950"/>
                  </a:lnTo>
                  <a:lnTo>
                    <a:pt x="53975" y="250825"/>
                  </a:lnTo>
                  <a:lnTo>
                    <a:pt x="101600" y="0"/>
                  </a:lnTo>
                  <a:lnTo>
                    <a:pt x="95250" y="206375"/>
                  </a:lnTo>
                  <a:lnTo>
                    <a:pt x="82550" y="384175"/>
                  </a:lnTo>
                  <a:lnTo>
                    <a:pt x="44450" y="539750"/>
                  </a:lnTo>
                  <a:lnTo>
                    <a:pt x="0" y="615950"/>
                  </a:lnTo>
                  <a:close/>
                </a:path>
              </a:pathLst>
            </a:custGeom>
            <a:solidFill>
              <a:srgbClr val="FF0000"/>
            </a:solidFill>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1" name="Freeform 20"/>
            <p:cNvSpPr/>
            <p:nvPr/>
          </p:nvSpPr>
          <p:spPr>
            <a:xfrm>
              <a:off x="7965990" y="4696359"/>
              <a:ext cx="1695451" cy="1136650"/>
            </a:xfrm>
            <a:custGeom>
              <a:avLst/>
              <a:gdLst>
                <a:gd name="connsiteX0" fmla="*/ 0 w 1695450"/>
                <a:gd name="connsiteY0" fmla="*/ 371475 h 1136650"/>
                <a:gd name="connsiteX1" fmla="*/ 82550 w 1695450"/>
                <a:gd name="connsiteY1" fmla="*/ 222250 h 1136650"/>
                <a:gd name="connsiteX2" fmla="*/ 212725 w 1695450"/>
                <a:gd name="connsiteY2" fmla="*/ 92075 h 1136650"/>
                <a:gd name="connsiteX3" fmla="*/ 244475 w 1695450"/>
                <a:gd name="connsiteY3" fmla="*/ 69850 h 1136650"/>
                <a:gd name="connsiteX4" fmla="*/ 327025 w 1695450"/>
                <a:gd name="connsiteY4" fmla="*/ 25400 h 1136650"/>
                <a:gd name="connsiteX5" fmla="*/ 412750 w 1695450"/>
                <a:gd name="connsiteY5" fmla="*/ 0 h 1136650"/>
                <a:gd name="connsiteX6" fmla="*/ 469900 w 1695450"/>
                <a:gd name="connsiteY6" fmla="*/ 0 h 1136650"/>
                <a:gd name="connsiteX7" fmla="*/ 590550 w 1695450"/>
                <a:gd name="connsiteY7" fmla="*/ 38100 h 1136650"/>
                <a:gd name="connsiteX8" fmla="*/ 708025 w 1695450"/>
                <a:gd name="connsiteY8" fmla="*/ 136525 h 1136650"/>
                <a:gd name="connsiteX9" fmla="*/ 847725 w 1695450"/>
                <a:gd name="connsiteY9" fmla="*/ 257175 h 1136650"/>
                <a:gd name="connsiteX10" fmla="*/ 1009650 w 1695450"/>
                <a:gd name="connsiteY10" fmla="*/ 409575 h 1136650"/>
                <a:gd name="connsiteX11" fmla="*/ 1139825 w 1695450"/>
                <a:gd name="connsiteY11" fmla="*/ 542925 h 1136650"/>
                <a:gd name="connsiteX12" fmla="*/ 1327150 w 1695450"/>
                <a:gd name="connsiteY12" fmla="*/ 723900 h 1136650"/>
                <a:gd name="connsiteX13" fmla="*/ 1473200 w 1695450"/>
                <a:gd name="connsiteY13" fmla="*/ 844550 h 1136650"/>
                <a:gd name="connsiteX14" fmla="*/ 1568450 w 1695450"/>
                <a:gd name="connsiteY14" fmla="*/ 889000 h 1136650"/>
                <a:gd name="connsiteX15" fmla="*/ 1660525 w 1695450"/>
                <a:gd name="connsiteY15" fmla="*/ 901700 h 1136650"/>
                <a:gd name="connsiteX16" fmla="*/ 1660525 w 1695450"/>
                <a:gd name="connsiteY16" fmla="*/ 901700 h 1136650"/>
                <a:gd name="connsiteX17" fmla="*/ 1695450 w 1695450"/>
                <a:gd name="connsiteY17" fmla="*/ 892175 h 1136650"/>
                <a:gd name="connsiteX18" fmla="*/ 1644650 w 1695450"/>
                <a:gd name="connsiteY18" fmla="*/ 1047750 h 1136650"/>
                <a:gd name="connsiteX19" fmla="*/ 1606550 w 1695450"/>
                <a:gd name="connsiteY19" fmla="*/ 1108075 h 1136650"/>
                <a:gd name="connsiteX20" fmla="*/ 1565275 w 1695450"/>
                <a:gd name="connsiteY20" fmla="*/ 1127125 h 1136650"/>
                <a:gd name="connsiteX21" fmla="*/ 1543050 w 1695450"/>
                <a:gd name="connsiteY21" fmla="*/ 1136650 h 1136650"/>
                <a:gd name="connsiteX22" fmla="*/ 1482725 w 1695450"/>
                <a:gd name="connsiteY22" fmla="*/ 1101725 h 1136650"/>
                <a:gd name="connsiteX23" fmla="*/ 1422400 w 1695450"/>
                <a:gd name="connsiteY23" fmla="*/ 1006475 h 1136650"/>
                <a:gd name="connsiteX24" fmla="*/ 1390650 w 1695450"/>
                <a:gd name="connsiteY24" fmla="*/ 923925 h 1136650"/>
                <a:gd name="connsiteX25" fmla="*/ 1330325 w 1695450"/>
                <a:gd name="connsiteY25" fmla="*/ 831850 h 1136650"/>
                <a:gd name="connsiteX26" fmla="*/ 1254125 w 1695450"/>
                <a:gd name="connsiteY26" fmla="*/ 755650 h 1136650"/>
                <a:gd name="connsiteX27" fmla="*/ 1146175 w 1695450"/>
                <a:gd name="connsiteY27" fmla="*/ 654050 h 1136650"/>
                <a:gd name="connsiteX28" fmla="*/ 1060450 w 1695450"/>
                <a:gd name="connsiteY28" fmla="*/ 568325 h 1136650"/>
                <a:gd name="connsiteX29" fmla="*/ 974725 w 1695450"/>
                <a:gd name="connsiteY29" fmla="*/ 485775 h 1136650"/>
                <a:gd name="connsiteX30" fmla="*/ 914400 w 1695450"/>
                <a:gd name="connsiteY30" fmla="*/ 425450 h 1136650"/>
                <a:gd name="connsiteX31" fmla="*/ 847725 w 1695450"/>
                <a:gd name="connsiteY31" fmla="*/ 358775 h 1136650"/>
                <a:gd name="connsiteX32" fmla="*/ 796925 w 1695450"/>
                <a:gd name="connsiteY32" fmla="*/ 311150 h 1136650"/>
                <a:gd name="connsiteX33" fmla="*/ 736600 w 1695450"/>
                <a:gd name="connsiteY33" fmla="*/ 260350 h 1136650"/>
                <a:gd name="connsiteX34" fmla="*/ 654050 w 1695450"/>
                <a:gd name="connsiteY34" fmla="*/ 203200 h 1136650"/>
                <a:gd name="connsiteX35" fmla="*/ 584200 w 1695450"/>
                <a:gd name="connsiteY35" fmla="*/ 161925 h 1136650"/>
                <a:gd name="connsiteX36" fmla="*/ 473075 w 1695450"/>
                <a:gd name="connsiteY36" fmla="*/ 127000 h 1136650"/>
                <a:gd name="connsiteX37" fmla="*/ 412750 w 1695450"/>
                <a:gd name="connsiteY37" fmla="*/ 117475 h 1136650"/>
                <a:gd name="connsiteX38" fmla="*/ 355600 w 1695450"/>
                <a:gd name="connsiteY38" fmla="*/ 127000 h 1136650"/>
                <a:gd name="connsiteX39" fmla="*/ 292100 w 1695450"/>
                <a:gd name="connsiteY39" fmla="*/ 149225 h 1136650"/>
                <a:gd name="connsiteX40" fmla="*/ 225425 w 1695450"/>
                <a:gd name="connsiteY40" fmla="*/ 180975 h 1136650"/>
                <a:gd name="connsiteX41" fmla="*/ 161925 w 1695450"/>
                <a:gd name="connsiteY41" fmla="*/ 231775 h 1136650"/>
                <a:gd name="connsiteX42" fmla="*/ 76200 w 1695450"/>
                <a:gd name="connsiteY42" fmla="*/ 314325 h 1136650"/>
                <a:gd name="connsiteX43" fmla="*/ 0 w 1695450"/>
                <a:gd name="connsiteY43" fmla="*/ 371475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95450" h="1136650">
                  <a:moveTo>
                    <a:pt x="0" y="371475"/>
                  </a:moveTo>
                  <a:lnTo>
                    <a:pt x="82550" y="222250"/>
                  </a:lnTo>
                  <a:lnTo>
                    <a:pt x="212725" y="92075"/>
                  </a:lnTo>
                  <a:lnTo>
                    <a:pt x="244475" y="69850"/>
                  </a:lnTo>
                  <a:lnTo>
                    <a:pt x="327025" y="25400"/>
                  </a:lnTo>
                  <a:lnTo>
                    <a:pt x="412750" y="0"/>
                  </a:lnTo>
                  <a:lnTo>
                    <a:pt x="469900" y="0"/>
                  </a:lnTo>
                  <a:lnTo>
                    <a:pt x="590550" y="38100"/>
                  </a:lnTo>
                  <a:lnTo>
                    <a:pt x="708025" y="136525"/>
                  </a:lnTo>
                  <a:lnTo>
                    <a:pt x="847725" y="257175"/>
                  </a:lnTo>
                  <a:lnTo>
                    <a:pt x="1009650" y="409575"/>
                  </a:lnTo>
                  <a:lnTo>
                    <a:pt x="1139825" y="542925"/>
                  </a:lnTo>
                  <a:lnTo>
                    <a:pt x="1327150" y="723900"/>
                  </a:lnTo>
                  <a:lnTo>
                    <a:pt x="1473200" y="844550"/>
                  </a:lnTo>
                  <a:lnTo>
                    <a:pt x="1568450" y="889000"/>
                  </a:lnTo>
                  <a:lnTo>
                    <a:pt x="1660525" y="901700"/>
                  </a:lnTo>
                  <a:lnTo>
                    <a:pt x="1660525" y="901700"/>
                  </a:lnTo>
                  <a:lnTo>
                    <a:pt x="1695450" y="892175"/>
                  </a:lnTo>
                  <a:lnTo>
                    <a:pt x="1644650" y="1047750"/>
                  </a:lnTo>
                  <a:lnTo>
                    <a:pt x="1606550" y="1108075"/>
                  </a:lnTo>
                  <a:lnTo>
                    <a:pt x="1565275" y="1127125"/>
                  </a:lnTo>
                  <a:lnTo>
                    <a:pt x="1543050" y="1136650"/>
                  </a:lnTo>
                  <a:lnTo>
                    <a:pt x="1482725" y="1101725"/>
                  </a:lnTo>
                  <a:lnTo>
                    <a:pt x="1422400" y="1006475"/>
                  </a:lnTo>
                  <a:lnTo>
                    <a:pt x="1390650" y="923925"/>
                  </a:lnTo>
                  <a:lnTo>
                    <a:pt x="1330325" y="831850"/>
                  </a:lnTo>
                  <a:lnTo>
                    <a:pt x="1254125" y="755650"/>
                  </a:lnTo>
                  <a:lnTo>
                    <a:pt x="1146175" y="654050"/>
                  </a:lnTo>
                  <a:lnTo>
                    <a:pt x="1060450" y="568325"/>
                  </a:lnTo>
                  <a:lnTo>
                    <a:pt x="974725" y="485775"/>
                  </a:lnTo>
                  <a:lnTo>
                    <a:pt x="914400" y="425450"/>
                  </a:lnTo>
                  <a:lnTo>
                    <a:pt x="847725" y="358775"/>
                  </a:lnTo>
                  <a:lnTo>
                    <a:pt x="796925" y="311150"/>
                  </a:lnTo>
                  <a:lnTo>
                    <a:pt x="736600" y="260350"/>
                  </a:lnTo>
                  <a:lnTo>
                    <a:pt x="654050" y="203200"/>
                  </a:lnTo>
                  <a:lnTo>
                    <a:pt x="584200" y="161925"/>
                  </a:lnTo>
                  <a:lnTo>
                    <a:pt x="473075" y="127000"/>
                  </a:lnTo>
                  <a:lnTo>
                    <a:pt x="412750" y="117475"/>
                  </a:lnTo>
                  <a:lnTo>
                    <a:pt x="355600" y="127000"/>
                  </a:lnTo>
                  <a:lnTo>
                    <a:pt x="292100" y="149225"/>
                  </a:lnTo>
                  <a:lnTo>
                    <a:pt x="225425" y="180975"/>
                  </a:lnTo>
                  <a:lnTo>
                    <a:pt x="161925" y="231775"/>
                  </a:lnTo>
                  <a:lnTo>
                    <a:pt x="76200" y="314325"/>
                  </a:lnTo>
                  <a:lnTo>
                    <a:pt x="0" y="371475"/>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 name="Freeform 19"/>
            <p:cNvSpPr/>
            <p:nvPr/>
          </p:nvSpPr>
          <p:spPr>
            <a:xfrm>
              <a:off x="6819915" y="5480482"/>
              <a:ext cx="552450" cy="228900"/>
            </a:xfrm>
            <a:custGeom>
              <a:avLst/>
              <a:gdLst>
                <a:gd name="connsiteX0" fmla="*/ 0 w 552450"/>
                <a:gd name="connsiteY0" fmla="*/ 82550 h 231775"/>
                <a:gd name="connsiteX1" fmla="*/ 101600 w 552450"/>
                <a:gd name="connsiteY1" fmla="*/ 41275 h 231775"/>
                <a:gd name="connsiteX2" fmla="*/ 212725 w 552450"/>
                <a:gd name="connsiteY2" fmla="*/ 92075 h 231775"/>
                <a:gd name="connsiteX3" fmla="*/ 327025 w 552450"/>
                <a:gd name="connsiteY3" fmla="*/ 193675 h 231775"/>
                <a:gd name="connsiteX4" fmla="*/ 406400 w 552450"/>
                <a:gd name="connsiteY4" fmla="*/ 231775 h 231775"/>
                <a:gd name="connsiteX5" fmla="*/ 514350 w 552450"/>
                <a:gd name="connsiteY5" fmla="*/ 231775 h 231775"/>
                <a:gd name="connsiteX6" fmla="*/ 552450 w 552450"/>
                <a:gd name="connsiteY6" fmla="*/ 215900 h 231775"/>
                <a:gd name="connsiteX7" fmla="*/ 454025 w 552450"/>
                <a:gd name="connsiteY7" fmla="*/ 149225 h 231775"/>
                <a:gd name="connsiteX8" fmla="*/ 336550 w 552450"/>
                <a:gd name="connsiteY8" fmla="*/ 44450 h 231775"/>
                <a:gd name="connsiteX9" fmla="*/ 234950 w 552450"/>
                <a:gd name="connsiteY9" fmla="*/ 0 h 231775"/>
                <a:gd name="connsiteX10" fmla="*/ 142875 w 552450"/>
                <a:gd name="connsiteY10" fmla="*/ 3175 h 231775"/>
                <a:gd name="connsiteX11" fmla="*/ 0 w 552450"/>
                <a:gd name="connsiteY11" fmla="*/ 82550 h 231775"/>
                <a:gd name="connsiteX0" fmla="*/ 0 w 552450"/>
                <a:gd name="connsiteY0" fmla="*/ 85725 h 234950"/>
                <a:gd name="connsiteX1" fmla="*/ 101600 w 552450"/>
                <a:gd name="connsiteY1" fmla="*/ 44450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85725 h 234950"/>
                <a:gd name="connsiteX1" fmla="*/ 107950 w 552450"/>
                <a:gd name="connsiteY1" fmla="*/ 26916 h 234950"/>
                <a:gd name="connsiteX2" fmla="*/ 212725 w 552450"/>
                <a:gd name="connsiteY2" fmla="*/ 95250 h 234950"/>
                <a:gd name="connsiteX3" fmla="*/ 327025 w 552450"/>
                <a:gd name="connsiteY3" fmla="*/ 196850 h 234950"/>
                <a:gd name="connsiteX4" fmla="*/ 406400 w 552450"/>
                <a:gd name="connsiteY4" fmla="*/ 234950 h 234950"/>
                <a:gd name="connsiteX5" fmla="*/ 514350 w 552450"/>
                <a:gd name="connsiteY5" fmla="*/ 234950 h 234950"/>
                <a:gd name="connsiteX6" fmla="*/ 552450 w 552450"/>
                <a:gd name="connsiteY6" fmla="*/ 219075 h 234950"/>
                <a:gd name="connsiteX7" fmla="*/ 454025 w 552450"/>
                <a:gd name="connsiteY7" fmla="*/ 152400 h 234950"/>
                <a:gd name="connsiteX8" fmla="*/ 336550 w 552450"/>
                <a:gd name="connsiteY8" fmla="*/ 47625 h 234950"/>
                <a:gd name="connsiteX9" fmla="*/ 234950 w 552450"/>
                <a:gd name="connsiteY9" fmla="*/ 3175 h 234950"/>
                <a:gd name="connsiteX10" fmla="*/ 98425 w 552450"/>
                <a:gd name="connsiteY10" fmla="*/ 0 h 234950"/>
                <a:gd name="connsiteX11" fmla="*/ 0 w 552450"/>
                <a:gd name="connsiteY11" fmla="*/ 85725 h 234950"/>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257175 w 552450"/>
                <a:gd name="connsiteY9" fmla="*/ 0 h 259828"/>
                <a:gd name="connsiteX10" fmla="*/ 98425 w 552450"/>
                <a:gd name="connsiteY10" fmla="*/ 24878 h 259828"/>
                <a:gd name="connsiteX11" fmla="*/ 0 w 552450"/>
                <a:gd name="connsiteY11" fmla="*/ 110603 h 259828"/>
                <a:gd name="connsiteX0" fmla="*/ 0 w 552450"/>
                <a:gd name="connsiteY0" fmla="*/ 110603 h 259828"/>
                <a:gd name="connsiteX1" fmla="*/ 107950 w 552450"/>
                <a:gd name="connsiteY1" fmla="*/ 5179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49250 w 552450"/>
                <a:gd name="connsiteY9" fmla="*/ 42413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10603 h 259828"/>
                <a:gd name="connsiteX1" fmla="*/ 120650 w 552450"/>
                <a:gd name="connsiteY1" fmla="*/ 30754 h 259828"/>
                <a:gd name="connsiteX2" fmla="*/ 212725 w 552450"/>
                <a:gd name="connsiteY2" fmla="*/ 120128 h 259828"/>
                <a:gd name="connsiteX3" fmla="*/ 327025 w 552450"/>
                <a:gd name="connsiteY3" fmla="*/ 221728 h 259828"/>
                <a:gd name="connsiteX4" fmla="*/ 406400 w 552450"/>
                <a:gd name="connsiteY4" fmla="*/ 259828 h 259828"/>
                <a:gd name="connsiteX5" fmla="*/ 514350 w 552450"/>
                <a:gd name="connsiteY5" fmla="*/ 259828 h 259828"/>
                <a:gd name="connsiteX6" fmla="*/ 552450 w 552450"/>
                <a:gd name="connsiteY6" fmla="*/ 243953 h 259828"/>
                <a:gd name="connsiteX7" fmla="*/ 454025 w 552450"/>
                <a:gd name="connsiteY7" fmla="*/ 177278 h 259828"/>
                <a:gd name="connsiteX8" fmla="*/ 336550 w 552450"/>
                <a:gd name="connsiteY8" fmla="*/ 72503 h 259828"/>
                <a:gd name="connsiteX9" fmla="*/ 323850 w 552450"/>
                <a:gd name="connsiteY9" fmla="*/ 59947 h 259828"/>
                <a:gd name="connsiteX10" fmla="*/ 257175 w 552450"/>
                <a:gd name="connsiteY10" fmla="*/ 0 h 259828"/>
                <a:gd name="connsiteX11" fmla="*/ 98425 w 552450"/>
                <a:gd name="connsiteY11" fmla="*/ 24878 h 259828"/>
                <a:gd name="connsiteX12" fmla="*/ 0 w 552450"/>
                <a:gd name="connsiteY12" fmla="*/ 110603 h 259828"/>
                <a:gd name="connsiteX0" fmla="*/ 0 w 552450"/>
                <a:gd name="connsiteY0" fmla="*/ 103590 h 252815"/>
                <a:gd name="connsiteX1" fmla="*/ 120650 w 552450"/>
                <a:gd name="connsiteY1" fmla="*/ 23741 h 252815"/>
                <a:gd name="connsiteX2" fmla="*/ 212725 w 552450"/>
                <a:gd name="connsiteY2" fmla="*/ 113115 h 252815"/>
                <a:gd name="connsiteX3" fmla="*/ 327025 w 552450"/>
                <a:gd name="connsiteY3" fmla="*/ 214715 h 252815"/>
                <a:gd name="connsiteX4" fmla="*/ 406400 w 552450"/>
                <a:gd name="connsiteY4" fmla="*/ 252815 h 252815"/>
                <a:gd name="connsiteX5" fmla="*/ 514350 w 552450"/>
                <a:gd name="connsiteY5" fmla="*/ 252815 h 252815"/>
                <a:gd name="connsiteX6" fmla="*/ 552450 w 552450"/>
                <a:gd name="connsiteY6" fmla="*/ 236940 h 252815"/>
                <a:gd name="connsiteX7" fmla="*/ 454025 w 552450"/>
                <a:gd name="connsiteY7" fmla="*/ 170265 h 252815"/>
                <a:gd name="connsiteX8" fmla="*/ 336550 w 552450"/>
                <a:gd name="connsiteY8" fmla="*/ 65490 h 252815"/>
                <a:gd name="connsiteX9" fmla="*/ 323850 w 552450"/>
                <a:gd name="connsiteY9" fmla="*/ 52934 h 252815"/>
                <a:gd name="connsiteX10" fmla="*/ 244475 w 552450"/>
                <a:gd name="connsiteY10" fmla="*/ 0 h 252815"/>
                <a:gd name="connsiteX11" fmla="*/ 98425 w 552450"/>
                <a:gd name="connsiteY11" fmla="*/ 17865 h 252815"/>
                <a:gd name="connsiteX12" fmla="*/ 0 w 552450"/>
                <a:gd name="connsiteY12" fmla="*/ 103590 h 25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252815">
                  <a:moveTo>
                    <a:pt x="0" y="103590"/>
                  </a:moveTo>
                  <a:lnTo>
                    <a:pt x="120650" y="23741"/>
                  </a:lnTo>
                  <a:lnTo>
                    <a:pt x="212725" y="113115"/>
                  </a:lnTo>
                  <a:lnTo>
                    <a:pt x="327025" y="214715"/>
                  </a:lnTo>
                  <a:lnTo>
                    <a:pt x="406400" y="252815"/>
                  </a:lnTo>
                  <a:lnTo>
                    <a:pt x="514350" y="252815"/>
                  </a:lnTo>
                  <a:lnTo>
                    <a:pt x="552450" y="236940"/>
                  </a:lnTo>
                  <a:lnTo>
                    <a:pt x="454025" y="170265"/>
                  </a:lnTo>
                  <a:lnTo>
                    <a:pt x="336550" y="65490"/>
                  </a:lnTo>
                  <a:cubicBezTo>
                    <a:pt x="331258" y="61305"/>
                    <a:pt x="329142" y="57119"/>
                    <a:pt x="323850" y="52934"/>
                  </a:cubicBezTo>
                  <a:lnTo>
                    <a:pt x="244475" y="0"/>
                  </a:lnTo>
                  <a:lnTo>
                    <a:pt x="98425" y="17865"/>
                  </a:lnTo>
                  <a:lnTo>
                    <a:pt x="0" y="103590"/>
                  </a:lnTo>
                  <a:close/>
                </a:path>
              </a:pathLst>
            </a:custGeom>
            <a:solidFill>
              <a:srgbClr val="FFC0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grpSp>
      <p:grpSp>
        <p:nvGrpSpPr>
          <p:cNvPr id="42" name="Group 41"/>
          <p:cNvGrpSpPr/>
          <p:nvPr/>
        </p:nvGrpSpPr>
        <p:grpSpPr>
          <a:xfrm>
            <a:off x="6296222" y="2707962"/>
            <a:ext cx="5662543" cy="4147709"/>
            <a:chOff x="5900542" y="2376370"/>
            <a:chExt cx="5662543" cy="4147709"/>
          </a:xfrm>
        </p:grpSpPr>
        <p:cxnSp>
          <p:nvCxnSpPr>
            <p:cNvPr id="27" name="Straight Connector 26"/>
            <p:cNvCxnSpPr/>
            <p:nvPr/>
          </p:nvCxnSpPr>
          <p:spPr>
            <a:xfrm>
              <a:off x="6514654" y="5981353"/>
              <a:ext cx="5048431"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900542" y="2376370"/>
              <a:ext cx="4934415" cy="4147709"/>
              <a:chOff x="5900542" y="2121835"/>
              <a:chExt cx="4934415" cy="4147709"/>
            </a:xfrm>
          </p:grpSpPr>
          <p:sp>
            <p:nvSpPr>
              <p:cNvPr id="28" name="TextBox 27"/>
              <p:cNvSpPr txBox="1"/>
              <p:nvPr/>
            </p:nvSpPr>
            <p:spPr>
              <a:xfrm>
                <a:off x="8580657" y="5777101"/>
                <a:ext cx="883255" cy="492443"/>
              </a:xfrm>
              <a:prstGeom prst="rect">
                <a:avLst/>
              </a:prstGeom>
              <a:noFill/>
            </p:spPr>
            <p:txBody>
              <a:bodyPr wrap="none" lIns="0" tIns="0" rIns="0" bIns="0" rtlCol="0">
                <a:spAutoFit/>
              </a:bodyPr>
              <a:lstStyle/>
              <a:p>
                <a:pPr defTabSz="913983"/>
                <a:r>
                  <a:rPr lang="en-US" sz="3200" dirty="0">
                    <a:gradFill>
                      <a:gsLst>
                        <a:gs pos="0">
                          <a:srgbClr val="FFFFFF"/>
                        </a:gs>
                        <a:gs pos="86000">
                          <a:srgbClr val="FFFFFF"/>
                        </a:gs>
                      </a:gsLst>
                      <a:lin ang="5400000" scaled="0"/>
                    </a:gradFill>
                  </a:rPr>
                  <a:t>Time</a:t>
                </a:r>
              </a:p>
            </p:txBody>
          </p:sp>
          <p:grpSp>
            <p:nvGrpSpPr>
              <p:cNvPr id="14" name="Group 13"/>
              <p:cNvGrpSpPr/>
              <p:nvPr/>
            </p:nvGrpSpPr>
            <p:grpSpPr>
              <a:xfrm>
                <a:off x="5900542" y="2121835"/>
                <a:ext cx="4934415" cy="3585736"/>
                <a:chOff x="5900542" y="2121835"/>
                <a:chExt cx="4934415" cy="3585736"/>
              </a:xfrm>
            </p:grpSpPr>
            <p:grpSp>
              <p:nvGrpSpPr>
                <p:cNvPr id="6" name="Group 5"/>
                <p:cNvGrpSpPr/>
                <p:nvPr/>
              </p:nvGrpSpPr>
              <p:grpSpPr>
                <a:xfrm>
                  <a:off x="5900542" y="2745295"/>
                  <a:ext cx="614098" cy="2962276"/>
                  <a:chOff x="5900542" y="2745295"/>
                  <a:chExt cx="614098" cy="2962276"/>
                </a:xfrm>
              </p:grpSpPr>
              <p:cxnSp>
                <p:nvCxnSpPr>
                  <p:cNvPr id="26" name="Straight Connector 25"/>
                  <p:cNvCxnSpPr/>
                  <p:nvPr/>
                </p:nvCxnSpPr>
                <p:spPr>
                  <a:xfrm>
                    <a:off x="6514640" y="2745295"/>
                    <a:ext cx="0" cy="2962276"/>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16200000">
                    <a:off x="5328014" y="3851623"/>
                    <a:ext cx="1637500" cy="492443"/>
                  </a:xfrm>
                  <a:prstGeom prst="rect">
                    <a:avLst/>
                  </a:prstGeom>
                  <a:noFill/>
                </p:spPr>
                <p:txBody>
                  <a:bodyPr wrap="none" lIns="0" tIns="0" rIns="0" bIns="0" rtlCol="0">
                    <a:spAutoFit/>
                  </a:bodyPr>
                  <a:lstStyle/>
                  <a:p>
                    <a:pPr defTabSz="913983"/>
                    <a:r>
                      <a:rPr lang="en-US" sz="3200" dirty="0" smtClean="0">
                        <a:gradFill>
                          <a:gsLst>
                            <a:gs pos="0">
                              <a:srgbClr val="FFFFFF"/>
                            </a:gs>
                            <a:gs pos="86000">
                              <a:srgbClr val="FFFFFF"/>
                            </a:gs>
                          </a:gsLst>
                          <a:lin ang="5400000" scaled="0"/>
                        </a:gradFill>
                      </a:rPr>
                      <a:t>Resource</a:t>
                    </a:r>
                    <a:endParaRPr lang="en-US" sz="3200" dirty="0">
                      <a:gradFill>
                        <a:gsLst>
                          <a:gs pos="0">
                            <a:srgbClr val="FFFFFF"/>
                          </a:gs>
                          <a:gs pos="86000">
                            <a:srgbClr val="FFFFFF"/>
                          </a:gs>
                        </a:gsLst>
                        <a:lin ang="5400000" scaled="0"/>
                      </a:gradFill>
                    </a:endParaRPr>
                  </a:p>
                </p:txBody>
              </p:sp>
            </p:grpSp>
            <p:sp>
              <p:nvSpPr>
                <p:cNvPr id="46" name="TextBox 45"/>
                <p:cNvSpPr txBox="1"/>
                <p:nvPr/>
              </p:nvSpPr>
              <p:spPr>
                <a:xfrm>
                  <a:off x="7429153" y="2121835"/>
                  <a:ext cx="3405804" cy="492443"/>
                </a:xfrm>
                <a:prstGeom prst="rect">
                  <a:avLst/>
                </a:prstGeom>
                <a:noFill/>
              </p:spPr>
              <p:txBody>
                <a:bodyPr wrap="none" lIns="0" tIns="0" rIns="0" bIns="0" rtlCol="0">
                  <a:spAutoFit/>
                </a:bodyPr>
                <a:lstStyle/>
                <a:p>
                  <a:pPr defTabSz="913983"/>
                  <a:r>
                    <a:rPr lang="en-US" sz="3200" dirty="0">
                      <a:gradFill>
                        <a:gsLst>
                          <a:gs pos="0">
                            <a:srgbClr val="FFFFFF"/>
                          </a:gs>
                          <a:gs pos="86000">
                            <a:srgbClr val="FFFFFF"/>
                          </a:gs>
                        </a:gsLst>
                        <a:lin ang="5400000" scaled="0"/>
                      </a:gradFill>
                    </a:rPr>
                    <a:t>Cloud Provisioning</a:t>
                  </a:r>
                </a:p>
              </p:txBody>
            </p:sp>
          </p:grpSp>
        </p:grpSp>
      </p:grpSp>
      <p:grpSp>
        <p:nvGrpSpPr>
          <p:cNvPr id="91" name="Group 90"/>
          <p:cNvGrpSpPr/>
          <p:nvPr/>
        </p:nvGrpSpPr>
        <p:grpSpPr>
          <a:xfrm>
            <a:off x="9582052" y="647458"/>
            <a:ext cx="2418023" cy="1266876"/>
            <a:chOff x="9022284" y="402283"/>
            <a:chExt cx="2418023" cy="1266876"/>
          </a:xfrm>
        </p:grpSpPr>
        <p:sp>
          <p:nvSpPr>
            <p:cNvPr id="92" name="Rectangle 91"/>
            <p:cNvSpPr/>
            <p:nvPr/>
          </p:nvSpPr>
          <p:spPr bwMode="auto">
            <a:xfrm>
              <a:off x="9078268" y="1121757"/>
              <a:ext cx="194200" cy="171451"/>
            </a:xfrm>
            <a:prstGeom prst="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93" name="TextBox 92"/>
            <p:cNvSpPr txBox="1"/>
            <p:nvPr/>
          </p:nvSpPr>
          <p:spPr>
            <a:xfrm>
              <a:off x="9382568" y="1053605"/>
              <a:ext cx="1867434" cy="307777"/>
            </a:xfrm>
            <a:prstGeom prst="rect">
              <a:avLst/>
            </a:prstGeom>
            <a:noFill/>
          </p:spPr>
          <p:txBody>
            <a:bodyPr wrap="none" lIns="0" tIns="0" rIns="0" bIns="0" rtlCol="0">
              <a:spAutoFit/>
            </a:bodyPr>
            <a:lstStyle/>
            <a:p>
              <a:pPr defTabSz="913983"/>
              <a:r>
                <a:rPr lang="en-US" sz="2000" dirty="0">
                  <a:gradFill>
                    <a:gsLst>
                      <a:gs pos="0">
                        <a:srgbClr val="FFFFFF"/>
                      </a:gs>
                      <a:gs pos="86000">
                        <a:srgbClr val="FFFFFF"/>
                      </a:gs>
                    </a:gsLst>
                    <a:lin ang="5400000" scaled="0"/>
                  </a:gradFill>
                </a:rPr>
                <a:t>Overprovisioned</a:t>
              </a:r>
            </a:p>
          </p:txBody>
        </p:sp>
        <p:sp>
          <p:nvSpPr>
            <p:cNvPr id="94" name="Rectangle 93"/>
            <p:cNvSpPr/>
            <p:nvPr/>
          </p:nvSpPr>
          <p:spPr bwMode="auto">
            <a:xfrm>
              <a:off x="9078268" y="1445607"/>
              <a:ext cx="194200" cy="190500"/>
            </a:xfrm>
            <a:prstGeom prst="rect">
              <a:avLst/>
            </a:prstGeom>
            <a:solidFill>
              <a:srgbClr val="9A009A"/>
            </a:solidFill>
            <a:ln>
              <a:solidFill>
                <a:srgbClr val="9A009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95" name="TextBox 94"/>
            <p:cNvSpPr txBox="1"/>
            <p:nvPr/>
          </p:nvSpPr>
          <p:spPr>
            <a:xfrm>
              <a:off x="9415907" y="1361382"/>
              <a:ext cx="2024400" cy="307777"/>
            </a:xfrm>
            <a:prstGeom prst="rect">
              <a:avLst/>
            </a:prstGeom>
            <a:noFill/>
          </p:spPr>
          <p:txBody>
            <a:bodyPr wrap="none" lIns="0" tIns="0" rIns="0" bIns="0" rtlCol="0">
              <a:spAutoFit/>
            </a:bodyPr>
            <a:lstStyle/>
            <a:p>
              <a:pPr defTabSz="913983"/>
              <a:r>
                <a:rPr lang="en-US" sz="2000" dirty="0" err="1">
                  <a:gradFill>
                    <a:gsLst>
                      <a:gs pos="0">
                        <a:srgbClr val="FFFFFF"/>
                      </a:gs>
                      <a:gs pos="86000">
                        <a:srgbClr val="FFFFFF"/>
                      </a:gs>
                    </a:gsLst>
                    <a:lin ang="5400000" scaled="0"/>
                  </a:gradFill>
                </a:rPr>
                <a:t>Underprovisioned</a:t>
              </a:r>
              <a:endParaRPr lang="en-US" sz="2000" dirty="0">
                <a:gradFill>
                  <a:gsLst>
                    <a:gs pos="0">
                      <a:srgbClr val="FFFFFF"/>
                    </a:gs>
                    <a:gs pos="86000">
                      <a:srgbClr val="FFFFFF"/>
                    </a:gs>
                  </a:gsLst>
                  <a:lin ang="5400000" scaled="0"/>
                </a:gradFill>
              </a:endParaRPr>
            </a:p>
          </p:txBody>
        </p:sp>
        <p:cxnSp>
          <p:nvCxnSpPr>
            <p:cNvPr id="96" name="Straight Connector 95"/>
            <p:cNvCxnSpPr/>
            <p:nvPr/>
          </p:nvCxnSpPr>
          <p:spPr>
            <a:xfrm>
              <a:off x="9022284" y="567891"/>
              <a:ext cx="25018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9382568" y="402283"/>
              <a:ext cx="961802" cy="307777"/>
            </a:xfrm>
            <a:prstGeom prst="rect">
              <a:avLst/>
            </a:prstGeom>
            <a:noFill/>
          </p:spPr>
          <p:txBody>
            <a:bodyPr wrap="none" lIns="0" tIns="0" rIns="0" bIns="0" rtlCol="0">
              <a:spAutoFit/>
            </a:bodyPr>
            <a:lstStyle/>
            <a:p>
              <a:pPr defTabSz="913983"/>
              <a:r>
                <a:rPr lang="en-US" sz="2000" dirty="0" smtClean="0">
                  <a:gradFill>
                    <a:gsLst>
                      <a:gs pos="0">
                        <a:srgbClr val="FFFFFF"/>
                      </a:gs>
                      <a:gs pos="86000">
                        <a:srgbClr val="FFFFFF"/>
                      </a:gs>
                    </a:gsLst>
                    <a:lin ang="5400000" scaled="0"/>
                  </a:gradFill>
                </a:rPr>
                <a:t>Demand</a:t>
              </a:r>
              <a:endParaRPr lang="en-US" sz="2000" dirty="0">
                <a:gradFill>
                  <a:gsLst>
                    <a:gs pos="0">
                      <a:srgbClr val="FFFFFF"/>
                    </a:gs>
                    <a:gs pos="86000">
                      <a:srgbClr val="FFFFFF"/>
                    </a:gs>
                  </a:gsLst>
                  <a:lin ang="5400000" scaled="0"/>
                </a:gradFill>
              </a:endParaRPr>
            </a:p>
          </p:txBody>
        </p:sp>
        <p:cxnSp>
          <p:nvCxnSpPr>
            <p:cNvPr id="98" name="Straight Connector 97"/>
            <p:cNvCxnSpPr/>
            <p:nvPr/>
          </p:nvCxnSpPr>
          <p:spPr>
            <a:xfrm>
              <a:off x="9030309" y="835791"/>
              <a:ext cx="25018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390593" y="670183"/>
              <a:ext cx="1035348" cy="307777"/>
            </a:xfrm>
            <a:prstGeom prst="rect">
              <a:avLst/>
            </a:prstGeom>
            <a:noFill/>
          </p:spPr>
          <p:txBody>
            <a:bodyPr wrap="none" lIns="0" tIns="0" rIns="0" bIns="0" rtlCol="0">
              <a:spAutoFit/>
            </a:bodyPr>
            <a:lstStyle/>
            <a:p>
              <a:pPr defTabSz="913983"/>
              <a:r>
                <a:rPr lang="en-US" sz="2000" dirty="0" smtClean="0">
                  <a:gradFill>
                    <a:gsLst>
                      <a:gs pos="0">
                        <a:srgbClr val="FFFFFF"/>
                      </a:gs>
                      <a:gs pos="86000">
                        <a:srgbClr val="FFFFFF"/>
                      </a:gs>
                    </a:gsLst>
                    <a:lin ang="5400000" scaled="0"/>
                  </a:gradFill>
                </a:rPr>
                <a:t>Provision</a:t>
              </a:r>
              <a:endParaRPr lang="en-US" sz="2000" dirty="0">
                <a:gradFill>
                  <a:gsLst>
                    <a:gs pos="0">
                      <a:srgbClr val="FFFFFF"/>
                    </a:gs>
                    <a:gs pos="86000">
                      <a:srgbClr val="FFFFFF"/>
                    </a:gs>
                  </a:gsLst>
                  <a:lin ang="5400000" scaled="0"/>
                </a:gradFill>
              </a:endParaRPr>
            </a:p>
          </p:txBody>
        </p:sp>
      </p:grpSp>
      <p:grpSp>
        <p:nvGrpSpPr>
          <p:cNvPr id="41" name="Group 40"/>
          <p:cNvGrpSpPr/>
          <p:nvPr/>
        </p:nvGrpSpPr>
        <p:grpSpPr>
          <a:xfrm>
            <a:off x="149733" y="2717589"/>
            <a:ext cx="4366226" cy="4170501"/>
            <a:chOff x="149733" y="2385995"/>
            <a:chExt cx="4366226" cy="4170501"/>
          </a:xfrm>
        </p:grpSpPr>
        <p:grpSp>
          <p:nvGrpSpPr>
            <p:cNvPr id="12" name="Group 11"/>
            <p:cNvGrpSpPr/>
            <p:nvPr/>
          </p:nvGrpSpPr>
          <p:grpSpPr>
            <a:xfrm>
              <a:off x="149733" y="2385995"/>
              <a:ext cx="4366226" cy="4170501"/>
              <a:chOff x="149733" y="2121835"/>
              <a:chExt cx="4366226" cy="4170501"/>
            </a:xfrm>
          </p:grpSpPr>
          <p:sp>
            <p:nvSpPr>
              <p:cNvPr id="8" name="TextBox 7"/>
              <p:cNvSpPr txBox="1"/>
              <p:nvPr/>
            </p:nvSpPr>
            <p:spPr>
              <a:xfrm>
                <a:off x="1829072" y="5799893"/>
                <a:ext cx="883255" cy="492443"/>
              </a:xfrm>
              <a:prstGeom prst="rect">
                <a:avLst/>
              </a:prstGeom>
              <a:noFill/>
            </p:spPr>
            <p:txBody>
              <a:bodyPr wrap="none" lIns="0" tIns="0" rIns="0" bIns="0" rtlCol="0">
                <a:spAutoFit/>
              </a:bodyPr>
              <a:lstStyle/>
              <a:p>
                <a:pPr defTabSz="913983"/>
                <a:r>
                  <a:rPr lang="en-US" sz="3200" dirty="0">
                    <a:gradFill>
                      <a:gsLst>
                        <a:gs pos="0">
                          <a:srgbClr val="FFFFFF"/>
                        </a:gs>
                        <a:gs pos="86000">
                          <a:srgbClr val="FFFFFF"/>
                        </a:gs>
                      </a:gsLst>
                      <a:lin ang="5400000" scaled="0"/>
                    </a:gradFill>
                  </a:rPr>
                  <a:t>Time</a:t>
                </a:r>
              </a:p>
            </p:txBody>
          </p:sp>
          <p:sp>
            <p:nvSpPr>
              <p:cNvPr id="9" name="TextBox 8"/>
              <p:cNvSpPr txBox="1"/>
              <p:nvPr/>
            </p:nvSpPr>
            <p:spPr>
              <a:xfrm rot="16200000">
                <a:off x="-422795" y="3837336"/>
                <a:ext cx="1637500" cy="492443"/>
              </a:xfrm>
              <a:prstGeom prst="rect">
                <a:avLst/>
              </a:prstGeom>
              <a:noFill/>
            </p:spPr>
            <p:txBody>
              <a:bodyPr wrap="none" lIns="0" tIns="0" rIns="0" bIns="0" rtlCol="0">
                <a:spAutoFit/>
              </a:bodyPr>
              <a:lstStyle/>
              <a:p>
                <a:pPr defTabSz="913983"/>
                <a:r>
                  <a:rPr lang="en-US" sz="3200" dirty="0" smtClean="0">
                    <a:gradFill>
                      <a:gsLst>
                        <a:gs pos="0">
                          <a:srgbClr val="FFFFFF"/>
                        </a:gs>
                        <a:gs pos="86000">
                          <a:srgbClr val="FFFFFF"/>
                        </a:gs>
                      </a:gsLst>
                      <a:lin ang="5400000" scaled="0"/>
                    </a:gradFill>
                  </a:rPr>
                  <a:t>Resource</a:t>
                </a:r>
                <a:endParaRPr lang="en-US" sz="3200" dirty="0">
                  <a:gradFill>
                    <a:gsLst>
                      <a:gs pos="0">
                        <a:srgbClr val="FFFFFF"/>
                      </a:gs>
                      <a:gs pos="86000">
                        <a:srgbClr val="FFFFFF"/>
                      </a:gs>
                    </a:gsLst>
                    <a:lin ang="5400000" scaled="0"/>
                  </a:gradFill>
                </a:endParaRPr>
              </a:p>
            </p:txBody>
          </p:sp>
          <p:sp>
            <p:nvSpPr>
              <p:cNvPr id="2059" name="TextBox 2058"/>
              <p:cNvSpPr txBox="1"/>
              <p:nvPr/>
            </p:nvSpPr>
            <p:spPr>
              <a:xfrm>
                <a:off x="1043696" y="2121835"/>
                <a:ext cx="3109249" cy="492443"/>
              </a:xfrm>
              <a:prstGeom prst="rect">
                <a:avLst/>
              </a:prstGeom>
              <a:noFill/>
            </p:spPr>
            <p:txBody>
              <a:bodyPr wrap="none" lIns="0" tIns="0" rIns="0" bIns="0" rtlCol="0">
                <a:spAutoFit/>
              </a:bodyPr>
              <a:lstStyle/>
              <a:p>
                <a:pPr defTabSz="913983"/>
                <a:r>
                  <a:rPr lang="en-US" sz="3200" dirty="0">
                    <a:gradFill>
                      <a:gsLst>
                        <a:gs pos="0">
                          <a:srgbClr val="FFFFFF"/>
                        </a:gs>
                        <a:gs pos="86000">
                          <a:srgbClr val="FFFFFF"/>
                        </a:gs>
                      </a:gsLst>
                      <a:lin ang="5400000" scaled="0"/>
                    </a:gradFill>
                  </a:rPr>
                  <a:t>Self </a:t>
                </a:r>
                <a:r>
                  <a:rPr lang="en-US" sz="3200" dirty="0" smtClean="0">
                    <a:gradFill>
                      <a:gsLst>
                        <a:gs pos="0">
                          <a:srgbClr val="FFFFFF"/>
                        </a:gs>
                        <a:gs pos="86000">
                          <a:srgbClr val="FFFFFF"/>
                        </a:gs>
                      </a:gsLst>
                      <a:lin ang="5400000" scaled="0"/>
                    </a:gradFill>
                  </a:rPr>
                  <a:t>Provisioning</a:t>
                </a:r>
                <a:endParaRPr lang="en-US" sz="3200" dirty="0">
                  <a:gradFill>
                    <a:gsLst>
                      <a:gs pos="0">
                        <a:srgbClr val="FFFFFF"/>
                      </a:gs>
                      <a:gs pos="86000">
                        <a:srgbClr val="FFFFFF"/>
                      </a:gs>
                    </a:gsLst>
                    <a:lin ang="5400000" scaled="0"/>
                  </a:gradFill>
                </a:endParaRPr>
              </a:p>
            </p:txBody>
          </p:sp>
          <p:grpSp>
            <p:nvGrpSpPr>
              <p:cNvPr id="11" name="Group 10"/>
              <p:cNvGrpSpPr/>
              <p:nvPr/>
            </p:nvGrpSpPr>
            <p:grpSpPr>
              <a:xfrm>
                <a:off x="780472" y="2798245"/>
                <a:ext cx="3727208" cy="1327231"/>
                <a:chOff x="763832" y="3351639"/>
                <a:chExt cx="3727208" cy="1327231"/>
              </a:xfrm>
            </p:grpSpPr>
            <p:cxnSp>
              <p:nvCxnSpPr>
                <p:cNvPr id="5" name="Straight Connector 4"/>
                <p:cNvCxnSpPr>
                  <a:endCxn id="10" idx="0"/>
                </p:cNvCxnSpPr>
                <p:nvPr/>
              </p:nvCxnSpPr>
              <p:spPr>
                <a:xfrm flipH="1">
                  <a:off x="769379" y="3351639"/>
                  <a:ext cx="11093" cy="1312856"/>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763832" y="3659695"/>
                  <a:ext cx="3727208" cy="1019175"/>
                  <a:chOff x="573023" y="2744771"/>
                  <a:chExt cx="3787310" cy="1532334"/>
                </a:xfrm>
              </p:grpSpPr>
              <p:sp>
                <p:nvSpPr>
                  <p:cNvPr id="17" name="Freeform 16"/>
                  <p:cNvSpPr/>
                  <p:nvPr/>
                </p:nvSpPr>
                <p:spPr>
                  <a:xfrm>
                    <a:off x="589931" y="2819779"/>
                    <a:ext cx="3770402" cy="1457326"/>
                  </a:xfrm>
                  <a:custGeom>
                    <a:avLst/>
                    <a:gdLst>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5385 w 6372225"/>
                      <a:gd name="connsiteY13" fmla="*/ 859631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00197 w 6372225"/>
                      <a:gd name="connsiteY8" fmla="*/ 69057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61948 w 6372225"/>
                      <a:gd name="connsiteY8" fmla="*/ 5050 h 1943100"/>
                      <a:gd name="connsiteX9" fmla="*/ 4300197 w 6372225"/>
                      <a:gd name="connsiteY9" fmla="*/ 69057 h 1943100"/>
                      <a:gd name="connsiteX10" fmla="*/ 4029075 w 6372225"/>
                      <a:gd name="connsiteY10" fmla="*/ 1314450 h 1943100"/>
                      <a:gd name="connsiteX11" fmla="*/ 3876675 w 6372225"/>
                      <a:gd name="connsiteY11" fmla="*/ 1809750 h 1943100"/>
                      <a:gd name="connsiteX12" fmla="*/ 3600450 w 6372225"/>
                      <a:gd name="connsiteY12" fmla="*/ 1600200 h 1943100"/>
                      <a:gd name="connsiteX13" fmla="*/ 3124200 w 6372225"/>
                      <a:gd name="connsiteY13" fmla="*/ 1228725 h 1943100"/>
                      <a:gd name="connsiteX14" fmla="*/ 2662366 w 6372225"/>
                      <a:gd name="connsiteY14" fmla="*/ 866775 h 1943100"/>
                      <a:gd name="connsiteX15" fmla="*/ 2114550 w 6372225"/>
                      <a:gd name="connsiteY15" fmla="*/ 857250 h 1943100"/>
                      <a:gd name="connsiteX16" fmla="*/ 1461961 w 6372225"/>
                      <a:gd name="connsiteY16" fmla="*/ 1376362 h 1943100"/>
                      <a:gd name="connsiteX17" fmla="*/ 998042 w 6372225"/>
                      <a:gd name="connsiteY17" fmla="*/ 1678781 h 1943100"/>
                      <a:gd name="connsiteX18" fmla="*/ 594036 w 6372225"/>
                      <a:gd name="connsiteY18" fmla="*/ 1504950 h 1943100"/>
                      <a:gd name="connsiteX19" fmla="*/ 385889 w 6372225"/>
                      <a:gd name="connsiteY19" fmla="*/ 1504950 h 1943100"/>
                      <a:gd name="connsiteX20" fmla="*/ 85725 w 6372225"/>
                      <a:gd name="connsiteY20" fmla="*/ 1781175 h 1943100"/>
                      <a:gd name="connsiteX21" fmla="*/ 0 w 6372225"/>
                      <a:gd name="connsiteY21" fmla="*/ 1914525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72225" h="1943100">
                        <a:moveTo>
                          <a:pt x="0" y="1914525"/>
                        </a:moveTo>
                        <a:lnTo>
                          <a:pt x="6372225" y="1943100"/>
                        </a:lnTo>
                        <a:lnTo>
                          <a:pt x="6372225" y="1543050"/>
                        </a:lnTo>
                        <a:lnTo>
                          <a:pt x="5810250" y="1543050"/>
                        </a:lnTo>
                        <a:lnTo>
                          <a:pt x="5343525" y="1752600"/>
                        </a:lnTo>
                        <a:lnTo>
                          <a:pt x="5133975" y="1743075"/>
                        </a:lnTo>
                        <a:lnTo>
                          <a:pt x="4733925" y="504825"/>
                        </a:lnTo>
                        <a:lnTo>
                          <a:pt x="4467225" y="0"/>
                        </a:lnTo>
                        <a:cubicBezTo>
                          <a:pt x="4434145" y="12796"/>
                          <a:pt x="4395028" y="-7746"/>
                          <a:pt x="4361948" y="5050"/>
                        </a:cubicBezTo>
                        <a:lnTo>
                          <a:pt x="4300197" y="69057"/>
                        </a:lnTo>
                        <a:lnTo>
                          <a:pt x="4029075" y="1314450"/>
                        </a:lnTo>
                        <a:lnTo>
                          <a:pt x="3876675" y="1809750"/>
                        </a:lnTo>
                        <a:cubicBezTo>
                          <a:pt x="3787775" y="1762125"/>
                          <a:pt x="3698875" y="1704975"/>
                          <a:pt x="3600450" y="1600200"/>
                        </a:cubicBezTo>
                        <a:lnTo>
                          <a:pt x="3124200" y="1228725"/>
                        </a:lnTo>
                        <a:lnTo>
                          <a:pt x="2662366" y="866775"/>
                        </a:lnTo>
                        <a:cubicBezTo>
                          <a:pt x="2490916" y="857250"/>
                          <a:pt x="2447925" y="733425"/>
                          <a:pt x="2114550" y="857250"/>
                        </a:cubicBezTo>
                        <a:cubicBezTo>
                          <a:pt x="1897020" y="1030287"/>
                          <a:pt x="1745913" y="1127125"/>
                          <a:pt x="1461961" y="1376362"/>
                        </a:cubicBezTo>
                        <a:cubicBezTo>
                          <a:pt x="1318392" y="1481931"/>
                          <a:pt x="1205013" y="1585119"/>
                          <a:pt x="998042" y="1678781"/>
                        </a:cubicBezTo>
                        <a:cubicBezTo>
                          <a:pt x="867399" y="1670844"/>
                          <a:pt x="833835" y="1660525"/>
                          <a:pt x="594036" y="1504950"/>
                        </a:cubicBezTo>
                        <a:cubicBezTo>
                          <a:pt x="522641" y="1501775"/>
                          <a:pt x="508608" y="1467643"/>
                          <a:pt x="385889" y="1504950"/>
                        </a:cubicBezTo>
                        <a:lnTo>
                          <a:pt x="85725" y="1781175"/>
                        </a:lnTo>
                        <a:lnTo>
                          <a:pt x="0" y="1914525"/>
                        </a:lnTo>
                        <a:close/>
                      </a:path>
                    </a:pathLst>
                  </a:custGeom>
                </p:spPr>
                <p:style>
                  <a:lnRef idx="1">
                    <a:schemeClr val="accent3"/>
                  </a:lnRef>
                  <a:fillRef idx="3">
                    <a:schemeClr val="accent3"/>
                  </a:fillRef>
                  <a:effectRef idx="2">
                    <a:schemeClr val="accent3"/>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4" name="Freeform 2063"/>
                  <p:cNvSpPr/>
                  <p:nvPr/>
                </p:nvSpPr>
                <p:spPr>
                  <a:xfrm>
                    <a:off x="573023" y="2744771"/>
                    <a:ext cx="3783601" cy="1528763"/>
                  </a:xfrm>
                  <a:custGeom>
                    <a:avLst/>
                    <a:gdLst>
                      <a:gd name="connsiteX0" fmla="*/ 4991100 w 5010150"/>
                      <a:gd name="connsiteY0" fmla="*/ 2047875 h 2047875"/>
                      <a:gd name="connsiteX1" fmla="*/ 0 w 5010150"/>
                      <a:gd name="connsiteY1" fmla="*/ 2019300 h 2047875"/>
                      <a:gd name="connsiteX2" fmla="*/ 533400 w 5010150"/>
                      <a:gd name="connsiteY2" fmla="*/ 1504950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4205288 w 5010150"/>
                      <a:gd name="connsiteY6" fmla="*/ 0 h 2047875"/>
                      <a:gd name="connsiteX7" fmla="*/ 5010150 w 5010150"/>
                      <a:gd name="connsiteY7" fmla="*/ 0 h 2047875"/>
                      <a:gd name="connsiteX8" fmla="*/ 4991100 w 5010150"/>
                      <a:gd name="connsiteY8" fmla="*/ 2047875 h 2047875"/>
                      <a:gd name="connsiteX0" fmla="*/ 5043488 w 5043488"/>
                      <a:gd name="connsiteY0" fmla="*/ 2038350 h 2038350"/>
                      <a:gd name="connsiteX1" fmla="*/ 0 w 5043488"/>
                      <a:gd name="connsiteY1" fmla="*/ 2019300 h 2038350"/>
                      <a:gd name="connsiteX2" fmla="*/ 800100 w 5043488"/>
                      <a:gd name="connsiteY2" fmla="*/ 1495425 h 2038350"/>
                      <a:gd name="connsiteX3" fmla="*/ 1543050 w 5043488"/>
                      <a:gd name="connsiteY3" fmla="*/ 1495425 h 2038350"/>
                      <a:gd name="connsiteX4" fmla="*/ 2566987 w 5043488"/>
                      <a:gd name="connsiteY4" fmla="*/ 757238 h 2038350"/>
                      <a:gd name="connsiteX5" fmla="*/ 3429000 w 5043488"/>
                      <a:gd name="connsiteY5" fmla="*/ 762000 h 2038350"/>
                      <a:gd name="connsiteX6" fmla="*/ 4205288 w 5043488"/>
                      <a:gd name="connsiteY6" fmla="*/ 0 h 2038350"/>
                      <a:gd name="connsiteX7" fmla="*/ 5010150 w 5043488"/>
                      <a:gd name="connsiteY7" fmla="*/ 0 h 2038350"/>
                      <a:gd name="connsiteX8" fmla="*/ 5043488 w 5043488"/>
                      <a:gd name="connsiteY8"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3488" h="2038350">
                        <a:moveTo>
                          <a:pt x="5043488" y="2038350"/>
                        </a:moveTo>
                        <a:lnTo>
                          <a:pt x="0" y="2019300"/>
                        </a:lnTo>
                        <a:lnTo>
                          <a:pt x="800100" y="1495425"/>
                        </a:lnTo>
                        <a:lnTo>
                          <a:pt x="1543050" y="1495425"/>
                        </a:lnTo>
                        <a:lnTo>
                          <a:pt x="2566987" y="757238"/>
                        </a:lnTo>
                        <a:lnTo>
                          <a:pt x="3429000" y="762000"/>
                        </a:lnTo>
                        <a:lnTo>
                          <a:pt x="4205288" y="0"/>
                        </a:lnTo>
                        <a:lnTo>
                          <a:pt x="5010150" y="0"/>
                        </a:lnTo>
                        <a:lnTo>
                          <a:pt x="5043488" y="2038350"/>
                        </a:lnTo>
                        <a:close/>
                      </a:path>
                    </a:pathLst>
                  </a:custGeom>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7" name="Straight Connector 6"/>
                  <p:cNvCxnSpPr/>
                  <p:nvPr/>
                </p:nvCxnSpPr>
                <p:spPr>
                  <a:xfrm>
                    <a:off x="573023" y="4269961"/>
                    <a:ext cx="3787310" cy="0"/>
                  </a:xfrm>
                  <a:prstGeom prst="line">
                    <a:avLst/>
                  </a:prstGeom>
                </p:spPr>
                <p:style>
                  <a:lnRef idx="2">
                    <a:schemeClr val="accent1"/>
                  </a:lnRef>
                  <a:fillRef idx="0">
                    <a:schemeClr val="accent1"/>
                  </a:fillRef>
                  <a:effectRef idx="1">
                    <a:schemeClr val="accent1"/>
                  </a:effectRef>
                  <a:fontRef idx="minor">
                    <a:schemeClr val="tx1"/>
                  </a:fontRef>
                </p:style>
              </p:cxnSp>
              <p:sp>
                <p:nvSpPr>
                  <p:cNvPr id="2065" name="Freeform 2064"/>
                  <p:cNvSpPr/>
                  <p:nvPr/>
                </p:nvSpPr>
                <p:spPr>
                  <a:xfrm>
                    <a:off x="2218714" y="3314701"/>
                    <a:ext cx="821745" cy="850106"/>
                  </a:xfrm>
                  <a:custGeom>
                    <a:avLst/>
                    <a:gdLst>
                      <a:gd name="connsiteX0" fmla="*/ 0 w 1095375"/>
                      <a:gd name="connsiteY0" fmla="*/ 266700 h 1133475"/>
                      <a:gd name="connsiteX1" fmla="*/ 166687 w 1095375"/>
                      <a:gd name="connsiteY1" fmla="*/ 395288 h 1133475"/>
                      <a:gd name="connsiteX2" fmla="*/ 290512 w 1095375"/>
                      <a:gd name="connsiteY2" fmla="*/ 528638 h 1133475"/>
                      <a:gd name="connsiteX3" fmla="*/ 423862 w 1095375"/>
                      <a:gd name="connsiteY3" fmla="*/ 661988 h 1133475"/>
                      <a:gd name="connsiteX4" fmla="*/ 509587 w 1095375"/>
                      <a:gd name="connsiteY4" fmla="*/ 723900 h 1133475"/>
                      <a:gd name="connsiteX5" fmla="*/ 566737 w 1095375"/>
                      <a:gd name="connsiteY5" fmla="*/ 790575 h 1133475"/>
                      <a:gd name="connsiteX6" fmla="*/ 657225 w 1095375"/>
                      <a:gd name="connsiteY6" fmla="*/ 900113 h 1133475"/>
                      <a:gd name="connsiteX7" fmla="*/ 733425 w 1095375"/>
                      <a:gd name="connsiteY7" fmla="*/ 1047750 h 1133475"/>
                      <a:gd name="connsiteX8" fmla="*/ 785812 w 1095375"/>
                      <a:gd name="connsiteY8" fmla="*/ 1133475 h 1133475"/>
                      <a:gd name="connsiteX9" fmla="*/ 876300 w 1095375"/>
                      <a:gd name="connsiteY9" fmla="*/ 1114425 h 1133475"/>
                      <a:gd name="connsiteX10" fmla="*/ 933450 w 1095375"/>
                      <a:gd name="connsiteY10" fmla="*/ 947738 h 1133475"/>
                      <a:gd name="connsiteX11" fmla="*/ 1000125 w 1095375"/>
                      <a:gd name="connsiteY11" fmla="*/ 609600 h 1133475"/>
                      <a:gd name="connsiteX12" fmla="*/ 1047750 w 1095375"/>
                      <a:gd name="connsiteY12" fmla="*/ 371475 h 1133475"/>
                      <a:gd name="connsiteX13" fmla="*/ 1090612 w 1095375"/>
                      <a:gd name="connsiteY13" fmla="*/ 38100 h 1133475"/>
                      <a:gd name="connsiteX14" fmla="*/ 1095375 w 1095375"/>
                      <a:gd name="connsiteY14" fmla="*/ 0 h 1133475"/>
                      <a:gd name="connsiteX15" fmla="*/ 395287 w 1095375"/>
                      <a:gd name="connsiteY15" fmla="*/ 4763 h 1133475"/>
                      <a:gd name="connsiteX16" fmla="*/ 0 w 1095375"/>
                      <a:gd name="connsiteY16" fmla="*/ 26670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75" h="1133475">
                        <a:moveTo>
                          <a:pt x="0" y="266700"/>
                        </a:moveTo>
                        <a:lnTo>
                          <a:pt x="166687" y="395288"/>
                        </a:lnTo>
                        <a:lnTo>
                          <a:pt x="290512" y="528638"/>
                        </a:lnTo>
                        <a:lnTo>
                          <a:pt x="423862" y="661988"/>
                        </a:lnTo>
                        <a:lnTo>
                          <a:pt x="509587" y="723900"/>
                        </a:lnTo>
                        <a:lnTo>
                          <a:pt x="566737" y="790575"/>
                        </a:lnTo>
                        <a:lnTo>
                          <a:pt x="657225" y="900113"/>
                        </a:lnTo>
                        <a:lnTo>
                          <a:pt x="733425" y="1047750"/>
                        </a:lnTo>
                        <a:lnTo>
                          <a:pt x="785812" y="1133475"/>
                        </a:lnTo>
                        <a:lnTo>
                          <a:pt x="876300" y="1114425"/>
                        </a:lnTo>
                        <a:lnTo>
                          <a:pt x="933450" y="947738"/>
                        </a:lnTo>
                        <a:lnTo>
                          <a:pt x="1000125" y="609600"/>
                        </a:lnTo>
                        <a:lnTo>
                          <a:pt x="1047750" y="371475"/>
                        </a:lnTo>
                        <a:lnTo>
                          <a:pt x="1090612" y="38100"/>
                        </a:lnTo>
                        <a:lnTo>
                          <a:pt x="1095375" y="0"/>
                        </a:lnTo>
                        <a:lnTo>
                          <a:pt x="395287" y="4763"/>
                        </a:lnTo>
                        <a:lnTo>
                          <a:pt x="0" y="2667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6" name="Freeform 2065"/>
                  <p:cNvSpPr/>
                  <p:nvPr/>
                </p:nvSpPr>
                <p:spPr>
                  <a:xfrm>
                    <a:off x="1003959" y="3871913"/>
                    <a:ext cx="425163" cy="200025"/>
                  </a:xfrm>
                  <a:custGeom>
                    <a:avLst/>
                    <a:gdLst>
                      <a:gd name="connsiteX0" fmla="*/ 0 w 566737"/>
                      <a:gd name="connsiteY0" fmla="*/ 152400 h 266700"/>
                      <a:gd name="connsiteX1" fmla="*/ 90487 w 566737"/>
                      <a:gd name="connsiteY1" fmla="*/ 233363 h 266700"/>
                      <a:gd name="connsiteX2" fmla="*/ 190500 w 566737"/>
                      <a:gd name="connsiteY2" fmla="*/ 266700 h 266700"/>
                      <a:gd name="connsiteX3" fmla="*/ 280987 w 566737"/>
                      <a:gd name="connsiteY3" fmla="*/ 252413 h 266700"/>
                      <a:gd name="connsiteX4" fmla="*/ 366712 w 566737"/>
                      <a:gd name="connsiteY4" fmla="*/ 195263 h 266700"/>
                      <a:gd name="connsiteX5" fmla="*/ 485775 w 566737"/>
                      <a:gd name="connsiteY5" fmla="*/ 61913 h 266700"/>
                      <a:gd name="connsiteX6" fmla="*/ 566737 w 566737"/>
                      <a:gd name="connsiteY6" fmla="*/ 0 h 266700"/>
                      <a:gd name="connsiteX7" fmla="*/ 257175 w 566737"/>
                      <a:gd name="connsiteY7" fmla="*/ 0 h 266700"/>
                      <a:gd name="connsiteX8" fmla="*/ 223837 w 566737"/>
                      <a:gd name="connsiteY8" fmla="*/ 9525 h 266700"/>
                      <a:gd name="connsiteX9" fmla="*/ 0 w 566737"/>
                      <a:gd name="connsiteY9" fmla="*/ 1524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737" h="266700">
                        <a:moveTo>
                          <a:pt x="0" y="152400"/>
                        </a:moveTo>
                        <a:lnTo>
                          <a:pt x="90487" y="233363"/>
                        </a:lnTo>
                        <a:lnTo>
                          <a:pt x="190500" y="266700"/>
                        </a:lnTo>
                        <a:lnTo>
                          <a:pt x="280987" y="252413"/>
                        </a:lnTo>
                        <a:lnTo>
                          <a:pt x="366712" y="195263"/>
                        </a:lnTo>
                        <a:lnTo>
                          <a:pt x="485775" y="61913"/>
                        </a:lnTo>
                        <a:lnTo>
                          <a:pt x="566737" y="0"/>
                        </a:lnTo>
                        <a:lnTo>
                          <a:pt x="257175" y="0"/>
                        </a:lnTo>
                        <a:lnTo>
                          <a:pt x="223837" y="9525"/>
                        </a:lnTo>
                        <a:lnTo>
                          <a:pt x="0" y="1524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7" name="Freeform 2066"/>
                  <p:cNvSpPr/>
                  <p:nvPr/>
                </p:nvSpPr>
                <p:spPr>
                  <a:xfrm>
                    <a:off x="3369157" y="2761061"/>
                    <a:ext cx="971803" cy="1368028"/>
                  </a:xfrm>
                  <a:custGeom>
                    <a:avLst/>
                    <a:gdLst>
                      <a:gd name="connsiteX0" fmla="*/ 0 w 1285875"/>
                      <a:gd name="connsiteY0" fmla="*/ 461963 h 1828800"/>
                      <a:gd name="connsiteX1" fmla="*/ 80962 w 1285875"/>
                      <a:gd name="connsiteY1" fmla="*/ 681038 h 1828800"/>
                      <a:gd name="connsiteX2" fmla="*/ 123825 w 1285875"/>
                      <a:gd name="connsiteY2" fmla="*/ 847725 h 1828800"/>
                      <a:gd name="connsiteX3" fmla="*/ 180975 w 1285875"/>
                      <a:gd name="connsiteY3" fmla="*/ 1023938 h 1828800"/>
                      <a:gd name="connsiteX4" fmla="*/ 233362 w 1285875"/>
                      <a:gd name="connsiteY4" fmla="*/ 1281113 h 1828800"/>
                      <a:gd name="connsiteX5" fmla="*/ 257175 w 1285875"/>
                      <a:gd name="connsiteY5" fmla="*/ 1547813 h 1828800"/>
                      <a:gd name="connsiteX6" fmla="*/ 319087 w 1285875"/>
                      <a:gd name="connsiteY6" fmla="*/ 1724025 h 1828800"/>
                      <a:gd name="connsiteX7" fmla="*/ 390525 w 1285875"/>
                      <a:gd name="connsiteY7" fmla="*/ 1824038 h 1828800"/>
                      <a:gd name="connsiteX8" fmla="*/ 476250 w 1285875"/>
                      <a:gd name="connsiteY8" fmla="*/ 1828800 h 1828800"/>
                      <a:gd name="connsiteX9" fmla="*/ 552450 w 1285875"/>
                      <a:gd name="connsiteY9" fmla="*/ 1790700 h 1828800"/>
                      <a:gd name="connsiteX10" fmla="*/ 681037 w 1285875"/>
                      <a:gd name="connsiteY10" fmla="*/ 1695450 h 1828800"/>
                      <a:gd name="connsiteX11" fmla="*/ 852487 w 1285875"/>
                      <a:gd name="connsiteY11" fmla="*/ 1609725 h 1828800"/>
                      <a:gd name="connsiteX12" fmla="*/ 1028700 w 1285875"/>
                      <a:gd name="connsiteY12" fmla="*/ 1595438 h 1828800"/>
                      <a:gd name="connsiteX13" fmla="*/ 1243012 w 1285875"/>
                      <a:gd name="connsiteY13" fmla="*/ 1595438 h 1828800"/>
                      <a:gd name="connsiteX14" fmla="*/ 1243012 w 1285875"/>
                      <a:gd name="connsiteY14" fmla="*/ 1595438 h 1828800"/>
                      <a:gd name="connsiteX15" fmla="*/ 1285875 w 1285875"/>
                      <a:gd name="connsiteY15" fmla="*/ 9525 h 1828800"/>
                      <a:gd name="connsiteX16" fmla="*/ 466725 w 1285875"/>
                      <a:gd name="connsiteY16" fmla="*/ 0 h 1828800"/>
                      <a:gd name="connsiteX17" fmla="*/ 0 w 1285875"/>
                      <a:gd name="connsiteY17" fmla="*/ 461963 h 1828800"/>
                      <a:gd name="connsiteX0" fmla="*/ 0 w 1295400"/>
                      <a:gd name="connsiteY0" fmla="*/ 46196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61963 h 1828800"/>
                      <a:gd name="connsiteX0" fmla="*/ 0 w 1295400"/>
                      <a:gd name="connsiteY0" fmla="*/ 48101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81013 h 1828800"/>
                      <a:gd name="connsiteX0" fmla="*/ 0 w 1295400"/>
                      <a:gd name="connsiteY0" fmla="*/ 485775 h 1833562"/>
                      <a:gd name="connsiteX1" fmla="*/ 80962 w 1295400"/>
                      <a:gd name="connsiteY1" fmla="*/ 685800 h 1833562"/>
                      <a:gd name="connsiteX2" fmla="*/ 123825 w 1295400"/>
                      <a:gd name="connsiteY2" fmla="*/ 852487 h 1833562"/>
                      <a:gd name="connsiteX3" fmla="*/ 180975 w 1295400"/>
                      <a:gd name="connsiteY3" fmla="*/ 1028700 h 1833562"/>
                      <a:gd name="connsiteX4" fmla="*/ 233362 w 1295400"/>
                      <a:gd name="connsiteY4" fmla="*/ 1285875 h 1833562"/>
                      <a:gd name="connsiteX5" fmla="*/ 257175 w 1295400"/>
                      <a:gd name="connsiteY5" fmla="*/ 1552575 h 1833562"/>
                      <a:gd name="connsiteX6" fmla="*/ 319087 w 1295400"/>
                      <a:gd name="connsiteY6" fmla="*/ 1728787 h 1833562"/>
                      <a:gd name="connsiteX7" fmla="*/ 390525 w 1295400"/>
                      <a:gd name="connsiteY7" fmla="*/ 1828800 h 1833562"/>
                      <a:gd name="connsiteX8" fmla="*/ 476250 w 1295400"/>
                      <a:gd name="connsiteY8" fmla="*/ 1833562 h 1833562"/>
                      <a:gd name="connsiteX9" fmla="*/ 552450 w 1295400"/>
                      <a:gd name="connsiteY9" fmla="*/ 1795462 h 1833562"/>
                      <a:gd name="connsiteX10" fmla="*/ 681037 w 1295400"/>
                      <a:gd name="connsiteY10" fmla="*/ 1700212 h 1833562"/>
                      <a:gd name="connsiteX11" fmla="*/ 852487 w 1295400"/>
                      <a:gd name="connsiteY11" fmla="*/ 1614487 h 1833562"/>
                      <a:gd name="connsiteX12" fmla="*/ 1028700 w 1295400"/>
                      <a:gd name="connsiteY12" fmla="*/ 1600200 h 1833562"/>
                      <a:gd name="connsiteX13" fmla="*/ 1243012 w 1295400"/>
                      <a:gd name="connsiteY13" fmla="*/ 1600200 h 1833562"/>
                      <a:gd name="connsiteX14" fmla="*/ 1295400 w 1295400"/>
                      <a:gd name="connsiteY14" fmla="*/ 1600200 h 1833562"/>
                      <a:gd name="connsiteX15" fmla="*/ 1285875 w 1295400"/>
                      <a:gd name="connsiteY15" fmla="*/ 14287 h 1833562"/>
                      <a:gd name="connsiteX16" fmla="*/ 481013 w 1295400"/>
                      <a:gd name="connsiteY16" fmla="*/ 0 h 1833562"/>
                      <a:gd name="connsiteX17" fmla="*/ 0 w 1295400"/>
                      <a:gd name="connsiteY17" fmla="*/ 485775 h 1833562"/>
                      <a:gd name="connsiteX0" fmla="*/ 0 w 1295400"/>
                      <a:gd name="connsiteY0" fmla="*/ 476250 h 1824037"/>
                      <a:gd name="connsiteX1" fmla="*/ 80962 w 1295400"/>
                      <a:gd name="connsiteY1" fmla="*/ 676275 h 1824037"/>
                      <a:gd name="connsiteX2" fmla="*/ 123825 w 1295400"/>
                      <a:gd name="connsiteY2" fmla="*/ 842962 h 1824037"/>
                      <a:gd name="connsiteX3" fmla="*/ 180975 w 1295400"/>
                      <a:gd name="connsiteY3" fmla="*/ 1019175 h 1824037"/>
                      <a:gd name="connsiteX4" fmla="*/ 233362 w 1295400"/>
                      <a:gd name="connsiteY4" fmla="*/ 1276350 h 1824037"/>
                      <a:gd name="connsiteX5" fmla="*/ 257175 w 1295400"/>
                      <a:gd name="connsiteY5" fmla="*/ 1543050 h 1824037"/>
                      <a:gd name="connsiteX6" fmla="*/ 319087 w 1295400"/>
                      <a:gd name="connsiteY6" fmla="*/ 1719262 h 1824037"/>
                      <a:gd name="connsiteX7" fmla="*/ 390525 w 1295400"/>
                      <a:gd name="connsiteY7" fmla="*/ 1819275 h 1824037"/>
                      <a:gd name="connsiteX8" fmla="*/ 476250 w 1295400"/>
                      <a:gd name="connsiteY8" fmla="*/ 1824037 h 1824037"/>
                      <a:gd name="connsiteX9" fmla="*/ 552450 w 1295400"/>
                      <a:gd name="connsiteY9" fmla="*/ 1785937 h 1824037"/>
                      <a:gd name="connsiteX10" fmla="*/ 681037 w 1295400"/>
                      <a:gd name="connsiteY10" fmla="*/ 1690687 h 1824037"/>
                      <a:gd name="connsiteX11" fmla="*/ 852487 w 1295400"/>
                      <a:gd name="connsiteY11" fmla="*/ 1604962 h 1824037"/>
                      <a:gd name="connsiteX12" fmla="*/ 1028700 w 1295400"/>
                      <a:gd name="connsiteY12" fmla="*/ 1590675 h 1824037"/>
                      <a:gd name="connsiteX13" fmla="*/ 1243012 w 1295400"/>
                      <a:gd name="connsiteY13" fmla="*/ 1590675 h 1824037"/>
                      <a:gd name="connsiteX14" fmla="*/ 1295400 w 1295400"/>
                      <a:gd name="connsiteY14" fmla="*/ 1590675 h 1824037"/>
                      <a:gd name="connsiteX15" fmla="*/ 1285875 w 1295400"/>
                      <a:gd name="connsiteY15" fmla="*/ 4762 h 1824037"/>
                      <a:gd name="connsiteX16" fmla="*/ 481013 w 1295400"/>
                      <a:gd name="connsiteY16" fmla="*/ 0 h 1824037"/>
                      <a:gd name="connsiteX17" fmla="*/ 0 w 1295400"/>
                      <a:gd name="connsiteY17" fmla="*/ 476250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5400" h="1824037">
                        <a:moveTo>
                          <a:pt x="0" y="476250"/>
                        </a:moveTo>
                        <a:lnTo>
                          <a:pt x="80962" y="676275"/>
                        </a:lnTo>
                        <a:lnTo>
                          <a:pt x="123825" y="842962"/>
                        </a:lnTo>
                        <a:lnTo>
                          <a:pt x="180975" y="1019175"/>
                        </a:lnTo>
                        <a:lnTo>
                          <a:pt x="233362" y="1276350"/>
                        </a:lnTo>
                        <a:lnTo>
                          <a:pt x="257175" y="1543050"/>
                        </a:lnTo>
                        <a:lnTo>
                          <a:pt x="319087" y="1719262"/>
                        </a:lnTo>
                        <a:lnTo>
                          <a:pt x="390525" y="1819275"/>
                        </a:lnTo>
                        <a:lnTo>
                          <a:pt x="476250" y="1824037"/>
                        </a:lnTo>
                        <a:lnTo>
                          <a:pt x="552450" y="1785937"/>
                        </a:lnTo>
                        <a:lnTo>
                          <a:pt x="681037" y="1690687"/>
                        </a:lnTo>
                        <a:lnTo>
                          <a:pt x="852487" y="1604962"/>
                        </a:lnTo>
                        <a:lnTo>
                          <a:pt x="1028700" y="1590675"/>
                        </a:lnTo>
                        <a:lnTo>
                          <a:pt x="1243012" y="1590675"/>
                        </a:lnTo>
                        <a:lnTo>
                          <a:pt x="1295400" y="1590675"/>
                        </a:lnTo>
                        <a:lnTo>
                          <a:pt x="1285875" y="4762"/>
                        </a:lnTo>
                        <a:lnTo>
                          <a:pt x="481013" y="0"/>
                        </a:lnTo>
                        <a:lnTo>
                          <a:pt x="0" y="47625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0" name="Freeform 9"/>
                  <p:cNvSpPr/>
                  <p:nvPr/>
                </p:nvSpPr>
                <p:spPr>
                  <a:xfrm>
                    <a:off x="578659" y="2798166"/>
                    <a:ext cx="3776038" cy="1457327"/>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a:ln w="50800">
                    <a:solidFill>
                      <a:srgbClr val="FF0000"/>
                    </a:solidFill>
                  </a:ln>
                </p:spPr>
                <p:style>
                  <a:lnRef idx="2">
                    <a:schemeClr val="accent3"/>
                  </a:lnRef>
                  <a:fillRef idx="0">
                    <a:schemeClr val="accent3"/>
                  </a:fillRef>
                  <a:effectRef idx="1">
                    <a:schemeClr val="accent3"/>
                  </a:effectRef>
                  <a:fontRef idx="minor">
                    <a:schemeClr val="tx1"/>
                  </a:fontRef>
                </p:style>
                <p:txBody>
                  <a:bodyPr lIns="68586" tIns="34294" rIns="68586" bIns="34294" rtlCol="0" anchor="ctr"/>
                  <a:lstStyle/>
                  <a:p>
                    <a:pPr algn="ctr" defTabSz="913983"/>
                    <a:endParaRPr lang="en-US" sz="1900" dirty="0">
                      <a:solidFill>
                        <a:srgbClr val="FFFFFF"/>
                      </a:solidFill>
                    </a:endParaRPr>
                  </a:p>
                </p:txBody>
              </p:sp>
            </p:grpSp>
          </p:grpSp>
          <p:grpSp>
            <p:nvGrpSpPr>
              <p:cNvPr id="43" name="Group 42"/>
              <p:cNvGrpSpPr/>
              <p:nvPr/>
            </p:nvGrpSpPr>
            <p:grpSpPr>
              <a:xfrm>
                <a:off x="797112" y="4313706"/>
                <a:ext cx="3718847" cy="1479978"/>
                <a:chOff x="6498068" y="3098314"/>
                <a:chExt cx="5091909" cy="2618221"/>
              </a:xfrm>
            </p:grpSpPr>
            <p:cxnSp>
              <p:nvCxnSpPr>
                <p:cNvPr id="44" name="Straight Connector 43"/>
                <p:cNvCxnSpPr/>
                <p:nvPr/>
              </p:nvCxnSpPr>
              <p:spPr>
                <a:xfrm>
                  <a:off x="6498068" y="5715002"/>
                  <a:ext cx="50484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541547" y="5716535"/>
                  <a:ext cx="5048430"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Freeform 46"/>
                <p:cNvSpPr/>
                <p:nvPr/>
              </p:nvSpPr>
              <p:spPr bwMode="auto">
                <a:xfrm>
                  <a:off x="6526305" y="3098314"/>
                  <a:ext cx="5056094" cy="2603240"/>
                </a:xfrm>
                <a:custGeom>
                  <a:avLst/>
                  <a:gdLst>
                    <a:gd name="connsiteX0" fmla="*/ 8965 w 5056094"/>
                    <a:gd name="connsiteY0" fmla="*/ 2052917 h 2061882"/>
                    <a:gd name="connsiteX1" fmla="*/ 0 w 5056094"/>
                    <a:gd name="connsiteY1" fmla="*/ 1541929 h 2061882"/>
                    <a:gd name="connsiteX2" fmla="*/ 502023 w 5056094"/>
                    <a:gd name="connsiteY2" fmla="*/ 1541929 h 2061882"/>
                    <a:gd name="connsiteX3" fmla="*/ 1219200 w 5056094"/>
                    <a:gd name="connsiteY3" fmla="*/ 753035 h 2061882"/>
                    <a:gd name="connsiteX4" fmla="*/ 2321859 w 5056094"/>
                    <a:gd name="connsiteY4" fmla="*/ 744070 h 2061882"/>
                    <a:gd name="connsiteX5" fmla="*/ 2895600 w 5056094"/>
                    <a:gd name="connsiteY5" fmla="*/ 0 h 2061882"/>
                    <a:gd name="connsiteX6" fmla="*/ 5002306 w 5056094"/>
                    <a:gd name="connsiteY6" fmla="*/ 8964 h 2061882"/>
                    <a:gd name="connsiteX7" fmla="*/ 5056094 w 5056094"/>
                    <a:gd name="connsiteY7" fmla="*/ 2061882 h 2061882"/>
                    <a:gd name="connsiteX8" fmla="*/ 8965 w 5056094"/>
                    <a:gd name="connsiteY8" fmla="*/ 2052917 h 206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6094" h="2061882">
                      <a:moveTo>
                        <a:pt x="8965" y="2052917"/>
                      </a:moveTo>
                      <a:lnTo>
                        <a:pt x="0" y="1541929"/>
                      </a:lnTo>
                      <a:lnTo>
                        <a:pt x="502023" y="1541929"/>
                      </a:lnTo>
                      <a:lnTo>
                        <a:pt x="1219200" y="753035"/>
                      </a:lnTo>
                      <a:lnTo>
                        <a:pt x="2321859" y="744070"/>
                      </a:lnTo>
                      <a:lnTo>
                        <a:pt x="2895600" y="0"/>
                      </a:lnTo>
                      <a:lnTo>
                        <a:pt x="5002306" y="8964"/>
                      </a:lnTo>
                      <a:lnTo>
                        <a:pt x="5056094" y="2061882"/>
                      </a:lnTo>
                      <a:lnTo>
                        <a:pt x="8965" y="2052917"/>
                      </a:ln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8" name="Freeform 47"/>
                <p:cNvSpPr/>
                <p:nvPr/>
              </p:nvSpPr>
              <p:spPr>
                <a:xfrm>
                  <a:off x="6536946" y="3759707"/>
                  <a:ext cx="5025894" cy="1943100"/>
                </a:xfrm>
                <a:custGeom>
                  <a:avLst/>
                  <a:gdLst>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5385 w 6372225"/>
                    <a:gd name="connsiteY13" fmla="*/ 859631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00197 w 6372225"/>
                    <a:gd name="connsiteY8" fmla="*/ 69057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61948 w 6372225"/>
                    <a:gd name="connsiteY8" fmla="*/ 5050 h 1943100"/>
                    <a:gd name="connsiteX9" fmla="*/ 4300197 w 6372225"/>
                    <a:gd name="connsiteY9" fmla="*/ 69057 h 1943100"/>
                    <a:gd name="connsiteX10" fmla="*/ 4029075 w 6372225"/>
                    <a:gd name="connsiteY10" fmla="*/ 1314450 h 1943100"/>
                    <a:gd name="connsiteX11" fmla="*/ 3876675 w 6372225"/>
                    <a:gd name="connsiteY11" fmla="*/ 1809750 h 1943100"/>
                    <a:gd name="connsiteX12" fmla="*/ 3600450 w 6372225"/>
                    <a:gd name="connsiteY12" fmla="*/ 1600200 h 1943100"/>
                    <a:gd name="connsiteX13" fmla="*/ 3124200 w 6372225"/>
                    <a:gd name="connsiteY13" fmla="*/ 1228725 h 1943100"/>
                    <a:gd name="connsiteX14" fmla="*/ 2662366 w 6372225"/>
                    <a:gd name="connsiteY14" fmla="*/ 866775 h 1943100"/>
                    <a:gd name="connsiteX15" fmla="*/ 2114550 w 6372225"/>
                    <a:gd name="connsiteY15" fmla="*/ 857250 h 1943100"/>
                    <a:gd name="connsiteX16" fmla="*/ 1461961 w 6372225"/>
                    <a:gd name="connsiteY16" fmla="*/ 1376362 h 1943100"/>
                    <a:gd name="connsiteX17" fmla="*/ 998042 w 6372225"/>
                    <a:gd name="connsiteY17" fmla="*/ 1678781 h 1943100"/>
                    <a:gd name="connsiteX18" fmla="*/ 594036 w 6372225"/>
                    <a:gd name="connsiteY18" fmla="*/ 1504950 h 1943100"/>
                    <a:gd name="connsiteX19" fmla="*/ 385889 w 6372225"/>
                    <a:gd name="connsiteY19" fmla="*/ 1504950 h 1943100"/>
                    <a:gd name="connsiteX20" fmla="*/ 85725 w 6372225"/>
                    <a:gd name="connsiteY20" fmla="*/ 1781175 h 1943100"/>
                    <a:gd name="connsiteX21" fmla="*/ 0 w 6372225"/>
                    <a:gd name="connsiteY21" fmla="*/ 1914525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72225" h="1943100">
                      <a:moveTo>
                        <a:pt x="0" y="1914525"/>
                      </a:moveTo>
                      <a:lnTo>
                        <a:pt x="6372225" y="1943100"/>
                      </a:lnTo>
                      <a:lnTo>
                        <a:pt x="6372225" y="1543050"/>
                      </a:lnTo>
                      <a:lnTo>
                        <a:pt x="5810250" y="1543050"/>
                      </a:lnTo>
                      <a:lnTo>
                        <a:pt x="5343525" y="1752600"/>
                      </a:lnTo>
                      <a:lnTo>
                        <a:pt x="5133975" y="1743075"/>
                      </a:lnTo>
                      <a:lnTo>
                        <a:pt x="4733925" y="504825"/>
                      </a:lnTo>
                      <a:lnTo>
                        <a:pt x="4467225" y="0"/>
                      </a:lnTo>
                      <a:cubicBezTo>
                        <a:pt x="4434145" y="12796"/>
                        <a:pt x="4395028" y="-7746"/>
                        <a:pt x="4361948" y="5050"/>
                      </a:cubicBezTo>
                      <a:lnTo>
                        <a:pt x="4300197" y="69057"/>
                      </a:lnTo>
                      <a:lnTo>
                        <a:pt x="4029075" y="1314450"/>
                      </a:lnTo>
                      <a:lnTo>
                        <a:pt x="3876675" y="1809750"/>
                      </a:lnTo>
                      <a:cubicBezTo>
                        <a:pt x="3787775" y="1762125"/>
                        <a:pt x="3698875" y="1704975"/>
                        <a:pt x="3600450" y="1600200"/>
                      </a:cubicBezTo>
                      <a:lnTo>
                        <a:pt x="3124200" y="1228725"/>
                      </a:lnTo>
                      <a:lnTo>
                        <a:pt x="2662366" y="866775"/>
                      </a:lnTo>
                      <a:cubicBezTo>
                        <a:pt x="2490916" y="857250"/>
                        <a:pt x="2447925" y="733425"/>
                        <a:pt x="2114550" y="857250"/>
                      </a:cubicBezTo>
                      <a:cubicBezTo>
                        <a:pt x="1897020" y="1030287"/>
                        <a:pt x="1745913" y="1127125"/>
                        <a:pt x="1461961" y="1376362"/>
                      </a:cubicBezTo>
                      <a:cubicBezTo>
                        <a:pt x="1318392" y="1481931"/>
                        <a:pt x="1205013" y="1585119"/>
                        <a:pt x="998042" y="1678781"/>
                      </a:cubicBezTo>
                      <a:cubicBezTo>
                        <a:pt x="867399" y="1670844"/>
                        <a:pt x="833835" y="1660525"/>
                        <a:pt x="594036" y="1504950"/>
                      </a:cubicBezTo>
                      <a:cubicBezTo>
                        <a:pt x="522641" y="1501775"/>
                        <a:pt x="508608" y="1467643"/>
                        <a:pt x="385889" y="1504950"/>
                      </a:cubicBezTo>
                      <a:lnTo>
                        <a:pt x="85725" y="1781175"/>
                      </a:lnTo>
                      <a:lnTo>
                        <a:pt x="0" y="1914525"/>
                      </a:lnTo>
                      <a:close/>
                    </a:path>
                  </a:pathLst>
                </a:custGeom>
                <a:solidFill>
                  <a:srgbClr val="00AEEF"/>
                </a:solidFill>
              </p:spPr>
              <p:style>
                <a:lnRef idx="1">
                  <a:schemeClr val="accent3"/>
                </a:lnRef>
                <a:fillRef idx="3">
                  <a:schemeClr val="accent3"/>
                </a:fillRef>
                <a:effectRef idx="2">
                  <a:schemeClr val="accent3"/>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49" name="Freeform 48"/>
                <p:cNvSpPr/>
                <p:nvPr/>
              </p:nvSpPr>
              <p:spPr>
                <a:xfrm>
                  <a:off x="6533190" y="3766653"/>
                  <a:ext cx="5033406" cy="1943101"/>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a:ln w="50800">
                  <a:solidFill>
                    <a:srgbClr val="FF0000"/>
                  </a:solidFill>
                </a:ln>
              </p:spPr>
              <p:style>
                <a:lnRef idx="2">
                  <a:schemeClr val="accent3"/>
                </a:lnRef>
                <a:fillRef idx="0">
                  <a:schemeClr val="accent3"/>
                </a:fillRef>
                <a:effectRef idx="1">
                  <a:schemeClr val="accent3"/>
                </a:effectRef>
                <a:fontRef idx="minor">
                  <a:schemeClr val="tx1"/>
                </a:fontRef>
              </p:style>
              <p:txBody>
                <a:bodyPr lIns="68586" tIns="34294" rIns="68586" bIns="34294" rtlCol="0" anchor="ctr"/>
                <a:lstStyle/>
                <a:p>
                  <a:pPr algn="ctr" defTabSz="913983"/>
                  <a:endParaRPr lang="en-US" sz="1900" dirty="0">
                    <a:solidFill>
                      <a:srgbClr val="FFFFFF"/>
                    </a:solidFill>
                  </a:endParaRPr>
                </a:p>
              </p:txBody>
            </p:sp>
          </p:grpSp>
          <p:cxnSp>
            <p:nvCxnSpPr>
              <p:cNvPr id="51" name="Straight Connector 50"/>
              <p:cNvCxnSpPr/>
              <p:nvPr/>
            </p:nvCxnSpPr>
            <p:spPr>
              <a:xfrm flipH="1">
                <a:off x="803202" y="4466170"/>
                <a:ext cx="11093" cy="131285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a:off x="786552" y="3354842"/>
              <a:ext cx="3707279" cy="1021636"/>
              <a:chOff x="735450" y="3963024"/>
              <a:chExt cx="5038901" cy="1656628"/>
            </a:xfrm>
          </p:grpSpPr>
          <p:cxnSp>
            <p:nvCxnSpPr>
              <p:cNvPr id="85" name="Straight Connector 84"/>
              <p:cNvCxnSpPr/>
              <p:nvPr/>
            </p:nvCxnSpPr>
            <p:spPr>
              <a:xfrm flipV="1">
                <a:off x="735450" y="5145496"/>
                <a:ext cx="868599" cy="474156"/>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92807" y="5155121"/>
                <a:ext cx="74295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2065" idx="15"/>
              </p:cNvCxnSpPr>
              <p:nvPr/>
            </p:nvCxnSpPr>
            <p:spPr>
              <a:xfrm flipV="1">
                <a:off x="2326132" y="4606878"/>
                <a:ext cx="999027" cy="55787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323926" y="4597019"/>
                <a:ext cx="840030" cy="267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064" idx="5"/>
                <a:endCxn id="2067" idx="16"/>
              </p:cNvCxnSpPr>
              <p:nvPr/>
            </p:nvCxnSpPr>
            <p:spPr>
              <a:xfrm flipV="1">
                <a:off x="4168110" y="4005919"/>
                <a:ext cx="781930" cy="598799"/>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911739" y="3963024"/>
                <a:ext cx="862612" cy="144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17735" y="4577866"/>
              <a:ext cx="3653406" cy="1100433"/>
              <a:chOff x="753844" y="3748168"/>
              <a:chExt cx="4965677" cy="1784401"/>
            </a:xfrm>
          </p:grpSpPr>
          <p:cxnSp>
            <p:nvCxnSpPr>
              <p:cNvPr id="110" name="Straight Connector 109"/>
              <p:cNvCxnSpPr>
                <a:stCxn id="47" idx="1"/>
                <a:endCxn id="47" idx="2"/>
              </p:cNvCxnSpPr>
              <p:nvPr/>
            </p:nvCxnSpPr>
            <p:spPr>
              <a:xfrm>
                <a:off x="753844" y="5532569"/>
                <a:ext cx="498347"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47" idx="2"/>
                <a:endCxn id="47" idx="3"/>
              </p:cNvCxnSpPr>
              <p:nvPr/>
            </p:nvCxnSpPr>
            <p:spPr>
              <a:xfrm flipV="1">
                <a:off x="1252191" y="4619620"/>
                <a:ext cx="711925" cy="912949"/>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7" idx="3"/>
                <a:endCxn id="47" idx="4"/>
              </p:cNvCxnSpPr>
              <p:nvPr/>
            </p:nvCxnSpPr>
            <p:spPr>
              <a:xfrm flipV="1">
                <a:off x="1964117" y="4609245"/>
                <a:ext cx="1094585" cy="10375"/>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47" idx="4"/>
                <a:endCxn id="47" idx="5"/>
              </p:cNvCxnSpPr>
              <p:nvPr/>
            </p:nvCxnSpPr>
            <p:spPr>
              <a:xfrm flipV="1">
                <a:off x="3058702" y="3748168"/>
                <a:ext cx="569539" cy="861077"/>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47" idx="5"/>
                <a:endCxn id="47" idx="6"/>
              </p:cNvCxnSpPr>
              <p:nvPr/>
            </p:nvCxnSpPr>
            <p:spPr>
              <a:xfrm>
                <a:off x="3628241" y="3748168"/>
                <a:ext cx="2091280" cy="1037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30" name="Freeform 29"/>
          <p:cNvSpPr/>
          <p:nvPr/>
        </p:nvSpPr>
        <p:spPr>
          <a:xfrm>
            <a:off x="6946720" y="4369846"/>
            <a:ext cx="5033407" cy="1943099"/>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a:ln w="63500">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defTabSz="913983"/>
            <a:endParaRPr lang="en-US" sz="1900" dirty="0">
              <a:solidFill>
                <a:srgbClr val="FFFFFF"/>
              </a:solidFill>
            </a:endParaRPr>
          </a:p>
        </p:txBody>
      </p:sp>
      <p:sp>
        <p:nvSpPr>
          <p:cNvPr id="31" name="Freeform 30"/>
          <p:cNvSpPr/>
          <p:nvPr/>
        </p:nvSpPr>
        <p:spPr>
          <a:xfrm>
            <a:off x="6934983" y="4135508"/>
            <a:ext cx="5040920" cy="2157987"/>
          </a:xfrm>
          <a:custGeom>
            <a:avLst/>
            <a:gdLst>
              <a:gd name="connsiteX0" fmla="*/ 0 w 6391275"/>
              <a:gd name="connsiteY0" fmla="*/ 2157988 h 2157988"/>
              <a:gd name="connsiteX1" fmla="*/ 381000 w 6391275"/>
              <a:gd name="connsiteY1" fmla="*/ 1691263 h 2157988"/>
              <a:gd name="connsiteX2" fmla="*/ 733425 w 6391275"/>
              <a:gd name="connsiteY2" fmla="*/ 1643638 h 2157988"/>
              <a:gd name="connsiteX3" fmla="*/ 971550 w 6391275"/>
              <a:gd name="connsiteY3" fmla="*/ 1796038 h 2157988"/>
              <a:gd name="connsiteX4" fmla="*/ 1343025 w 6391275"/>
              <a:gd name="connsiteY4" fmla="*/ 1853188 h 2157988"/>
              <a:gd name="connsiteX5" fmla="*/ 2000250 w 6391275"/>
              <a:gd name="connsiteY5" fmla="*/ 1034038 h 2157988"/>
              <a:gd name="connsiteX6" fmla="*/ 2466975 w 6391275"/>
              <a:gd name="connsiteY6" fmla="*/ 881638 h 2157988"/>
              <a:gd name="connsiteX7" fmla="*/ 2981325 w 6391275"/>
              <a:gd name="connsiteY7" fmla="*/ 1186438 h 2157988"/>
              <a:gd name="connsiteX8" fmla="*/ 3762375 w 6391275"/>
              <a:gd name="connsiteY8" fmla="*/ 1738888 h 2157988"/>
              <a:gd name="connsiteX9" fmla="*/ 4086225 w 6391275"/>
              <a:gd name="connsiteY9" fmla="*/ 1538863 h 2157988"/>
              <a:gd name="connsiteX10" fmla="*/ 4267200 w 6391275"/>
              <a:gd name="connsiteY10" fmla="*/ 81538 h 2157988"/>
              <a:gd name="connsiteX11" fmla="*/ 4648200 w 6391275"/>
              <a:gd name="connsiteY11" fmla="*/ 252988 h 2157988"/>
              <a:gd name="connsiteX12" fmla="*/ 5029200 w 6391275"/>
              <a:gd name="connsiteY12" fmla="*/ 824488 h 2157988"/>
              <a:gd name="connsiteX13" fmla="*/ 5372100 w 6391275"/>
              <a:gd name="connsiteY13" fmla="*/ 1738888 h 2157988"/>
              <a:gd name="connsiteX14" fmla="*/ 5810250 w 6391275"/>
              <a:gd name="connsiteY14" fmla="*/ 1643638 h 2157988"/>
              <a:gd name="connsiteX15" fmla="*/ 6391275 w 6391275"/>
              <a:gd name="connsiteY15" fmla="*/ 1615063 h 21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1275" h="2157988">
                <a:moveTo>
                  <a:pt x="0" y="2157988"/>
                </a:moveTo>
                <a:cubicBezTo>
                  <a:pt x="129381" y="1967488"/>
                  <a:pt x="258763" y="1776988"/>
                  <a:pt x="381000" y="1691263"/>
                </a:cubicBezTo>
                <a:cubicBezTo>
                  <a:pt x="503238" y="1605538"/>
                  <a:pt x="635000" y="1626175"/>
                  <a:pt x="733425" y="1643638"/>
                </a:cubicBezTo>
                <a:cubicBezTo>
                  <a:pt x="831850" y="1661100"/>
                  <a:pt x="869950" y="1761113"/>
                  <a:pt x="971550" y="1796038"/>
                </a:cubicBezTo>
                <a:cubicBezTo>
                  <a:pt x="1073150" y="1830963"/>
                  <a:pt x="1171575" y="1980188"/>
                  <a:pt x="1343025" y="1853188"/>
                </a:cubicBezTo>
                <a:cubicBezTo>
                  <a:pt x="1514475" y="1726188"/>
                  <a:pt x="1812925" y="1195963"/>
                  <a:pt x="2000250" y="1034038"/>
                </a:cubicBezTo>
                <a:cubicBezTo>
                  <a:pt x="2187575" y="872113"/>
                  <a:pt x="2303463" y="856238"/>
                  <a:pt x="2466975" y="881638"/>
                </a:cubicBezTo>
                <a:cubicBezTo>
                  <a:pt x="2630488" y="907038"/>
                  <a:pt x="2765425" y="1043563"/>
                  <a:pt x="2981325" y="1186438"/>
                </a:cubicBezTo>
                <a:cubicBezTo>
                  <a:pt x="3197225" y="1329313"/>
                  <a:pt x="3578225" y="1680150"/>
                  <a:pt x="3762375" y="1738888"/>
                </a:cubicBezTo>
                <a:cubicBezTo>
                  <a:pt x="3946525" y="1797625"/>
                  <a:pt x="4002088" y="1815088"/>
                  <a:pt x="4086225" y="1538863"/>
                </a:cubicBezTo>
                <a:cubicBezTo>
                  <a:pt x="4170362" y="1262638"/>
                  <a:pt x="4173538" y="295850"/>
                  <a:pt x="4267200" y="81538"/>
                </a:cubicBezTo>
                <a:cubicBezTo>
                  <a:pt x="4360862" y="-132774"/>
                  <a:pt x="4521200" y="129163"/>
                  <a:pt x="4648200" y="252988"/>
                </a:cubicBezTo>
                <a:cubicBezTo>
                  <a:pt x="4775200" y="376813"/>
                  <a:pt x="4908550" y="576838"/>
                  <a:pt x="5029200" y="824488"/>
                </a:cubicBezTo>
                <a:cubicBezTo>
                  <a:pt x="5149850" y="1072138"/>
                  <a:pt x="5241925" y="1602363"/>
                  <a:pt x="5372100" y="1738888"/>
                </a:cubicBezTo>
                <a:cubicBezTo>
                  <a:pt x="5502275" y="1875413"/>
                  <a:pt x="5640388" y="1664275"/>
                  <a:pt x="5810250" y="1643638"/>
                </a:cubicBezTo>
                <a:cubicBezTo>
                  <a:pt x="5980112" y="1623001"/>
                  <a:pt x="6185693" y="1619032"/>
                  <a:pt x="6391275" y="1615063"/>
                </a:cubicBezTo>
              </a:path>
            </a:pathLst>
          </a:custGeom>
          <a:ln w="63500">
            <a:solidFill>
              <a:srgbClr val="FFFF00"/>
            </a:solidFill>
          </a:ln>
        </p:spPr>
        <p:style>
          <a:lnRef idx="2">
            <a:schemeClr val="accent2"/>
          </a:lnRef>
          <a:fillRef idx="0">
            <a:schemeClr val="accent2"/>
          </a:fillRef>
          <a:effectRef idx="1">
            <a:schemeClr val="accent2"/>
          </a:effectRef>
          <a:fontRef idx="minor">
            <a:schemeClr val="tx1"/>
          </a:fontRef>
        </p:style>
        <p:txBody>
          <a:bodyPr rtlCol="0" anchor="ctr"/>
          <a:lstStyle/>
          <a:p>
            <a:pPr algn="ctr" defTabSz="913983"/>
            <a:endParaRPr lang="en-US" sz="1900" dirty="0">
              <a:solidFill>
                <a:srgbClr val="FFFFFF"/>
              </a:solidFill>
            </a:endParaRPr>
          </a:p>
        </p:txBody>
      </p:sp>
    </p:spTree>
    <p:custDataLst>
      <p:tags r:id="rId1"/>
    </p:custDataLst>
    <p:extLst>
      <p:ext uri="{BB962C8B-B14F-4D97-AF65-F5344CB8AC3E}">
        <p14:creationId xmlns:p14="http://schemas.microsoft.com/office/powerpoint/2010/main" val="2283297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3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3000"/>
                                        <p:tgtEl>
                                          <p:spTgt spid="3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048"/>
                                        </p:tgtEl>
                                        <p:attrNameLst>
                                          <p:attrName>style.visibility</p:attrName>
                                        </p:attrNameLst>
                                      </p:cBhvr>
                                      <p:to>
                                        <p:strVal val="visible"/>
                                      </p:to>
                                    </p:set>
                                    <p:animEffect transition="in" filter="wipe(left)">
                                      <p:cBhvr>
                                        <p:cTn id="25" dur="20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p:cNvPicPr>
            <a:picLocks noChangeAspect="1" noChangeArrowheads="1"/>
          </p:cNvPicPr>
          <p:nvPr/>
        </p:nvPicPr>
        <p:blipFill>
          <a:blip r:embed="rId3">
            <a:biLevel thresh="75000"/>
            <a:alphaModFix amt="38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777900" y="770839"/>
            <a:ext cx="11070127" cy="5635337"/>
          </a:xfrm>
          <a:prstGeom prst="rect">
            <a:avLst/>
          </a:prstGeom>
          <a:noFill/>
          <a:ln>
            <a:noFill/>
          </a:ln>
          <a:effectLst/>
          <a:extLst/>
        </p:spPr>
      </p:pic>
      <p:sp>
        <p:nvSpPr>
          <p:cNvPr id="46" name="Rectangle 45"/>
          <p:cNvSpPr/>
          <p:nvPr/>
        </p:nvSpPr>
        <p:spPr bwMode="auto">
          <a:xfrm>
            <a:off x="822338" y="5151883"/>
            <a:ext cx="5645205" cy="8435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3" tIns="143387" rIns="179233" bIns="143387" numCol="1" spcCol="0" rtlCol="0" fromWordArt="0" anchor="t" anchorCtr="0" forceAA="0" compatLnSpc="1">
            <a:prstTxWarp prst="textNoShape">
              <a:avLst/>
            </a:prstTxWarp>
            <a:spAutoFit/>
          </a:bodyPr>
          <a:lstStyle/>
          <a:p>
            <a:pPr marL="0" lvl="1" defTabSz="914098">
              <a:lnSpc>
                <a:spcPct val="90000"/>
              </a:lnSpc>
              <a:spcBef>
                <a:spcPts val="588"/>
              </a:spcBef>
              <a:buSzPct val="90000"/>
            </a:pPr>
            <a:endParaRPr lang="en-US" sz="3900" spc="-29" dirty="0">
              <a:gradFill>
                <a:gsLst>
                  <a:gs pos="0">
                    <a:srgbClr val="FFFFFF"/>
                  </a:gs>
                  <a:gs pos="86000">
                    <a:srgbClr val="FFFFFF"/>
                  </a:gs>
                </a:gsLst>
                <a:lin ang="5400000" scaled="0"/>
              </a:gradFill>
              <a:latin typeface="Segoe UI Light"/>
            </a:endParaRPr>
          </a:p>
        </p:txBody>
      </p:sp>
      <p:sp>
        <p:nvSpPr>
          <p:cNvPr id="22" name="Freeform 25"/>
          <p:cNvSpPr>
            <a:spLocks/>
          </p:cNvSpPr>
          <p:nvPr/>
        </p:nvSpPr>
        <p:spPr bwMode="auto">
          <a:xfrm>
            <a:off x="-79445" y="-444147"/>
            <a:ext cx="7921889" cy="7746716"/>
          </a:xfrm>
          <a:custGeom>
            <a:avLst/>
            <a:gdLst>
              <a:gd name="T0" fmla="*/ 2536 w 2760"/>
              <a:gd name="T1" fmla="*/ 1199 h 2430"/>
              <a:gd name="T2" fmla="*/ 2727 w 2760"/>
              <a:gd name="T3" fmla="*/ 721 h 2430"/>
              <a:gd name="T4" fmla="*/ 0 w 2760"/>
              <a:gd name="T5" fmla="*/ 0 h 2430"/>
              <a:gd name="T6" fmla="*/ 0 w 2760"/>
              <a:gd name="T7" fmla="*/ 2430 h 2430"/>
              <a:gd name="T8" fmla="*/ 2760 w 2760"/>
              <a:gd name="T9" fmla="*/ 1708 h 2430"/>
              <a:gd name="T10" fmla="*/ 2536 w 2760"/>
              <a:gd name="T11" fmla="*/ 1199 h 2430"/>
              <a:gd name="connsiteX0" fmla="*/ 9188 w 10000"/>
              <a:gd name="connsiteY0" fmla="*/ 4899 h 10000"/>
              <a:gd name="connsiteX1" fmla="*/ 9880 w 10000"/>
              <a:gd name="connsiteY1" fmla="*/ 2967 h 10000"/>
              <a:gd name="connsiteX2" fmla="*/ 0 w 10000"/>
              <a:gd name="connsiteY2" fmla="*/ 0 h 10000"/>
              <a:gd name="connsiteX3" fmla="*/ 0 w 10000"/>
              <a:gd name="connsiteY3" fmla="*/ 10000 h 10000"/>
              <a:gd name="connsiteX4" fmla="*/ 10000 w 10000"/>
              <a:gd name="connsiteY4" fmla="*/ 7029 h 10000"/>
              <a:gd name="connsiteX5" fmla="*/ 9188 w 10000"/>
              <a:gd name="connsiteY5" fmla="*/ 489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9188" y="4899"/>
                </a:moveTo>
                <a:cubicBezTo>
                  <a:pt x="9188" y="4138"/>
                  <a:pt x="9449" y="3477"/>
                  <a:pt x="9880" y="2967"/>
                </a:cubicBezTo>
                <a:cubicBezTo>
                  <a:pt x="3431" y="2757"/>
                  <a:pt x="0" y="0"/>
                  <a:pt x="0" y="0"/>
                </a:cubicBezTo>
                <a:lnTo>
                  <a:pt x="0" y="10000"/>
                </a:lnTo>
                <a:cubicBezTo>
                  <a:pt x="0" y="10000"/>
                  <a:pt x="3486" y="7210"/>
                  <a:pt x="10000" y="7029"/>
                </a:cubicBezTo>
                <a:cubicBezTo>
                  <a:pt x="9500" y="6510"/>
                  <a:pt x="9188" y="5726"/>
                  <a:pt x="9188" y="4899"/>
                </a:cubicBezTo>
                <a:close/>
              </a:path>
            </a:pathLst>
          </a:custGeom>
          <a:solidFill>
            <a:srgbClr val="005695">
              <a:alpha val="75000"/>
            </a:srgbClr>
          </a:solidFill>
          <a:ln w="10795" cap="flat" cmpd="sng" algn="ctr">
            <a:noFill/>
            <a:prstDash val="solid"/>
          </a:ln>
          <a:effectLst/>
        </p:spPr>
        <p:txBody>
          <a:bodyPr lIns="87851" tIns="43926" rIns="87851" bIns="43926" rtlCol="0" anchor="ctr"/>
          <a:lstStyle/>
          <a:p>
            <a:pPr algn="ctr" defTabSz="878469">
              <a:defRPr/>
            </a:pPr>
            <a:endParaRPr lang="en-US" kern="0" dirty="0">
              <a:solidFill>
                <a:srgbClr val="FFFFFF"/>
              </a:solidFill>
            </a:endParaRPr>
          </a:p>
        </p:txBody>
      </p:sp>
      <p:sp>
        <p:nvSpPr>
          <p:cNvPr id="2" name="Title 1"/>
          <p:cNvSpPr>
            <a:spLocks noGrp="1"/>
          </p:cNvSpPr>
          <p:nvPr>
            <p:ph type="title"/>
          </p:nvPr>
        </p:nvSpPr>
        <p:spPr>
          <a:xfrm>
            <a:off x="2453455" y="54522"/>
            <a:ext cx="7573586" cy="692497"/>
          </a:xfrm>
        </p:spPr>
        <p:txBody>
          <a:bodyPr/>
          <a:lstStyle/>
          <a:p>
            <a:r>
              <a:rPr lang="en-US" sz="5000" b="1" i="1" dirty="0" smtClean="0">
                <a:gradFill>
                  <a:gsLst>
                    <a:gs pos="1250">
                      <a:schemeClr val="bg1"/>
                    </a:gs>
                    <a:gs pos="100000">
                      <a:schemeClr val="bg1"/>
                    </a:gs>
                  </a:gsLst>
                  <a:lin ang="5400000" scaled="0"/>
                </a:gradFill>
              </a:rPr>
              <a:t>Windows Azure’s Scale</a:t>
            </a:r>
            <a:endParaRPr lang="en-US" sz="5000" b="1" i="1" dirty="0">
              <a:gradFill>
                <a:gsLst>
                  <a:gs pos="1250">
                    <a:schemeClr val="bg1"/>
                  </a:gs>
                  <a:gs pos="100000">
                    <a:schemeClr val="bg1"/>
                  </a:gs>
                </a:gsLst>
                <a:lin ang="5400000" scaled="0"/>
              </a:gradFill>
            </a:endParaRPr>
          </a:p>
        </p:txBody>
      </p:sp>
      <p:grpSp>
        <p:nvGrpSpPr>
          <p:cNvPr id="3" name="Group 2"/>
          <p:cNvGrpSpPr/>
          <p:nvPr/>
        </p:nvGrpSpPr>
        <p:grpSpPr>
          <a:xfrm>
            <a:off x="7250466" y="1295324"/>
            <a:ext cx="4273200" cy="4267355"/>
            <a:chOff x="7397945" y="1320800"/>
            <a:chExt cx="4360640" cy="4352924"/>
          </a:xfrm>
          <a:solidFill>
            <a:schemeClr val="accent2"/>
          </a:solidFill>
        </p:grpSpPr>
        <p:sp>
          <p:nvSpPr>
            <p:cNvPr id="28" name="Freeform 20"/>
            <p:cNvSpPr>
              <a:spLocks/>
            </p:cNvSpPr>
            <p:nvPr/>
          </p:nvSpPr>
          <p:spPr bwMode="auto">
            <a:xfrm>
              <a:off x="7397945" y="2524016"/>
              <a:ext cx="492088" cy="1946921"/>
            </a:xfrm>
            <a:custGeom>
              <a:avLst/>
              <a:gdLst>
                <a:gd name="T0" fmla="*/ 486 w 486"/>
                <a:gd name="T1" fmla="*/ 151 h 1923"/>
                <a:gd name="T2" fmla="*/ 226 w 486"/>
                <a:gd name="T3" fmla="*/ 0 h 1923"/>
                <a:gd name="T4" fmla="*/ 0 w 486"/>
                <a:gd name="T5" fmla="*/ 961 h 1923"/>
                <a:gd name="T6" fmla="*/ 226 w 486"/>
                <a:gd name="T7" fmla="*/ 1923 h 1923"/>
                <a:gd name="T8" fmla="*/ 486 w 486"/>
                <a:gd name="T9" fmla="*/ 1772 h 1923"/>
                <a:gd name="T10" fmla="*/ 300 w 486"/>
                <a:gd name="T11" fmla="*/ 961 h 1923"/>
                <a:gd name="T12" fmla="*/ 486 w 486"/>
                <a:gd name="T13" fmla="*/ 151 h 1923"/>
              </a:gdLst>
              <a:ahLst/>
              <a:cxnLst>
                <a:cxn ang="0">
                  <a:pos x="T0" y="T1"/>
                </a:cxn>
                <a:cxn ang="0">
                  <a:pos x="T2" y="T3"/>
                </a:cxn>
                <a:cxn ang="0">
                  <a:pos x="T4" y="T5"/>
                </a:cxn>
                <a:cxn ang="0">
                  <a:pos x="T6" y="T7"/>
                </a:cxn>
                <a:cxn ang="0">
                  <a:pos x="T8" y="T9"/>
                </a:cxn>
                <a:cxn ang="0">
                  <a:pos x="T10" y="T11"/>
                </a:cxn>
                <a:cxn ang="0">
                  <a:pos x="T12" y="T13"/>
                </a:cxn>
              </a:cxnLst>
              <a:rect l="0" t="0" r="r" b="b"/>
              <a:pathLst>
                <a:path w="486" h="1923">
                  <a:moveTo>
                    <a:pt x="486" y="151"/>
                  </a:moveTo>
                  <a:cubicBezTo>
                    <a:pt x="226" y="0"/>
                    <a:pt x="226" y="0"/>
                    <a:pt x="226" y="0"/>
                  </a:cubicBezTo>
                  <a:cubicBezTo>
                    <a:pt x="81" y="289"/>
                    <a:pt x="0" y="616"/>
                    <a:pt x="0" y="961"/>
                  </a:cubicBezTo>
                  <a:cubicBezTo>
                    <a:pt x="0" y="1307"/>
                    <a:pt x="81" y="1633"/>
                    <a:pt x="226" y="1923"/>
                  </a:cubicBezTo>
                  <a:cubicBezTo>
                    <a:pt x="486" y="1772"/>
                    <a:pt x="486" y="1772"/>
                    <a:pt x="486" y="1772"/>
                  </a:cubicBezTo>
                  <a:cubicBezTo>
                    <a:pt x="367" y="1527"/>
                    <a:pt x="300" y="1252"/>
                    <a:pt x="300" y="961"/>
                  </a:cubicBezTo>
                  <a:cubicBezTo>
                    <a:pt x="300" y="671"/>
                    <a:pt x="367" y="395"/>
                    <a:pt x="486" y="151"/>
                  </a:cubicBezTo>
                  <a:close/>
                </a:path>
              </a:pathLst>
            </a:cu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29" name="Freeform 21"/>
            <p:cNvSpPr>
              <a:spLocks/>
            </p:cNvSpPr>
            <p:nvPr/>
          </p:nvSpPr>
          <p:spPr bwMode="auto">
            <a:xfrm>
              <a:off x="9711361" y="1320800"/>
              <a:ext cx="1685874" cy="1125202"/>
            </a:xfrm>
            <a:custGeom>
              <a:avLst/>
              <a:gdLst>
                <a:gd name="T0" fmla="*/ 1404 w 1665"/>
                <a:gd name="T1" fmla="*/ 1111 h 1111"/>
                <a:gd name="T2" fmla="*/ 1665 w 1665"/>
                <a:gd name="T3" fmla="*/ 961 h 1111"/>
                <a:gd name="T4" fmla="*/ 0 w 1665"/>
                <a:gd name="T5" fmla="*/ 0 h 1111"/>
                <a:gd name="T6" fmla="*/ 0 w 1665"/>
                <a:gd name="T7" fmla="*/ 301 h 1111"/>
                <a:gd name="T8" fmla="*/ 1404 w 1665"/>
                <a:gd name="T9" fmla="*/ 1111 h 1111"/>
              </a:gdLst>
              <a:ahLst/>
              <a:cxnLst>
                <a:cxn ang="0">
                  <a:pos x="T0" y="T1"/>
                </a:cxn>
                <a:cxn ang="0">
                  <a:pos x="T2" y="T3"/>
                </a:cxn>
                <a:cxn ang="0">
                  <a:pos x="T4" y="T5"/>
                </a:cxn>
                <a:cxn ang="0">
                  <a:pos x="T6" y="T7"/>
                </a:cxn>
                <a:cxn ang="0">
                  <a:pos x="T8" y="T9"/>
                </a:cxn>
              </a:cxnLst>
              <a:rect l="0" t="0" r="r" b="b"/>
              <a:pathLst>
                <a:path w="1665" h="1111">
                  <a:moveTo>
                    <a:pt x="1404" y="1111"/>
                  </a:moveTo>
                  <a:cubicBezTo>
                    <a:pt x="1665" y="961"/>
                    <a:pt x="1665" y="961"/>
                    <a:pt x="1665" y="961"/>
                  </a:cubicBezTo>
                  <a:cubicBezTo>
                    <a:pt x="1302" y="413"/>
                    <a:pt x="695" y="42"/>
                    <a:pt x="0" y="0"/>
                  </a:cubicBezTo>
                  <a:cubicBezTo>
                    <a:pt x="0" y="301"/>
                    <a:pt x="0" y="301"/>
                    <a:pt x="0" y="301"/>
                  </a:cubicBezTo>
                  <a:cubicBezTo>
                    <a:pt x="584" y="342"/>
                    <a:pt x="1094" y="653"/>
                    <a:pt x="1404" y="1111"/>
                  </a:cubicBezTo>
                  <a:close/>
                </a:path>
              </a:pathLst>
            </a:cu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30" name="Freeform 22"/>
            <p:cNvSpPr>
              <a:spLocks/>
            </p:cNvSpPr>
            <p:nvPr/>
          </p:nvSpPr>
          <p:spPr bwMode="auto">
            <a:xfrm>
              <a:off x="7759296" y="4548093"/>
              <a:ext cx="1685874" cy="1125631"/>
            </a:xfrm>
            <a:custGeom>
              <a:avLst/>
              <a:gdLst>
                <a:gd name="T0" fmla="*/ 261 w 1665"/>
                <a:gd name="T1" fmla="*/ 0 h 1112"/>
                <a:gd name="T2" fmla="*/ 0 w 1665"/>
                <a:gd name="T3" fmla="*/ 151 h 1112"/>
                <a:gd name="T4" fmla="*/ 1665 w 1665"/>
                <a:gd name="T5" fmla="*/ 1112 h 1112"/>
                <a:gd name="T6" fmla="*/ 1665 w 1665"/>
                <a:gd name="T7" fmla="*/ 811 h 1112"/>
                <a:gd name="T8" fmla="*/ 261 w 1665"/>
                <a:gd name="T9" fmla="*/ 0 h 1112"/>
              </a:gdLst>
              <a:ahLst/>
              <a:cxnLst>
                <a:cxn ang="0">
                  <a:pos x="T0" y="T1"/>
                </a:cxn>
                <a:cxn ang="0">
                  <a:pos x="T2" y="T3"/>
                </a:cxn>
                <a:cxn ang="0">
                  <a:pos x="T4" y="T5"/>
                </a:cxn>
                <a:cxn ang="0">
                  <a:pos x="T6" y="T7"/>
                </a:cxn>
                <a:cxn ang="0">
                  <a:pos x="T8" y="T9"/>
                </a:cxn>
              </a:cxnLst>
              <a:rect l="0" t="0" r="r" b="b"/>
              <a:pathLst>
                <a:path w="1665" h="1112">
                  <a:moveTo>
                    <a:pt x="261" y="0"/>
                  </a:moveTo>
                  <a:cubicBezTo>
                    <a:pt x="0" y="151"/>
                    <a:pt x="0" y="151"/>
                    <a:pt x="0" y="151"/>
                  </a:cubicBezTo>
                  <a:cubicBezTo>
                    <a:pt x="363" y="698"/>
                    <a:pt x="970" y="1070"/>
                    <a:pt x="1665" y="1112"/>
                  </a:cubicBezTo>
                  <a:cubicBezTo>
                    <a:pt x="1665" y="811"/>
                    <a:pt x="1665" y="811"/>
                    <a:pt x="1665" y="811"/>
                  </a:cubicBezTo>
                  <a:cubicBezTo>
                    <a:pt x="1081" y="770"/>
                    <a:pt x="571" y="458"/>
                    <a:pt x="261" y="0"/>
                  </a:cubicBezTo>
                  <a:close/>
                </a:path>
              </a:pathLst>
            </a:cu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31" name="Freeform 23"/>
            <p:cNvSpPr>
              <a:spLocks/>
            </p:cNvSpPr>
            <p:nvPr/>
          </p:nvSpPr>
          <p:spPr bwMode="auto">
            <a:xfrm>
              <a:off x="7759296" y="1320800"/>
              <a:ext cx="1685874" cy="1125202"/>
            </a:xfrm>
            <a:custGeom>
              <a:avLst/>
              <a:gdLst>
                <a:gd name="T0" fmla="*/ 1665 w 1665"/>
                <a:gd name="T1" fmla="*/ 301 h 1111"/>
                <a:gd name="T2" fmla="*/ 1665 w 1665"/>
                <a:gd name="T3" fmla="*/ 0 h 1111"/>
                <a:gd name="T4" fmla="*/ 0 w 1665"/>
                <a:gd name="T5" fmla="*/ 961 h 1111"/>
                <a:gd name="T6" fmla="*/ 261 w 1665"/>
                <a:gd name="T7" fmla="*/ 1111 h 1111"/>
                <a:gd name="T8" fmla="*/ 1665 w 1665"/>
                <a:gd name="T9" fmla="*/ 301 h 1111"/>
              </a:gdLst>
              <a:ahLst/>
              <a:cxnLst>
                <a:cxn ang="0">
                  <a:pos x="T0" y="T1"/>
                </a:cxn>
                <a:cxn ang="0">
                  <a:pos x="T2" y="T3"/>
                </a:cxn>
                <a:cxn ang="0">
                  <a:pos x="T4" y="T5"/>
                </a:cxn>
                <a:cxn ang="0">
                  <a:pos x="T6" y="T7"/>
                </a:cxn>
                <a:cxn ang="0">
                  <a:pos x="T8" y="T9"/>
                </a:cxn>
              </a:cxnLst>
              <a:rect l="0" t="0" r="r" b="b"/>
              <a:pathLst>
                <a:path w="1665" h="1111">
                  <a:moveTo>
                    <a:pt x="1665" y="301"/>
                  </a:moveTo>
                  <a:cubicBezTo>
                    <a:pt x="1665" y="0"/>
                    <a:pt x="1665" y="0"/>
                    <a:pt x="1665" y="0"/>
                  </a:cubicBezTo>
                  <a:cubicBezTo>
                    <a:pt x="970" y="42"/>
                    <a:pt x="363" y="413"/>
                    <a:pt x="0" y="961"/>
                  </a:cubicBezTo>
                  <a:cubicBezTo>
                    <a:pt x="261" y="1111"/>
                    <a:pt x="261" y="1111"/>
                    <a:pt x="261" y="1111"/>
                  </a:cubicBezTo>
                  <a:cubicBezTo>
                    <a:pt x="571" y="653"/>
                    <a:pt x="1081" y="342"/>
                    <a:pt x="1665" y="301"/>
                  </a:cubicBezTo>
                  <a:close/>
                </a:path>
              </a:pathLst>
            </a:cu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32" name="Freeform 24"/>
            <p:cNvSpPr>
              <a:spLocks/>
            </p:cNvSpPr>
            <p:nvPr/>
          </p:nvSpPr>
          <p:spPr bwMode="auto">
            <a:xfrm>
              <a:off x="11265640" y="2524016"/>
              <a:ext cx="492945" cy="1946921"/>
            </a:xfrm>
            <a:custGeom>
              <a:avLst/>
              <a:gdLst>
                <a:gd name="T0" fmla="*/ 0 w 487"/>
                <a:gd name="T1" fmla="*/ 1772 h 1923"/>
                <a:gd name="T2" fmla="*/ 261 w 487"/>
                <a:gd name="T3" fmla="*/ 1923 h 1923"/>
                <a:gd name="T4" fmla="*/ 487 w 487"/>
                <a:gd name="T5" fmla="*/ 961 h 1923"/>
                <a:gd name="T6" fmla="*/ 261 w 487"/>
                <a:gd name="T7" fmla="*/ 0 h 1923"/>
                <a:gd name="T8" fmla="*/ 0 w 487"/>
                <a:gd name="T9" fmla="*/ 151 h 1923"/>
                <a:gd name="T10" fmla="*/ 187 w 487"/>
                <a:gd name="T11" fmla="*/ 961 h 1923"/>
                <a:gd name="T12" fmla="*/ 0 w 487"/>
                <a:gd name="T13" fmla="*/ 1772 h 1923"/>
              </a:gdLst>
              <a:ahLst/>
              <a:cxnLst>
                <a:cxn ang="0">
                  <a:pos x="T0" y="T1"/>
                </a:cxn>
                <a:cxn ang="0">
                  <a:pos x="T2" y="T3"/>
                </a:cxn>
                <a:cxn ang="0">
                  <a:pos x="T4" y="T5"/>
                </a:cxn>
                <a:cxn ang="0">
                  <a:pos x="T6" y="T7"/>
                </a:cxn>
                <a:cxn ang="0">
                  <a:pos x="T8" y="T9"/>
                </a:cxn>
                <a:cxn ang="0">
                  <a:pos x="T10" y="T11"/>
                </a:cxn>
                <a:cxn ang="0">
                  <a:pos x="T12" y="T13"/>
                </a:cxn>
              </a:cxnLst>
              <a:rect l="0" t="0" r="r" b="b"/>
              <a:pathLst>
                <a:path w="487" h="1923">
                  <a:moveTo>
                    <a:pt x="0" y="1772"/>
                  </a:moveTo>
                  <a:cubicBezTo>
                    <a:pt x="261" y="1923"/>
                    <a:pt x="261" y="1923"/>
                    <a:pt x="261" y="1923"/>
                  </a:cubicBezTo>
                  <a:cubicBezTo>
                    <a:pt x="406" y="1633"/>
                    <a:pt x="487" y="1307"/>
                    <a:pt x="487" y="961"/>
                  </a:cubicBezTo>
                  <a:cubicBezTo>
                    <a:pt x="487" y="616"/>
                    <a:pt x="406" y="289"/>
                    <a:pt x="261" y="0"/>
                  </a:cubicBezTo>
                  <a:cubicBezTo>
                    <a:pt x="0" y="151"/>
                    <a:pt x="0" y="151"/>
                    <a:pt x="0" y="151"/>
                  </a:cubicBezTo>
                  <a:cubicBezTo>
                    <a:pt x="120" y="395"/>
                    <a:pt x="187" y="671"/>
                    <a:pt x="187" y="961"/>
                  </a:cubicBezTo>
                  <a:cubicBezTo>
                    <a:pt x="187" y="1252"/>
                    <a:pt x="120" y="1527"/>
                    <a:pt x="0" y="1772"/>
                  </a:cubicBezTo>
                  <a:close/>
                </a:path>
              </a:pathLst>
            </a:cu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33" name="Freeform 25"/>
            <p:cNvSpPr>
              <a:spLocks/>
            </p:cNvSpPr>
            <p:nvPr/>
          </p:nvSpPr>
          <p:spPr bwMode="auto">
            <a:xfrm>
              <a:off x="9711361" y="4548093"/>
              <a:ext cx="1685874" cy="1125631"/>
            </a:xfrm>
            <a:custGeom>
              <a:avLst/>
              <a:gdLst>
                <a:gd name="T0" fmla="*/ 0 w 1665"/>
                <a:gd name="T1" fmla="*/ 811 h 1112"/>
                <a:gd name="T2" fmla="*/ 0 w 1665"/>
                <a:gd name="T3" fmla="*/ 1112 h 1112"/>
                <a:gd name="T4" fmla="*/ 1665 w 1665"/>
                <a:gd name="T5" fmla="*/ 151 h 1112"/>
                <a:gd name="T6" fmla="*/ 1404 w 1665"/>
                <a:gd name="T7" fmla="*/ 0 h 1112"/>
                <a:gd name="T8" fmla="*/ 0 w 1665"/>
                <a:gd name="T9" fmla="*/ 811 h 1112"/>
              </a:gdLst>
              <a:ahLst/>
              <a:cxnLst>
                <a:cxn ang="0">
                  <a:pos x="T0" y="T1"/>
                </a:cxn>
                <a:cxn ang="0">
                  <a:pos x="T2" y="T3"/>
                </a:cxn>
                <a:cxn ang="0">
                  <a:pos x="T4" y="T5"/>
                </a:cxn>
                <a:cxn ang="0">
                  <a:pos x="T6" y="T7"/>
                </a:cxn>
                <a:cxn ang="0">
                  <a:pos x="T8" y="T9"/>
                </a:cxn>
              </a:cxnLst>
              <a:rect l="0" t="0" r="r" b="b"/>
              <a:pathLst>
                <a:path w="1665" h="1112">
                  <a:moveTo>
                    <a:pt x="0" y="811"/>
                  </a:moveTo>
                  <a:cubicBezTo>
                    <a:pt x="0" y="1112"/>
                    <a:pt x="0" y="1112"/>
                    <a:pt x="0" y="1112"/>
                  </a:cubicBezTo>
                  <a:cubicBezTo>
                    <a:pt x="695" y="1070"/>
                    <a:pt x="1302" y="698"/>
                    <a:pt x="1665" y="151"/>
                  </a:cubicBezTo>
                  <a:cubicBezTo>
                    <a:pt x="1404" y="0"/>
                    <a:pt x="1404" y="0"/>
                    <a:pt x="1404" y="0"/>
                  </a:cubicBezTo>
                  <a:cubicBezTo>
                    <a:pt x="1094" y="458"/>
                    <a:pt x="584" y="770"/>
                    <a:pt x="0" y="811"/>
                  </a:cubicBezTo>
                  <a:close/>
                </a:path>
              </a:pathLst>
            </a:custGeom>
            <a:solidFill>
              <a:schemeClr val="bg1">
                <a:lumMod val="75000"/>
              </a:schemeClr>
            </a:solidFill>
            <a:ln>
              <a:noFill/>
            </a:ln>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6" name="Freeform 6"/>
            <p:cNvSpPr>
              <a:spLocks noChangeAspect="1"/>
            </p:cNvSpPr>
            <p:nvPr/>
          </p:nvSpPr>
          <p:spPr bwMode="auto">
            <a:xfrm>
              <a:off x="8002036" y="2191642"/>
              <a:ext cx="3258886" cy="2240280"/>
            </a:xfrm>
            <a:custGeom>
              <a:avLst/>
              <a:gdLst>
                <a:gd name="T0" fmla="*/ 2200 w 2541"/>
                <a:gd name="T1" fmla="*/ 613 h 1747"/>
                <a:gd name="T2" fmla="*/ 1817 w 2541"/>
                <a:gd name="T3" fmla="*/ 239 h 1747"/>
                <a:gd name="T4" fmla="*/ 1601 w 2541"/>
                <a:gd name="T5" fmla="*/ 306 h 1747"/>
                <a:gd name="T6" fmla="*/ 1065 w 2541"/>
                <a:gd name="T7" fmla="*/ 0 h 1747"/>
                <a:gd name="T8" fmla="*/ 442 w 2541"/>
                <a:gd name="T9" fmla="*/ 622 h 1747"/>
                <a:gd name="T10" fmla="*/ 446 w 2541"/>
                <a:gd name="T11" fmla="*/ 689 h 1747"/>
                <a:gd name="T12" fmla="*/ 0 w 2541"/>
                <a:gd name="T13" fmla="*/ 1214 h 1747"/>
                <a:gd name="T14" fmla="*/ 532 w 2541"/>
                <a:gd name="T15" fmla="*/ 1747 h 1747"/>
                <a:gd name="T16" fmla="*/ 1945 w 2541"/>
                <a:gd name="T17" fmla="*/ 1747 h 1747"/>
                <a:gd name="T18" fmla="*/ 2541 w 2541"/>
                <a:gd name="T19" fmla="*/ 1151 h 1747"/>
                <a:gd name="T20" fmla="*/ 2200 w 2541"/>
                <a:gd name="T21" fmla="*/ 613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1" h="1747">
                  <a:moveTo>
                    <a:pt x="2200" y="613"/>
                  </a:moveTo>
                  <a:cubicBezTo>
                    <a:pt x="2195" y="406"/>
                    <a:pt x="2026" y="239"/>
                    <a:pt x="1817" y="239"/>
                  </a:cubicBezTo>
                  <a:cubicBezTo>
                    <a:pt x="1737" y="239"/>
                    <a:pt x="1663" y="264"/>
                    <a:pt x="1601" y="306"/>
                  </a:cubicBezTo>
                  <a:cubicBezTo>
                    <a:pt x="1493" y="123"/>
                    <a:pt x="1293" y="0"/>
                    <a:pt x="1065" y="0"/>
                  </a:cubicBezTo>
                  <a:cubicBezTo>
                    <a:pt x="721" y="0"/>
                    <a:pt x="442" y="278"/>
                    <a:pt x="442" y="622"/>
                  </a:cubicBezTo>
                  <a:cubicBezTo>
                    <a:pt x="442" y="645"/>
                    <a:pt x="443" y="667"/>
                    <a:pt x="446" y="689"/>
                  </a:cubicBezTo>
                  <a:cubicBezTo>
                    <a:pt x="193" y="730"/>
                    <a:pt x="0" y="950"/>
                    <a:pt x="0" y="1214"/>
                  </a:cubicBezTo>
                  <a:cubicBezTo>
                    <a:pt x="0" y="1508"/>
                    <a:pt x="238" y="1747"/>
                    <a:pt x="532" y="1747"/>
                  </a:cubicBezTo>
                  <a:cubicBezTo>
                    <a:pt x="1945" y="1747"/>
                    <a:pt x="1945" y="1747"/>
                    <a:pt x="1945" y="1747"/>
                  </a:cubicBezTo>
                  <a:cubicBezTo>
                    <a:pt x="2274" y="1747"/>
                    <a:pt x="2541" y="1480"/>
                    <a:pt x="2541" y="1151"/>
                  </a:cubicBezTo>
                  <a:cubicBezTo>
                    <a:pt x="2541" y="913"/>
                    <a:pt x="2402" y="708"/>
                    <a:pt x="2200" y="613"/>
                  </a:cubicBezTo>
                  <a:close/>
                </a:path>
              </a:pathLst>
            </a:custGeom>
            <a:solidFill>
              <a:schemeClr val="bg1"/>
            </a:solidFill>
            <a:ln>
              <a:noFill/>
            </a:ln>
          </p:spPr>
          <p:txBody>
            <a:bodyPr vert="horz" wrap="square" lIns="91427" tIns="822960" rIns="91427" bIns="548562" numCol="1" anchor="ctr" anchorCtr="0" compatLnSpc="1">
              <a:prstTxWarp prst="textNoShape">
                <a:avLst/>
              </a:prstTxWarp>
            </a:bodyPr>
            <a:lstStyle/>
            <a:p>
              <a:pPr algn="ctr" defTabSz="914098"/>
              <a:endParaRPr lang="en-US" sz="3500" dirty="0" smtClean="0">
                <a:solidFill>
                  <a:srgbClr val="505050"/>
                </a:solidFill>
                <a:latin typeface="Segoe UI Light"/>
              </a:endParaRPr>
            </a:p>
            <a:p>
              <a:pPr algn="ctr" defTabSz="914098"/>
              <a:r>
                <a:rPr lang="en-US" sz="3500" b="1" dirty="0" smtClean="0">
                  <a:solidFill>
                    <a:srgbClr val="505050"/>
                  </a:solidFill>
                  <a:latin typeface="Segoe UI Light"/>
                </a:rPr>
                <a:t>Windows Azure</a:t>
              </a:r>
              <a:r>
                <a:rPr lang="en-US" sz="3500" b="1" dirty="0">
                  <a:solidFill>
                    <a:srgbClr val="505050"/>
                  </a:solidFill>
                  <a:latin typeface="Segoe UI Light"/>
                </a:rPr>
                <a:t/>
              </a:r>
              <a:br>
                <a:rPr lang="en-US" sz="3500" b="1" dirty="0">
                  <a:solidFill>
                    <a:srgbClr val="505050"/>
                  </a:solidFill>
                  <a:latin typeface="Segoe UI Light"/>
                </a:rPr>
              </a:br>
              <a:r>
                <a:rPr lang="en-US" sz="3500" b="1" dirty="0" smtClean="0">
                  <a:solidFill>
                    <a:srgbClr val="505050"/>
                  </a:solidFill>
                  <a:latin typeface="Segoe UI Light"/>
                </a:rPr>
                <a:t>Cloud</a:t>
              </a:r>
            </a:p>
          </p:txBody>
        </p:sp>
      </p:grpSp>
      <p:grpSp>
        <p:nvGrpSpPr>
          <p:cNvPr id="44" name="Group 43"/>
          <p:cNvGrpSpPr>
            <a:grpSpLocks noChangeAspect="1"/>
          </p:cNvGrpSpPr>
          <p:nvPr/>
        </p:nvGrpSpPr>
        <p:grpSpPr>
          <a:xfrm>
            <a:off x="2233436" y="4042628"/>
            <a:ext cx="1498971" cy="448212"/>
            <a:chOff x="-7037388" y="-6557963"/>
            <a:chExt cx="18068925" cy="5400675"/>
          </a:xfrm>
          <a:solidFill>
            <a:schemeClr val="bg1"/>
          </a:solidFill>
        </p:grpSpPr>
        <p:sp>
          <p:nvSpPr>
            <p:cNvPr id="10" name="Freeform 11"/>
            <p:cNvSpPr>
              <a:spLocks noEditPoints="1"/>
            </p:cNvSpPr>
            <p:nvPr/>
          </p:nvSpPr>
          <p:spPr bwMode="auto">
            <a:xfrm>
              <a:off x="-552450" y="-5526088"/>
              <a:ext cx="3232150" cy="3349625"/>
            </a:xfrm>
            <a:custGeom>
              <a:avLst/>
              <a:gdLst>
                <a:gd name="T0" fmla="*/ 862 w 862"/>
                <a:gd name="T1" fmla="*/ 435 h 893"/>
                <a:gd name="T2" fmla="*/ 809 w 862"/>
                <a:gd name="T3" fmla="*/ 677 h 893"/>
                <a:gd name="T4" fmla="*/ 656 w 862"/>
                <a:gd name="T5" fmla="*/ 837 h 893"/>
                <a:gd name="T6" fmla="*/ 427 w 862"/>
                <a:gd name="T7" fmla="*/ 893 h 893"/>
                <a:gd name="T8" fmla="*/ 204 w 862"/>
                <a:gd name="T9" fmla="*/ 838 h 893"/>
                <a:gd name="T10" fmla="*/ 53 w 862"/>
                <a:gd name="T11" fmla="*/ 683 h 893"/>
                <a:gd name="T12" fmla="*/ 0 w 862"/>
                <a:gd name="T13" fmla="*/ 456 h 893"/>
                <a:gd name="T14" fmla="*/ 54 w 862"/>
                <a:gd name="T15" fmla="*/ 215 h 893"/>
                <a:gd name="T16" fmla="*/ 209 w 862"/>
                <a:gd name="T17" fmla="*/ 55 h 893"/>
                <a:gd name="T18" fmla="*/ 443 w 862"/>
                <a:gd name="T19" fmla="*/ 0 h 893"/>
                <a:gd name="T20" fmla="*/ 660 w 862"/>
                <a:gd name="T21" fmla="*/ 55 h 893"/>
                <a:gd name="T22" fmla="*/ 809 w 862"/>
                <a:gd name="T23" fmla="*/ 209 h 893"/>
                <a:gd name="T24" fmla="*/ 862 w 862"/>
                <a:gd name="T25" fmla="*/ 435 h 893"/>
                <a:gd name="T26" fmla="*/ 750 w 862"/>
                <a:gd name="T27" fmla="*/ 448 h 893"/>
                <a:gd name="T28" fmla="*/ 666 w 862"/>
                <a:gd name="T29" fmla="*/ 185 h 893"/>
                <a:gd name="T30" fmla="*/ 435 w 862"/>
                <a:gd name="T31" fmla="*/ 91 h 893"/>
                <a:gd name="T32" fmla="*/ 267 w 862"/>
                <a:gd name="T33" fmla="*/ 136 h 893"/>
                <a:gd name="T34" fmla="*/ 152 w 862"/>
                <a:gd name="T35" fmla="*/ 263 h 893"/>
                <a:gd name="T36" fmla="*/ 112 w 862"/>
                <a:gd name="T37" fmla="*/ 447 h 893"/>
                <a:gd name="T38" fmla="*/ 151 w 862"/>
                <a:gd name="T39" fmla="*/ 632 h 893"/>
                <a:gd name="T40" fmla="*/ 262 w 862"/>
                <a:gd name="T41" fmla="*/ 757 h 893"/>
                <a:gd name="T42" fmla="*/ 427 w 862"/>
                <a:gd name="T43" fmla="*/ 801 h 893"/>
                <a:gd name="T44" fmla="*/ 664 w 862"/>
                <a:gd name="T45" fmla="*/ 707 h 893"/>
                <a:gd name="T46" fmla="*/ 750 w 862"/>
                <a:gd name="T47" fmla="*/ 44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2" h="893">
                  <a:moveTo>
                    <a:pt x="862" y="435"/>
                  </a:moveTo>
                  <a:cubicBezTo>
                    <a:pt x="862" y="527"/>
                    <a:pt x="844" y="608"/>
                    <a:pt x="809" y="677"/>
                  </a:cubicBezTo>
                  <a:cubicBezTo>
                    <a:pt x="773" y="746"/>
                    <a:pt x="722" y="799"/>
                    <a:pt x="656" y="837"/>
                  </a:cubicBezTo>
                  <a:cubicBezTo>
                    <a:pt x="590" y="874"/>
                    <a:pt x="513" y="893"/>
                    <a:pt x="427" y="893"/>
                  </a:cubicBezTo>
                  <a:cubicBezTo>
                    <a:pt x="343" y="893"/>
                    <a:pt x="269" y="874"/>
                    <a:pt x="204" y="838"/>
                  </a:cubicBezTo>
                  <a:cubicBezTo>
                    <a:pt x="139" y="802"/>
                    <a:pt x="89" y="750"/>
                    <a:pt x="53" y="683"/>
                  </a:cubicBezTo>
                  <a:cubicBezTo>
                    <a:pt x="17" y="617"/>
                    <a:pt x="0" y="541"/>
                    <a:pt x="0" y="456"/>
                  </a:cubicBezTo>
                  <a:cubicBezTo>
                    <a:pt x="0" y="365"/>
                    <a:pt x="18" y="285"/>
                    <a:pt x="54" y="215"/>
                  </a:cubicBezTo>
                  <a:cubicBezTo>
                    <a:pt x="90" y="146"/>
                    <a:pt x="141" y="93"/>
                    <a:pt x="209" y="55"/>
                  </a:cubicBezTo>
                  <a:cubicBezTo>
                    <a:pt x="276" y="18"/>
                    <a:pt x="354" y="0"/>
                    <a:pt x="443" y="0"/>
                  </a:cubicBezTo>
                  <a:cubicBezTo>
                    <a:pt x="524" y="0"/>
                    <a:pt x="596" y="18"/>
                    <a:pt x="660" y="55"/>
                  </a:cubicBezTo>
                  <a:cubicBezTo>
                    <a:pt x="725" y="91"/>
                    <a:pt x="774" y="142"/>
                    <a:pt x="809" y="209"/>
                  </a:cubicBezTo>
                  <a:cubicBezTo>
                    <a:pt x="844" y="275"/>
                    <a:pt x="862" y="350"/>
                    <a:pt x="862" y="435"/>
                  </a:cubicBezTo>
                  <a:close/>
                  <a:moveTo>
                    <a:pt x="750" y="448"/>
                  </a:moveTo>
                  <a:cubicBezTo>
                    <a:pt x="750" y="336"/>
                    <a:pt x="722" y="248"/>
                    <a:pt x="666" y="185"/>
                  </a:cubicBezTo>
                  <a:cubicBezTo>
                    <a:pt x="611" y="122"/>
                    <a:pt x="534" y="91"/>
                    <a:pt x="435" y="91"/>
                  </a:cubicBezTo>
                  <a:cubicBezTo>
                    <a:pt x="372" y="91"/>
                    <a:pt x="316" y="106"/>
                    <a:pt x="267" y="136"/>
                  </a:cubicBezTo>
                  <a:cubicBezTo>
                    <a:pt x="218" y="166"/>
                    <a:pt x="179" y="208"/>
                    <a:pt x="152" y="263"/>
                  </a:cubicBezTo>
                  <a:cubicBezTo>
                    <a:pt x="125" y="318"/>
                    <a:pt x="112" y="379"/>
                    <a:pt x="112" y="447"/>
                  </a:cubicBezTo>
                  <a:cubicBezTo>
                    <a:pt x="112" y="516"/>
                    <a:pt x="125" y="578"/>
                    <a:pt x="151" y="632"/>
                  </a:cubicBezTo>
                  <a:cubicBezTo>
                    <a:pt x="177" y="686"/>
                    <a:pt x="214" y="727"/>
                    <a:pt x="262" y="757"/>
                  </a:cubicBezTo>
                  <a:cubicBezTo>
                    <a:pt x="310" y="786"/>
                    <a:pt x="365" y="801"/>
                    <a:pt x="427" y="801"/>
                  </a:cubicBezTo>
                  <a:cubicBezTo>
                    <a:pt x="528" y="801"/>
                    <a:pt x="607" y="770"/>
                    <a:pt x="664" y="707"/>
                  </a:cubicBezTo>
                  <a:cubicBezTo>
                    <a:pt x="721" y="645"/>
                    <a:pt x="750" y="558"/>
                    <a:pt x="750" y="4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11" name="Freeform 12"/>
            <p:cNvSpPr>
              <a:spLocks/>
            </p:cNvSpPr>
            <p:nvPr/>
          </p:nvSpPr>
          <p:spPr bwMode="auto">
            <a:xfrm>
              <a:off x="2922587" y="-5705476"/>
              <a:ext cx="1474788" cy="3471863"/>
            </a:xfrm>
            <a:custGeom>
              <a:avLst/>
              <a:gdLst>
                <a:gd name="T0" fmla="*/ 393 w 393"/>
                <a:gd name="T1" fmla="*/ 100 h 926"/>
                <a:gd name="T2" fmla="*/ 324 w 393"/>
                <a:gd name="T3" fmla="*/ 83 h 926"/>
                <a:gd name="T4" fmla="*/ 214 w 393"/>
                <a:gd name="T5" fmla="*/ 214 h 926"/>
                <a:gd name="T6" fmla="*/ 214 w 393"/>
                <a:gd name="T7" fmla="*/ 309 h 926"/>
                <a:gd name="T8" fmla="*/ 367 w 393"/>
                <a:gd name="T9" fmla="*/ 309 h 926"/>
                <a:gd name="T10" fmla="*/ 367 w 393"/>
                <a:gd name="T11" fmla="*/ 393 h 926"/>
                <a:gd name="T12" fmla="*/ 214 w 393"/>
                <a:gd name="T13" fmla="*/ 393 h 926"/>
                <a:gd name="T14" fmla="*/ 214 w 393"/>
                <a:gd name="T15" fmla="*/ 926 h 926"/>
                <a:gd name="T16" fmla="*/ 110 w 393"/>
                <a:gd name="T17" fmla="*/ 926 h 926"/>
                <a:gd name="T18" fmla="*/ 110 w 393"/>
                <a:gd name="T19" fmla="*/ 393 h 926"/>
                <a:gd name="T20" fmla="*/ 0 w 393"/>
                <a:gd name="T21" fmla="*/ 393 h 926"/>
                <a:gd name="T22" fmla="*/ 0 w 393"/>
                <a:gd name="T23" fmla="*/ 309 h 926"/>
                <a:gd name="T24" fmla="*/ 110 w 393"/>
                <a:gd name="T25" fmla="*/ 309 h 926"/>
                <a:gd name="T26" fmla="*/ 110 w 393"/>
                <a:gd name="T27" fmla="*/ 209 h 926"/>
                <a:gd name="T28" fmla="*/ 169 w 393"/>
                <a:gd name="T29" fmla="*/ 58 h 926"/>
                <a:gd name="T30" fmla="*/ 317 w 393"/>
                <a:gd name="T31" fmla="*/ 0 h 926"/>
                <a:gd name="T32" fmla="*/ 393 w 393"/>
                <a:gd name="T33" fmla="*/ 11 h 926"/>
                <a:gd name="T34" fmla="*/ 393 w 393"/>
                <a:gd name="T35" fmla="*/ 1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926">
                  <a:moveTo>
                    <a:pt x="393" y="100"/>
                  </a:moveTo>
                  <a:cubicBezTo>
                    <a:pt x="373" y="89"/>
                    <a:pt x="350" y="83"/>
                    <a:pt x="324" y="83"/>
                  </a:cubicBezTo>
                  <a:cubicBezTo>
                    <a:pt x="251" y="83"/>
                    <a:pt x="214" y="127"/>
                    <a:pt x="214" y="214"/>
                  </a:cubicBezTo>
                  <a:cubicBezTo>
                    <a:pt x="214" y="309"/>
                    <a:pt x="214" y="309"/>
                    <a:pt x="214" y="309"/>
                  </a:cubicBezTo>
                  <a:cubicBezTo>
                    <a:pt x="367" y="309"/>
                    <a:pt x="367" y="309"/>
                    <a:pt x="367" y="309"/>
                  </a:cubicBezTo>
                  <a:cubicBezTo>
                    <a:pt x="367" y="393"/>
                    <a:pt x="367" y="393"/>
                    <a:pt x="367" y="393"/>
                  </a:cubicBezTo>
                  <a:cubicBezTo>
                    <a:pt x="214" y="393"/>
                    <a:pt x="214" y="393"/>
                    <a:pt x="214" y="393"/>
                  </a:cubicBezTo>
                  <a:cubicBezTo>
                    <a:pt x="214" y="926"/>
                    <a:pt x="214" y="926"/>
                    <a:pt x="214" y="926"/>
                  </a:cubicBezTo>
                  <a:cubicBezTo>
                    <a:pt x="110" y="926"/>
                    <a:pt x="110" y="926"/>
                    <a:pt x="110" y="926"/>
                  </a:cubicBezTo>
                  <a:cubicBezTo>
                    <a:pt x="110" y="393"/>
                    <a:pt x="110" y="393"/>
                    <a:pt x="110" y="393"/>
                  </a:cubicBezTo>
                  <a:cubicBezTo>
                    <a:pt x="0" y="393"/>
                    <a:pt x="0" y="393"/>
                    <a:pt x="0" y="393"/>
                  </a:cubicBezTo>
                  <a:cubicBezTo>
                    <a:pt x="0" y="309"/>
                    <a:pt x="0" y="309"/>
                    <a:pt x="0" y="309"/>
                  </a:cubicBezTo>
                  <a:cubicBezTo>
                    <a:pt x="110" y="309"/>
                    <a:pt x="110" y="309"/>
                    <a:pt x="110" y="309"/>
                  </a:cubicBezTo>
                  <a:cubicBezTo>
                    <a:pt x="110" y="209"/>
                    <a:pt x="110" y="209"/>
                    <a:pt x="110" y="209"/>
                  </a:cubicBezTo>
                  <a:cubicBezTo>
                    <a:pt x="110" y="147"/>
                    <a:pt x="130" y="96"/>
                    <a:pt x="169" y="58"/>
                  </a:cubicBezTo>
                  <a:cubicBezTo>
                    <a:pt x="208" y="19"/>
                    <a:pt x="257" y="0"/>
                    <a:pt x="317" y="0"/>
                  </a:cubicBezTo>
                  <a:cubicBezTo>
                    <a:pt x="349" y="0"/>
                    <a:pt x="374" y="3"/>
                    <a:pt x="393" y="11"/>
                  </a:cubicBezTo>
                  <a:lnTo>
                    <a:pt x="393"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12" name="Freeform 13"/>
            <p:cNvSpPr>
              <a:spLocks/>
            </p:cNvSpPr>
            <p:nvPr/>
          </p:nvSpPr>
          <p:spPr bwMode="auto">
            <a:xfrm>
              <a:off x="4268787" y="-5705476"/>
              <a:ext cx="1474788" cy="3471863"/>
            </a:xfrm>
            <a:custGeom>
              <a:avLst/>
              <a:gdLst>
                <a:gd name="T0" fmla="*/ 393 w 393"/>
                <a:gd name="T1" fmla="*/ 100 h 926"/>
                <a:gd name="T2" fmla="*/ 324 w 393"/>
                <a:gd name="T3" fmla="*/ 83 h 926"/>
                <a:gd name="T4" fmla="*/ 215 w 393"/>
                <a:gd name="T5" fmla="*/ 214 h 926"/>
                <a:gd name="T6" fmla="*/ 215 w 393"/>
                <a:gd name="T7" fmla="*/ 309 h 926"/>
                <a:gd name="T8" fmla="*/ 367 w 393"/>
                <a:gd name="T9" fmla="*/ 309 h 926"/>
                <a:gd name="T10" fmla="*/ 367 w 393"/>
                <a:gd name="T11" fmla="*/ 393 h 926"/>
                <a:gd name="T12" fmla="*/ 215 w 393"/>
                <a:gd name="T13" fmla="*/ 393 h 926"/>
                <a:gd name="T14" fmla="*/ 215 w 393"/>
                <a:gd name="T15" fmla="*/ 926 h 926"/>
                <a:gd name="T16" fmla="*/ 110 w 393"/>
                <a:gd name="T17" fmla="*/ 926 h 926"/>
                <a:gd name="T18" fmla="*/ 110 w 393"/>
                <a:gd name="T19" fmla="*/ 393 h 926"/>
                <a:gd name="T20" fmla="*/ 0 w 393"/>
                <a:gd name="T21" fmla="*/ 393 h 926"/>
                <a:gd name="T22" fmla="*/ 0 w 393"/>
                <a:gd name="T23" fmla="*/ 309 h 926"/>
                <a:gd name="T24" fmla="*/ 110 w 393"/>
                <a:gd name="T25" fmla="*/ 309 h 926"/>
                <a:gd name="T26" fmla="*/ 110 w 393"/>
                <a:gd name="T27" fmla="*/ 209 h 926"/>
                <a:gd name="T28" fmla="*/ 169 w 393"/>
                <a:gd name="T29" fmla="*/ 58 h 926"/>
                <a:gd name="T30" fmla="*/ 318 w 393"/>
                <a:gd name="T31" fmla="*/ 0 h 926"/>
                <a:gd name="T32" fmla="*/ 393 w 393"/>
                <a:gd name="T33" fmla="*/ 11 h 926"/>
                <a:gd name="T34" fmla="*/ 393 w 393"/>
                <a:gd name="T35" fmla="*/ 1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926">
                  <a:moveTo>
                    <a:pt x="393" y="100"/>
                  </a:moveTo>
                  <a:cubicBezTo>
                    <a:pt x="373" y="89"/>
                    <a:pt x="350" y="83"/>
                    <a:pt x="324" y="83"/>
                  </a:cubicBezTo>
                  <a:cubicBezTo>
                    <a:pt x="251" y="83"/>
                    <a:pt x="215" y="127"/>
                    <a:pt x="215" y="214"/>
                  </a:cubicBezTo>
                  <a:cubicBezTo>
                    <a:pt x="215" y="309"/>
                    <a:pt x="215" y="309"/>
                    <a:pt x="215" y="309"/>
                  </a:cubicBezTo>
                  <a:cubicBezTo>
                    <a:pt x="367" y="309"/>
                    <a:pt x="367" y="309"/>
                    <a:pt x="367" y="309"/>
                  </a:cubicBezTo>
                  <a:cubicBezTo>
                    <a:pt x="367" y="393"/>
                    <a:pt x="367" y="393"/>
                    <a:pt x="367" y="393"/>
                  </a:cubicBezTo>
                  <a:cubicBezTo>
                    <a:pt x="215" y="393"/>
                    <a:pt x="215" y="393"/>
                    <a:pt x="215" y="393"/>
                  </a:cubicBezTo>
                  <a:cubicBezTo>
                    <a:pt x="215" y="926"/>
                    <a:pt x="215" y="926"/>
                    <a:pt x="215" y="926"/>
                  </a:cubicBezTo>
                  <a:cubicBezTo>
                    <a:pt x="110" y="926"/>
                    <a:pt x="110" y="926"/>
                    <a:pt x="110" y="926"/>
                  </a:cubicBezTo>
                  <a:cubicBezTo>
                    <a:pt x="110" y="393"/>
                    <a:pt x="110" y="393"/>
                    <a:pt x="110" y="393"/>
                  </a:cubicBezTo>
                  <a:cubicBezTo>
                    <a:pt x="0" y="393"/>
                    <a:pt x="0" y="393"/>
                    <a:pt x="0" y="393"/>
                  </a:cubicBezTo>
                  <a:cubicBezTo>
                    <a:pt x="0" y="309"/>
                    <a:pt x="0" y="309"/>
                    <a:pt x="0" y="309"/>
                  </a:cubicBezTo>
                  <a:cubicBezTo>
                    <a:pt x="110" y="309"/>
                    <a:pt x="110" y="309"/>
                    <a:pt x="110" y="309"/>
                  </a:cubicBezTo>
                  <a:cubicBezTo>
                    <a:pt x="110" y="209"/>
                    <a:pt x="110" y="209"/>
                    <a:pt x="110" y="209"/>
                  </a:cubicBezTo>
                  <a:cubicBezTo>
                    <a:pt x="110" y="147"/>
                    <a:pt x="130" y="96"/>
                    <a:pt x="169" y="58"/>
                  </a:cubicBezTo>
                  <a:cubicBezTo>
                    <a:pt x="208" y="19"/>
                    <a:pt x="258" y="0"/>
                    <a:pt x="318" y="0"/>
                  </a:cubicBezTo>
                  <a:cubicBezTo>
                    <a:pt x="349" y="0"/>
                    <a:pt x="375" y="3"/>
                    <a:pt x="393" y="11"/>
                  </a:cubicBezTo>
                  <a:lnTo>
                    <a:pt x="393"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13" name="Freeform 14"/>
            <p:cNvSpPr>
              <a:spLocks noEditPoints="1"/>
            </p:cNvSpPr>
            <p:nvPr/>
          </p:nvSpPr>
          <p:spPr bwMode="auto">
            <a:xfrm>
              <a:off x="5953125" y="-5616576"/>
              <a:ext cx="514350" cy="3382963"/>
            </a:xfrm>
            <a:custGeom>
              <a:avLst/>
              <a:gdLst>
                <a:gd name="T0" fmla="*/ 137 w 137"/>
                <a:gd name="T1" fmla="*/ 64 h 902"/>
                <a:gd name="T2" fmla="*/ 116 w 137"/>
                <a:gd name="T3" fmla="*/ 110 h 902"/>
                <a:gd name="T4" fmla="*/ 68 w 137"/>
                <a:gd name="T5" fmla="*/ 129 h 902"/>
                <a:gd name="T6" fmla="*/ 20 w 137"/>
                <a:gd name="T7" fmla="*/ 111 h 902"/>
                <a:gd name="T8" fmla="*/ 0 w 137"/>
                <a:gd name="T9" fmla="*/ 64 h 902"/>
                <a:gd name="T10" fmla="*/ 19 w 137"/>
                <a:gd name="T11" fmla="*/ 19 h 902"/>
                <a:gd name="T12" fmla="*/ 68 w 137"/>
                <a:gd name="T13" fmla="*/ 0 h 902"/>
                <a:gd name="T14" fmla="*/ 117 w 137"/>
                <a:gd name="T15" fmla="*/ 19 h 902"/>
                <a:gd name="T16" fmla="*/ 137 w 137"/>
                <a:gd name="T17" fmla="*/ 64 h 902"/>
                <a:gd name="T18" fmla="*/ 119 w 137"/>
                <a:gd name="T19" fmla="*/ 902 h 902"/>
                <a:gd name="T20" fmla="*/ 15 w 137"/>
                <a:gd name="T21" fmla="*/ 902 h 902"/>
                <a:gd name="T22" fmla="*/ 15 w 137"/>
                <a:gd name="T23" fmla="*/ 285 h 902"/>
                <a:gd name="T24" fmla="*/ 119 w 137"/>
                <a:gd name="T25" fmla="*/ 285 h 902"/>
                <a:gd name="T26" fmla="*/ 119 w 137"/>
                <a:gd name="T27"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902">
                  <a:moveTo>
                    <a:pt x="137" y="64"/>
                  </a:moveTo>
                  <a:cubicBezTo>
                    <a:pt x="137" y="83"/>
                    <a:pt x="130" y="98"/>
                    <a:pt x="116" y="110"/>
                  </a:cubicBezTo>
                  <a:cubicBezTo>
                    <a:pt x="103" y="123"/>
                    <a:pt x="87" y="129"/>
                    <a:pt x="68" y="129"/>
                  </a:cubicBezTo>
                  <a:cubicBezTo>
                    <a:pt x="49" y="129"/>
                    <a:pt x="33" y="123"/>
                    <a:pt x="20" y="111"/>
                  </a:cubicBezTo>
                  <a:cubicBezTo>
                    <a:pt x="6" y="99"/>
                    <a:pt x="0" y="83"/>
                    <a:pt x="0" y="64"/>
                  </a:cubicBezTo>
                  <a:cubicBezTo>
                    <a:pt x="0" y="47"/>
                    <a:pt x="6" y="32"/>
                    <a:pt x="19" y="19"/>
                  </a:cubicBezTo>
                  <a:cubicBezTo>
                    <a:pt x="32" y="7"/>
                    <a:pt x="48" y="0"/>
                    <a:pt x="68" y="0"/>
                  </a:cubicBezTo>
                  <a:cubicBezTo>
                    <a:pt x="87" y="0"/>
                    <a:pt x="104" y="7"/>
                    <a:pt x="117" y="19"/>
                  </a:cubicBezTo>
                  <a:cubicBezTo>
                    <a:pt x="130" y="31"/>
                    <a:pt x="137" y="46"/>
                    <a:pt x="137" y="64"/>
                  </a:cubicBezTo>
                  <a:close/>
                  <a:moveTo>
                    <a:pt x="119" y="902"/>
                  </a:moveTo>
                  <a:cubicBezTo>
                    <a:pt x="15" y="902"/>
                    <a:pt x="15" y="902"/>
                    <a:pt x="15" y="902"/>
                  </a:cubicBezTo>
                  <a:cubicBezTo>
                    <a:pt x="15" y="285"/>
                    <a:pt x="15" y="285"/>
                    <a:pt x="15" y="285"/>
                  </a:cubicBezTo>
                  <a:cubicBezTo>
                    <a:pt x="119" y="285"/>
                    <a:pt x="119" y="285"/>
                    <a:pt x="119" y="285"/>
                  </a:cubicBezTo>
                  <a:lnTo>
                    <a:pt x="119" y="9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34" name="Freeform 15"/>
            <p:cNvSpPr>
              <a:spLocks/>
            </p:cNvSpPr>
            <p:nvPr/>
          </p:nvSpPr>
          <p:spPr bwMode="auto">
            <a:xfrm>
              <a:off x="6797675" y="-4603751"/>
              <a:ext cx="1836738" cy="2427288"/>
            </a:xfrm>
            <a:custGeom>
              <a:avLst/>
              <a:gdLst>
                <a:gd name="T0" fmla="*/ 489 w 490"/>
                <a:gd name="T1" fmla="*/ 603 h 647"/>
                <a:gd name="T2" fmla="*/ 310 w 490"/>
                <a:gd name="T3" fmla="*/ 647 h 647"/>
                <a:gd name="T4" fmla="*/ 150 w 490"/>
                <a:gd name="T5" fmla="*/ 608 h 647"/>
                <a:gd name="T6" fmla="*/ 40 w 490"/>
                <a:gd name="T7" fmla="*/ 498 h 647"/>
                <a:gd name="T8" fmla="*/ 0 w 490"/>
                <a:gd name="T9" fmla="*/ 338 h 647"/>
                <a:gd name="T10" fmla="*/ 93 w 490"/>
                <a:gd name="T11" fmla="*/ 93 h 647"/>
                <a:gd name="T12" fmla="*/ 339 w 490"/>
                <a:gd name="T13" fmla="*/ 0 h 647"/>
                <a:gd name="T14" fmla="*/ 490 w 490"/>
                <a:gd name="T15" fmla="*/ 31 h 647"/>
                <a:gd name="T16" fmla="*/ 490 w 490"/>
                <a:gd name="T17" fmla="*/ 133 h 647"/>
                <a:gd name="T18" fmla="*/ 335 w 490"/>
                <a:gd name="T19" fmla="*/ 84 h 647"/>
                <a:gd name="T20" fmla="*/ 171 w 490"/>
                <a:gd name="T21" fmla="*/ 153 h 647"/>
                <a:gd name="T22" fmla="*/ 107 w 490"/>
                <a:gd name="T23" fmla="*/ 329 h 647"/>
                <a:gd name="T24" fmla="*/ 167 w 490"/>
                <a:gd name="T25" fmla="*/ 500 h 647"/>
                <a:gd name="T26" fmla="*/ 329 w 490"/>
                <a:gd name="T27" fmla="*/ 562 h 647"/>
                <a:gd name="T28" fmla="*/ 489 w 490"/>
                <a:gd name="T29" fmla="*/ 509 h 647"/>
                <a:gd name="T30" fmla="*/ 489 w 490"/>
                <a:gd name="T31" fmla="*/ 60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0" h="647">
                  <a:moveTo>
                    <a:pt x="489" y="603"/>
                  </a:moveTo>
                  <a:cubicBezTo>
                    <a:pt x="438" y="632"/>
                    <a:pt x="379" y="647"/>
                    <a:pt x="310" y="647"/>
                  </a:cubicBezTo>
                  <a:cubicBezTo>
                    <a:pt x="251" y="647"/>
                    <a:pt x="198" y="634"/>
                    <a:pt x="150" y="608"/>
                  </a:cubicBezTo>
                  <a:cubicBezTo>
                    <a:pt x="103" y="582"/>
                    <a:pt x="66" y="545"/>
                    <a:pt x="40" y="498"/>
                  </a:cubicBezTo>
                  <a:cubicBezTo>
                    <a:pt x="14" y="451"/>
                    <a:pt x="0" y="397"/>
                    <a:pt x="0" y="338"/>
                  </a:cubicBezTo>
                  <a:cubicBezTo>
                    <a:pt x="0" y="236"/>
                    <a:pt x="31" y="155"/>
                    <a:pt x="93" y="93"/>
                  </a:cubicBezTo>
                  <a:cubicBezTo>
                    <a:pt x="155" y="31"/>
                    <a:pt x="237" y="0"/>
                    <a:pt x="339" y="0"/>
                  </a:cubicBezTo>
                  <a:cubicBezTo>
                    <a:pt x="396" y="0"/>
                    <a:pt x="446" y="11"/>
                    <a:pt x="490" y="31"/>
                  </a:cubicBezTo>
                  <a:cubicBezTo>
                    <a:pt x="490" y="133"/>
                    <a:pt x="490" y="133"/>
                    <a:pt x="490" y="133"/>
                  </a:cubicBezTo>
                  <a:cubicBezTo>
                    <a:pt x="441" y="100"/>
                    <a:pt x="390" y="84"/>
                    <a:pt x="335" y="84"/>
                  </a:cubicBezTo>
                  <a:cubicBezTo>
                    <a:pt x="268" y="84"/>
                    <a:pt x="213" y="107"/>
                    <a:pt x="171" y="153"/>
                  </a:cubicBezTo>
                  <a:cubicBezTo>
                    <a:pt x="128" y="198"/>
                    <a:pt x="107" y="257"/>
                    <a:pt x="107" y="329"/>
                  </a:cubicBezTo>
                  <a:cubicBezTo>
                    <a:pt x="107" y="401"/>
                    <a:pt x="127" y="458"/>
                    <a:pt x="167" y="500"/>
                  </a:cubicBezTo>
                  <a:cubicBezTo>
                    <a:pt x="208" y="541"/>
                    <a:pt x="261" y="562"/>
                    <a:pt x="329" y="562"/>
                  </a:cubicBezTo>
                  <a:cubicBezTo>
                    <a:pt x="385" y="562"/>
                    <a:pt x="439" y="545"/>
                    <a:pt x="489" y="509"/>
                  </a:cubicBezTo>
                  <a:lnTo>
                    <a:pt x="489"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35" name="Freeform 16"/>
            <p:cNvSpPr>
              <a:spLocks noEditPoints="1"/>
            </p:cNvSpPr>
            <p:nvPr/>
          </p:nvSpPr>
          <p:spPr bwMode="auto">
            <a:xfrm>
              <a:off x="8904287" y="-4603751"/>
              <a:ext cx="2127250" cy="2427288"/>
            </a:xfrm>
            <a:custGeom>
              <a:avLst/>
              <a:gdLst>
                <a:gd name="T0" fmla="*/ 567 w 567"/>
                <a:gd name="T1" fmla="*/ 348 h 647"/>
                <a:gd name="T2" fmla="*/ 108 w 567"/>
                <a:gd name="T3" fmla="*/ 348 h 647"/>
                <a:gd name="T4" fmla="*/ 166 w 567"/>
                <a:gd name="T5" fmla="*/ 507 h 647"/>
                <a:gd name="T6" fmla="*/ 320 w 567"/>
                <a:gd name="T7" fmla="*/ 562 h 647"/>
                <a:gd name="T8" fmla="*/ 522 w 567"/>
                <a:gd name="T9" fmla="*/ 495 h 647"/>
                <a:gd name="T10" fmla="*/ 522 w 567"/>
                <a:gd name="T11" fmla="*/ 587 h 647"/>
                <a:gd name="T12" fmla="*/ 295 w 567"/>
                <a:gd name="T13" fmla="*/ 647 h 647"/>
                <a:gd name="T14" fmla="*/ 78 w 567"/>
                <a:gd name="T15" fmla="*/ 562 h 647"/>
                <a:gd name="T16" fmla="*/ 0 w 567"/>
                <a:gd name="T17" fmla="*/ 326 h 647"/>
                <a:gd name="T18" fmla="*/ 39 w 567"/>
                <a:gd name="T19" fmla="*/ 159 h 647"/>
                <a:gd name="T20" fmla="*/ 147 w 567"/>
                <a:gd name="T21" fmla="*/ 42 h 647"/>
                <a:gd name="T22" fmla="*/ 299 w 567"/>
                <a:gd name="T23" fmla="*/ 0 h 647"/>
                <a:gd name="T24" fmla="*/ 496 w 567"/>
                <a:gd name="T25" fmla="*/ 78 h 647"/>
                <a:gd name="T26" fmla="*/ 567 w 567"/>
                <a:gd name="T27" fmla="*/ 296 h 647"/>
                <a:gd name="T28" fmla="*/ 567 w 567"/>
                <a:gd name="T29" fmla="*/ 348 h 647"/>
                <a:gd name="T30" fmla="*/ 461 w 567"/>
                <a:gd name="T31" fmla="*/ 264 h 647"/>
                <a:gd name="T32" fmla="*/ 417 w 567"/>
                <a:gd name="T33" fmla="*/ 132 h 647"/>
                <a:gd name="T34" fmla="*/ 298 w 567"/>
                <a:gd name="T35" fmla="*/ 84 h 647"/>
                <a:gd name="T36" fmla="*/ 174 w 567"/>
                <a:gd name="T37" fmla="*/ 134 h 647"/>
                <a:gd name="T38" fmla="*/ 109 w 567"/>
                <a:gd name="T39" fmla="*/ 264 h 647"/>
                <a:gd name="T40" fmla="*/ 461 w 567"/>
                <a:gd name="T41" fmla="*/ 26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7" h="647">
                  <a:moveTo>
                    <a:pt x="567" y="348"/>
                  </a:moveTo>
                  <a:cubicBezTo>
                    <a:pt x="108" y="348"/>
                    <a:pt x="108" y="348"/>
                    <a:pt x="108" y="348"/>
                  </a:cubicBezTo>
                  <a:cubicBezTo>
                    <a:pt x="109" y="418"/>
                    <a:pt x="129" y="471"/>
                    <a:pt x="166" y="507"/>
                  </a:cubicBezTo>
                  <a:cubicBezTo>
                    <a:pt x="203" y="544"/>
                    <a:pt x="254" y="562"/>
                    <a:pt x="320" y="562"/>
                  </a:cubicBezTo>
                  <a:cubicBezTo>
                    <a:pt x="394" y="562"/>
                    <a:pt x="461" y="540"/>
                    <a:pt x="522" y="495"/>
                  </a:cubicBezTo>
                  <a:cubicBezTo>
                    <a:pt x="522" y="587"/>
                    <a:pt x="522" y="587"/>
                    <a:pt x="522" y="587"/>
                  </a:cubicBezTo>
                  <a:cubicBezTo>
                    <a:pt x="465" y="627"/>
                    <a:pt x="389" y="647"/>
                    <a:pt x="295" y="647"/>
                  </a:cubicBezTo>
                  <a:cubicBezTo>
                    <a:pt x="202" y="647"/>
                    <a:pt x="130" y="618"/>
                    <a:pt x="78" y="562"/>
                  </a:cubicBezTo>
                  <a:cubicBezTo>
                    <a:pt x="26" y="505"/>
                    <a:pt x="0" y="426"/>
                    <a:pt x="0" y="326"/>
                  </a:cubicBezTo>
                  <a:cubicBezTo>
                    <a:pt x="0" y="265"/>
                    <a:pt x="13" y="209"/>
                    <a:pt x="39" y="159"/>
                  </a:cubicBezTo>
                  <a:cubicBezTo>
                    <a:pt x="65" y="108"/>
                    <a:pt x="101" y="69"/>
                    <a:pt x="147" y="42"/>
                  </a:cubicBezTo>
                  <a:cubicBezTo>
                    <a:pt x="192" y="14"/>
                    <a:pt x="243" y="0"/>
                    <a:pt x="299" y="0"/>
                  </a:cubicBezTo>
                  <a:cubicBezTo>
                    <a:pt x="383" y="0"/>
                    <a:pt x="449" y="26"/>
                    <a:pt x="496" y="78"/>
                  </a:cubicBezTo>
                  <a:cubicBezTo>
                    <a:pt x="544" y="130"/>
                    <a:pt x="567" y="203"/>
                    <a:pt x="567" y="296"/>
                  </a:cubicBezTo>
                  <a:lnTo>
                    <a:pt x="567" y="348"/>
                  </a:lnTo>
                  <a:close/>
                  <a:moveTo>
                    <a:pt x="461" y="264"/>
                  </a:moveTo>
                  <a:cubicBezTo>
                    <a:pt x="460" y="207"/>
                    <a:pt x="445" y="163"/>
                    <a:pt x="417" y="132"/>
                  </a:cubicBezTo>
                  <a:cubicBezTo>
                    <a:pt x="389" y="100"/>
                    <a:pt x="349" y="84"/>
                    <a:pt x="298" y="84"/>
                  </a:cubicBezTo>
                  <a:cubicBezTo>
                    <a:pt x="250" y="84"/>
                    <a:pt x="208" y="101"/>
                    <a:pt x="174" y="134"/>
                  </a:cubicBezTo>
                  <a:cubicBezTo>
                    <a:pt x="140" y="167"/>
                    <a:pt x="118" y="210"/>
                    <a:pt x="109" y="264"/>
                  </a:cubicBezTo>
                  <a:lnTo>
                    <a:pt x="46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36" name="Freeform 17"/>
            <p:cNvSpPr>
              <a:spLocks/>
            </p:cNvSpPr>
            <p:nvPr/>
          </p:nvSpPr>
          <p:spPr bwMode="auto">
            <a:xfrm>
              <a:off x="-7037388" y="-6557963"/>
              <a:ext cx="4759325" cy="5400675"/>
            </a:xfrm>
            <a:custGeom>
              <a:avLst/>
              <a:gdLst>
                <a:gd name="T0" fmla="*/ 2998 w 2998"/>
                <a:gd name="T1" fmla="*/ 3119 h 3402"/>
                <a:gd name="T2" fmla="*/ 2998 w 2998"/>
                <a:gd name="T3" fmla="*/ 3119 h 3402"/>
                <a:gd name="T4" fmla="*/ 2998 w 2998"/>
                <a:gd name="T5" fmla="*/ 293 h 3402"/>
                <a:gd name="T6" fmla="*/ 1928 w 2998"/>
                <a:gd name="T7" fmla="*/ 0 h 3402"/>
                <a:gd name="T8" fmla="*/ 5 w 2998"/>
                <a:gd name="T9" fmla="*/ 683 h 3402"/>
                <a:gd name="T10" fmla="*/ 0 w 2998"/>
                <a:gd name="T11" fmla="*/ 685 h 3402"/>
                <a:gd name="T12" fmla="*/ 0 w 2998"/>
                <a:gd name="T13" fmla="*/ 2729 h 3402"/>
                <a:gd name="T14" fmla="*/ 657 w 2998"/>
                <a:gd name="T15" fmla="*/ 2486 h 3402"/>
                <a:gd name="T16" fmla="*/ 657 w 2998"/>
                <a:gd name="T17" fmla="*/ 823 h 3402"/>
                <a:gd name="T18" fmla="*/ 1928 w 2998"/>
                <a:gd name="T19" fmla="*/ 534 h 3402"/>
                <a:gd name="T20" fmla="*/ 1928 w 2998"/>
                <a:gd name="T21" fmla="*/ 2979 h 3402"/>
                <a:gd name="T22" fmla="*/ 3 w 2998"/>
                <a:gd name="T23" fmla="*/ 2729 h 3402"/>
                <a:gd name="T24" fmla="*/ 1928 w 2998"/>
                <a:gd name="T25" fmla="*/ 3402 h 3402"/>
                <a:gd name="T26" fmla="*/ 1928 w 2998"/>
                <a:gd name="T27" fmla="*/ 3402 h 3402"/>
                <a:gd name="T28" fmla="*/ 2998 w 2998"/>
                <a:gd name="T29" fmla="*/ 3124 h 3402"/>
                <a:gd name="T30" fmla="*/ 2998 w 2998"/>
                <a:gd name="T31" fmla="*/ 3119 h 3402"/>
                <a:gd name="T32" fmla="*/ 2998 w 2998"/>
                <a:gd name="T33" fmla="*/ 3119 h 3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8" h="3402">
                  <a:moveTo>
                    <a:pt x="2998" y="3119"/>
                  </a:moveTo>
                  <a:lnTo>
                    <a:pt x="2998" y="3119"/>
                  </a:lnTo>
                  <a:lnTo>
                    <a:pt x="2998" y="293"/>
                  </a:lnTo>
                  <a:lnTo>
                    <a:pt x="1928" y="0"/>
                  </a:lnTo>
                  <a:lnTo>
                    <a:pt x="5" y="683"/>
                  </a:lnTo>
                  <a:lnTo>
                    <a:pt x="0" y="685"/>
                  </a:lnTo>
                  <a:lnTo>
                    <a:pt x="0" y="2729"/>
                  </a:lnTo>
                  <a:lnTo>
                    <a:pt x="657" y="2486"/>
                  </a:lnTo>
                  <a:lnTo>
                    <a:pt x="657" y="823"/>
                  </a:lnTo>
                  <a:lnTo>
                    <a:pt x="1928" y="534"/>
                  </a:lnTo>
                  <a:lnTo>
                    <a:pt x="1928" y="2979"/>
                  </a:lnTo>
                  <a:lnTo>
                    <a:pt x="3" y="2729"/>
                  </a:lnTo>
                  <a:lnTo>
                    <a:pt x="1928" y="3402"/>
                  </a:lnTo>
                  <a:lnTo>
                    <a:pt x="1928" y="3402"/>
                  </a:lnTo>
                  <a:lnTo>
                    <a:pt x="2998" y="3124"/>
                  </a:lnTo>
                  <a:lnTo>
                    <a:pt x="2998" y="3119"/>
                  </a:lnTo>
                  <a:lnTo>
                    <a:pt x="2998" y="3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grpSp>
      <p:grpSp>
        <p:nvGrpSpPr>
          <p:cNvPr id="51" name="Group 63"/>
          <p:cNvGrpSpPr>
            <a:grpSpLocks noChangeAspect="1"/>
          </p:cNvGrpSpPr>
          <p:nvPr/>
        </p:nvGrpSpPr>
        <p:grpSpPr bwMode="auto">
          <a:xfrm>
            <a:off x="4672826" y="4533540"/>
            <a:ext cx="1247601" cy="566991"/>
            <a:chOff x="-909" y="7640"/>
            <a:chExt cx="3888" cy="1766"/>
          </a:xfrm>
          <a:solidFill>
            <a:srgbClr val="FFFFFF"/>
          </a:solidFill>
        </p:grpSpPr>
        <p:sp>
          <p:nvSpPr>
            <p:cNvPr id="52" name="Freeform 64"/>
            <p:cNvSpPr>
              <a:spLocks/>
            </p:cNvSpPr>
            <p:nvPr/>
          </p:nvSpPr>
          <p:spPr bwMode="auto">
            <a:xfrm>
              <a:off x="2273" y="7640"/>
              <a:ext cx="706" cy="1530"/>
            </a:xfrm>
            <a:custGeom>
              <a:avLst/>
              <a:gdLst>
                <a:gd name="T0" fmla="*/ 293 w 299"/>
                <a:gd name="T1" fmla="*/ 546 h 648"/>
                <a:gd name="T2" fmla="*/ 240 w 299"/>
                <a:gd name="T3" fmla="*/ 443 h 648"/>
                <a:gd name="T4" fmla="*/ 191 w 299"/>
                <a:gd name="T5" fmla="*/ 393 h 648"/>
                <a:gd name="T6" fmla="*/ 233 w 299"/>
                <a:gd name="T7" fmla="*/ 280 h 648"/>
                <a:gd name="T8" fmla="*/ 253 w 299"/>
                <a:gd name="T9" fmla="*/ 157 h 648"/>
                <a:gd name="T10" fmla="*/ 220 w 299"/>
                <a:gd name="T11" fmla="*/ 49 h 648"/>
                <a:gd name="T12" fmla="*/ 120 w 299"/>
                <a:gd name="T13" fmla="*/ 11 h 648"/>
                <a:gd name="T14" fmla="*/ 36 w 299"/>
                <a:gd name="T15" fmla="*/ 84 h 648"/>
                <a:gd name="T16" fmla="*/ 3 w 299"/>
                <a:gd name="T17" fmla="*/ 194 h 648"/>
                <a:gd name="T18" fmla="*/ 10 w 299"/>
                <a:gd name="T19" fmla="*/ 316 h 648"/>
                <a:gd name="T20" fmla="*/ 37 w 299"/>
                <a:gd name="T21" fmla="*/ 418 h 648"/>
                <a:gd name="T22" fmla="*/ 40 w 299"/>
                <a:gd name="T23" fmla="*/ 430 h 648"/>
                <a:gd name="T24" fmla="*/ 153 w 299"/>
                <a:gd name="T25" fmla="*/ 615 h 648"/>
                <a:gd name="T26" fmla="*/ 252 w 299"/>
                <a:gd name="T27" fmla="*/ 636 h 648"/>
                <a:gd name="T28" fmla="*/ 293 w 299"/>
                <a:gd name="T29" fmla="*/ 54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648">
                  <a:moveTo>
                    <a:pt x="293" y="546"/>
                  </a:moveTo>
                  <a:cubicBezTo>
                    <a:pt x="287" y="507"/>
                    <a:pt x="265" y="473"/>
                    <a:pt x="240" y="443"/>
                  </a:cubicBezTo>
                  <a:cubicBezTo>
                    <a:pt x="225" y="426"/>
                    <a:pt x="209" y="409"/>
                    <a:pt x="191" y="393"/>
                  </a:cubicBezTo>
                  <a:cubicBezTo>
                    <a:pt x="209" y="357"/>
                    <a:pt x="223" y="319"/>
                    <a:pt x="233" y="280"/>
                  </a:cubicBezTo>
                  <a:cubicBezTo>
                    <a:pt x="244" y="240"/>
                    <a:pt x="254" y="199"/>
                    <a:pt x="253" y="157"/>
                  </a:cubicBezTo>
                  <a:cubicBezTo>
                    <a:pt x="252" y="120"/>
                    <a:pt x="242" y="80"/>
                    <a:pt x="220" y="49"/>
                  </a:cubicBezTo>
                  <a:cubicBezTo>
                    <a:pt x="196" y="18"/>
                    <a:pt x="159" y="0"/>
                    <a:pt x="120" y="11"/>
                  </a:cubicBezTo>
                  <a:cubicBezTo>
                    <a:pt x="83" y="22"/>
                    <a:pt x="55" y="52"/>
                    <a:pt x="36" y="84"/>
                  </a:cubicBezTo>
                  <a:cubicBezTo>
                    <a:pt x="17" y="117"/>
                    <a:pt x="6" y="156"/>
                    <a:pt x="3" y="194"/>
                  </a:cubicBezTo>
                  <a:cubicBezTo>
                    <a:pt x="0" y="235"/>
                    <a:pt x="3" y="276"/>
                    <a:pt x="10" y="316"/>
                  </a:cubicBezTo>
                  <a:cubicBezTo>
                    <a:pt x="15" y="351"/>
                    <a:pt x="24" y="386"/>
                    <a:pt x="37" y="418"/>
                  </a:cubicBezTo>
                  <a:cubicBezTo>
                    <a:pt x="38" y="422"/>
                    <a:pt x="39" y="426"/>
                    <a:pt x="40" y="430"/>
                  </a:cubicBezTo>
                  <a:cubicBezTo>
                    <a:pt x="58" y="500"/>
                    <a:pt x="91" y="574"/>
                    <a:pt x="153" y="615"/>
                  </a:cubicBezTo>
                  <a:cubicBezTo>
                    <a:pt x="181" y="634"/>
                    <a:pt x="219" y="648"/>
                    <a:pt x="252" y="636"/>
                  </a:cubicBezTo>
                  <a:cubicBezTo>
                    <a:pt x="289" y="623"/>
                    <a:pt x="299" y="581"/>
                    <a:pt x="293"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878469">
                <a:defRPr/>
              </a:pPr>
              <a:endParaRPr lang="en-US" kern="0" dirty="0">
                <a:solidFill>
                  <a:srgbClr val="FFFFFF"/>
                </a:solidFill>
              </a:endParaRPr>
            </a:p>
          </p:txBody>
        </p:sp>
        <p:sp>
          <p:nvSpPr>
            <p:cNvPr id="53" name="Freeform 65"/>
            <p:cNvSpPr>
              <a:spLocks/>
            </p:cNvSpPr>
            <p:nvPr/>
          </p:nvSpPr>
          <p:spPr bwMode="auto">
            <a:xfrm>
              <a:off x="1855" y="8067"/>
              <a:ext cx="576" cy="1051"/>
            </a:xfrm>
            <a:custGeom>
              <a:avLst/>
              <a:gdLst>
                <a:gd name="T0" fmla="*/ 242 w 244"/>
                <a:gd name="T1" fmla="*/ 393 h 445"/>
                <a:gd name="T2" fmla="*/ 228 w 244"/>
                <a:gd name="T3" fmla="*/ 335 h 445"/>
                <a:gd name="T4" fmla="*/ 205 w 244"/>
                <a:gd name="T5" fmla="*/ 278 h 445"/>
                <a:gd name="T6" fmla="*/ 192 w 244"/>
                <a:gd name="T7" fmla="*/ 250 h 445"/>
                <a:gd name="T8" fmla="*/ 163 w 244"/>
                <a:gd name="T9" fmla="*/ 175 h 445"/>
                <a:gd name="T10" fmla="*/ 106 w 244"/>
                <a:gd name="T11" fmla="*/ 69 h 445"/>
                <a:gd name="T12" fmla="*/ 66 w 244"/>
                <a:gd name="T13" fmla="*/ 25 h 445"/>
                <a:gd name="T14" fmla="*/ 17 w 244"/>
                <a:gd name="T15" fmla="*/ 8 h 445"/>
                <a:gd name="T16" fmla="*/ 4 w 244"/>
                <a:gd name="T17" fmla="*/ 57 h 445"/>
                <a:gd name="T18" fmla="*/ 21 w 244"/>
                <a:gd name="T19" fmla="*/ 113 h 445"/>
                <a:gd name="T20" fmla="*/ 107 w 244"/>
                <a:gd name="T21" fmla="*/ 244 h 445"/>
                <a:gd name="T22" fmla="*/ 125 w 244"/>
                <a:gd name="T23" fmla="*/ 266 h 445"/>
                <a:gd name="T24" fmla="*/ 129 w 244"/>
                <a:gd name="T25" fmla="*/ 303 h 445"/>
                <a:gd name="T26" fmla="*/ 176 w 244"/>
                <a:gd name="T27" fmla="*/ 412 h 445"/>
                <a:gd name="T28" fmla="*/ 224 w 244"/>
                <a:gd name="T29" fmla="*/ 441 h 445"/>
                <a:gd name="T30" fmla="*/ 242 w 244"/>
                <a:gd name="T31" fmla="*/ 39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445">
                  <a:moveTo>
                    <a:pt x="242" y="393"/>
                  </a:moveTo>
                  <a:cubicBezTo>
                    <a:pt x="241" y="373"/>
                    <a:pt x="235" y="354"/>
                    <a:pt x="228" y="335"/>
                  </a:cubicBezTo>
                  <a:cubicBezTo>
                    <a:pt x="221" y="316"/>
                    <a:pt x="214" y="297"/>
                    <a:pt x="205" y="278"/>
                  </a:cubicBezTo>
                  <a:cubicBezTo>
                    <a:pt x="201" y="269"/>
                    <a:pt x="197" y="259"/>
                    <a:pt x="192" y="250"/>
                  </a:cubicBezTo>
                  <a:cubicBezTo>
                    <a:pt x="185" y="224"/>
                    <a:pt x="174" y="199"/>
                    <a:pt x="163" y="175"/>
                  </a:cubicBezTo>
                  <a:cubicBezTo>
                    <a:pt x="147" y="138"/>
                    <a:pt x="129" y="102"/>
                    <a:pt x="106" y="69"/>
                  </a:cubicBezTo>
                  <a:cubicBezTo>
                    <a:pt x="94" y="53"/>
                    <a:pt x="81" y="38"/>
                    <a:pt x="66" y="25"/>
                  </a:cubicBezTo>
                  <a:cubicBezTo>
                    <a:pt x="54" y="16"/>
                    <a:pt x="33" y="0"/>
                    <a:pt x="17" y="8"/>
                  </a:cubicBezTo>
                  <a:cubicBezTo>
                    <a:pt x="0" y="17"/>
                    <a:pt x="2" y="42"/>
                    <a:pt x="4" y="57"/>
                  </a:cubicBezTo>
                  <a:cubicBezTo>
                    <a:pt x="7" y="77"/>
                    <a:pt x="14" y="95"/>
                    <a:pt x="21" y="113"/>
                  </a:cubicBezTo>
                  <a:cubicBezTo>
                    <a:pt x="42" y="161"/>
                    <a:pt x="74" y="204"/>
                    <a:pt x="107" y="244"/>
                  </a:cubicBezTo>
                  <a:cubicBezTo>
                    <a:pt x="113" y="251"/>
                    <a:pt x="119" y="259"/>
                    <a:pt x="125" y="266"/>
                  </a:cubicBezTo>
                  <a:cubicBezTo>
                    <a:pt x="126" y="278"/>
                    <a:pt x="127" y="291"/>
                    <a:pt x="129" y="303"/>
                  </a:cubicBezTo>
                  <a:cubicBezTo>
                    <a:pt x="135" y="342"/>
                    <a:pt x="150" y="381"/>
                    <a:pt x="176" y="412"/>
                  </a:cubicBezTo>
                  <a:cubicBezTo>
                    <a:pt x="186" y="425"/>
                    <a:pt x="205" y="445"/>
                    <a:pt x="224" y="441"/>
                  </a:cubicBezTo>
                  <a:cubicBezTo>
                    <a:pt x="244" y="437"/>
                    <a:pt x="244" y="408"/>
                    <a:pt x="242"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878469">
                <a:defRPr/>
              </a:pPr>
              <a:endParaRPr lang="en-US" kern="0" dirty="0">
                <a:solidFill>
                  <a:srgbClr val="FFFFFF"/>
                </a:solidFill>
              </a:endParaRPr>
            </a:p>
          </p:txBody>
        </p:sp>
        <p:sp>
          <p:nvSpPr>
            <p:cNvPr id="54" name="Freeform 68"/>
            <p:cNvSpPr>
              <a:spLocks/>
            </p:cNvSpPr>
            <p:nvPr/>
          </p:nvSpPr>
          <p:spPr bwMode="auto">
            <a:xfrm>
              <a:off x="-909" y="8696"/>
              <a:ext cx="1238" cy="694"/>
            </a:xfrm>
            <a:custGeom>
              <a:avLst/>
              <a:gdLst>
                <a:gd name="T0" fmla="*/ 0 w 524"/>
                <a:gd name="T1" fmla="*/ 34 h 294"/>
                <a:gd name="T2" fmla="*/ 46 w 524"/>
                <a:gd name="T3" fmla="*/ 34 h 294"/>
                <a:gd name="T4" fmla="*/ 88 w 524"/>
                <a:gd name="T5" fmla="*/ 9 h 294"/>
                <a:gd name="T6" fmla="*/ 143 w 524"/>
                <a:gd name="T7" fmla="*/ 0 h 294"/>
                <a:gd name="T8" fmla="*/ 216 w 524"/>
                <a:gd name="T9" fmla="*/ 15 h 294"/>
                <a:gd name="T10" fmla="*/ 264 w 524"/>
                <a:gd name="T11" fmla="*/ 57 h 294"/>
                <a:gd name="T12" fmla="*/ 313 w 524"/>
                <a:gd name="T13" fmla="*/ 15 h 294"/>
                <a:gd name="T14" fmla="*/ 381 w 524"/>
                <a:gd name="T15" fmla="*/ 0 h 294"/>
                <a:gd name="T16" fmla="*/ 441 w 524"/>
                <a:gd name="T17" fmla="*/ 9 h 294"/>
                <a:gd name="T18" fmla="*/ 486 w 524"/>
                <a:gd name="T19" fmla="*/ 35 h 294"/>
                <a:gd name="T20" fmla="*/ 514 w 524"/>
                <a:gd name="T21" fmla="*/ 75 h 294"/>
                <a:gd name="T22" fmla="*/ 524 w 524"/>
                <a:gd name="T23" fmla="*/ 127 h 294"/>
                <a:gd name="T24" fmla="*/ 524 w 524"/>
                <a:gd name="T25" fmla="*/ 294 h 294"/>
                <a:gd name="T26" fmla="*/ 478 w 524"/>
                <a:gd name="T27" fmla="*/ 294 h 294"/>
                <a:gd name="T28" fmla="*/ 478 w 524"/>
                <a:gd name="T29" fmla="*/ 127 h 294"/>
                <a:gd name="T30" fmla="*/ 470 w 524"/>
                <a:gd name="T31" fmla="*/ 91 h 294"/>
                <a:gd name="T32" fmla="*/ 450 w 524"/>
                <a:gd name="T33" fmla="*/ 65 h 294"/>
                <a:gd name="T34" fmla="*/ 419 w 524"/>
                <a:gd name="T35" fmla="*/ 48 h 294"/>
                <a:gd name="T36" fmla="*/ 381 w 524"/>
                <a:gd name="T37" fmla="*/ 43 h 294"/>
                <a:gd name="T38" fmla="*/ 345 w 524"/>
                <a:gd name="T39" fmla="*/ 48 h 294"/>
                <a:gd name="T40" fmla="*/ 315 w 524"/>
                <a:gd name="T41" fmla="*/ 63 h 294"/>
                <a:gd name="T42" fmla="*/ 293 w 524"/>
                <a:gd name="T43" fmla="*/ 90 h 294"/>
                <a:gd name="T44" fmla="*/ 285 w 524"/>
                <a:gd name="T45" fmla="*/ 127 h 294"/>
                <a:gd name="T46" fmla="*/ 285 w 524"/>
                <a:gd name="T47" fmla="*/ 294 h 294"/>
                <a:gd name="T48" fmla="*/ 239 w 524"/>
                <a:gd name="T49" fmla="*/ 294 h 294"/>
                <a:gd name="T50" fmla="*/ 239 w 524"/>
                <a:gd name="T51" fmla="*/ 127 h 294"/>
                <a:gd name="T52" fmla="*/ 231 w 524"/>
                <a:gd name="T53" fmla="*/ 90 h 294"/>
                <a:gd name="T54" fmla="*/ 210 w 524"/>
                <a:gd name="T55" fmla="*/ 63 h 294"/>
                <a:gd name="T56" fmla="*/ 180 w 524"/>
                <a:gd name="T57" fmla="*/ 48 h 294"/>
                <a:gd name="T58" fmla="*/ 142 w 524"/>
                <a:gd name="T59" fmla="*/ 43 h 294"/>
                <a:gd name="T60" fmla="*/ 107 w 524"/>
                <a:gd name="T61" fmla="*/ 48 h 294"/>
                <a:gd name="T62" fmla="*/ 76 w 524"/>
                <a:gd name="T63" fmla="*/ 63 h 294"/>
                <a:gd name="T64" fmla="*/ 54 w 524"/>
                <a:gd name="T65" fmla="*/ 90 h 294"/>
                <a:gd name="T66" fmla="*/ 46 w 524"/>
                <a:gd name="T67" fmla="*/ 127 h 294"/>
                <a:gd name="T68" fmla="*/ 46 w 524"/>
                <a:gd name="T69" fmla="*/ 294 h 294"/>
                <a:gd name="T70" fmla="*/ 0 w 524"/>
                <a:gd name="T71" fmla="*/ 294 h 294"/>
                <a:gd name="T72" fmla="*/ 0 w 524"/>
                <a:gd name="T73" fmla="*/ 3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4" h="294">
                  <a:moveTo>
                    <a:pt x="0" y="34"/>
                  </a:moveTo>
                  <a:cubicBezTo>
                    <a:pt x="46" y="34"/>
                    <a:pt x="46" y="34"/>
                    <a:pt x="46" y="34"/>
                  </a:cubicBezTo>
                  <a:cubicBezTo>
                    <a:pt x="58" y="24"/>
                    <a:pt x="72" y="15"/>
                    <a:pt x="88" y="9"/>
                  </a:cubicBezTo>
                  <a:cubicBezTo>
                    <a:pt x="105" y="3"/>
                    <a:pt x="123" y="0"/>
                    <a:pt x="143" y="0"/>
                  </a:cubicBezTo>
                  <a:cubicBezTo>
                    <a:pt x="171" y="0"/>
                    <a:pt x="196" y="5"/>
                    <a:pt x="216" y="15"/>
                  </a:cubicBezTo>
                  <a:cubicBezTo>
                    <a:pt x="237" y="26"/>
                    <a:pt x="253" y="39"/>
                    <a:pt x="264" y="57"/>
                  </a:cubicBezTo>
                  <a:cubicBezTo>
                    <a:pt x="277" y="39"/>
                    <a:pt x="293" y="26"/>
                    <a:pt x="313" y="15"/>
                  </a:cubicBezTo>
                  <a:cubicBezTo>
                    <a:pt x="333" y="5"/>
                    <a:pt x="356" y="0"/>
                    <a:pt x="381" y="0"/>
                  </a:cubicBezTo>
                  <a:cubicBezTo>
                    <a:pt x="404" y="0"/>
                    <a:pt x="423" y="3"/>
                    <a:pt x="441" y="9"/>
                  </a:cubicBezTo>
                  <a:cubicBezTo>
                    <a:pt x="459" y="15"/>
                    <a:pt x="474" y="24"/>
                    <a:pt x="486" y="35"/>
                  </a:cubicBezTo>
                  <a:cubicBezTo>
                    <a:pt x="498" y="46"/>
                    <a:pt x="507" y="60"/>
                    <a:pt x="514" y="75"/>
                  </a:cubicBezTo>
                  <a:cubicBezTo>
                    <a:pt x="520" y="91"/>
                    <a:pt x="524" y="108"/>
                    <a:pt x="524" y="127"/>
                  </a:cubicBezTo>
                  <a:cubicBezTo>
                    <a:pt x="524" y="294"/>
                    <a:pt x="524" y="294"/>
                    <a:pt x="524" y="294"/>
                  </a:cubicBezTo>
                  <a:cubicBezTo>
                    <a:pt x="478" y="294"/>
                    <a:pt x="478" y="294"/>
                    <a:pt x="478" y="294"/>
                  </a:cubicBezTo>
                  <a:cubicBezTo>
                    <a:pt x="478" y="127"/>
                    <a:pt x="478" y="127"/>
                    <a:pt x="478" y="127"/>
                  </a:cubicBezTo>
                  <a:cubicBezTo>
                    <a:pt x="478" y="114"/>
                    <a:pt x="475" y="102"/>
                    <a:pt x="470" y="91"/>
                  </a:cubicBezTo>
                  <a:cubicBezTo>
                    <a:pt x="465" y="81"/>
                    <a:pt x="458" y="72"/>
                    <a:pt x="450" y="65"/>
                  </a:cubicBezTo>
                  <a:cubicBezTo>
                    <a:pt x="441" y="57"/>
                    <a:pt x="431" y="52"/>
                    <a:pt x="419" y="48"/>
                  </a:cubicBezTo>
                  <a:cubicBezTo>
                    <a:pt x="407" y="44"/>
                    <a:pt x="395" y="43"/>
                    <a:pt x="381" y="43"/>
                  </a:cubicBezTo>
                  <a:cubicBezTo>
                    <a:pt x="369" y="43"/>
                    <a:pt x="357" y="44"/>
                    <a:pt x="345" y="48"/>
                  </a:cubicBezTo>
                  <a:cubicBezTo>
                    <a:pt x="334" y="51"/>
                    <a:pt x="324" y="56"/>
                    <a:pt x="315" y="63"/>
                  </a:cubicBezTo>
                  <a:cubicBezTo>
                    <a:pt x="306" y="70"/>
                    <a:pt x="298" y="79"/>
                    <a:pt x="293" y="90"/>
                  </a:cubicBezTo>
                  <a:cubicBezTo>
                    <a:pt x="288" y="100"/>
                    <a:pt x="285" y="113"/>
                    <a:pt x="285" y="127"/>
                  </a:cubicBezTo>
                  <a:cubicBezTo>
                    <a:pt x="285" y="294"/>
                    <a:pt x="285" y="294"/>
                    <a:pt x="285" y="294"/>
                  </a:cubicBezTo>
                  <a:cubicBezTo>
                    <a:pt x="239" y="294"/>
                    <a:pt x="239" y="294"/>
                    <a:pt x="239" y="294"/>
                  </a:cubicBezTo>
                  <a:cubicBezTo>
                    <a:pt x="239" y="127"/>
                    <a:pt x="239" y="127"/>
                    <a:pt x="239" y="127"/>
                  </a:cubicBezTo>
                  <a:cubicBezTo>
                    <a:pt x="239" y="113"/>
                    <a:pt x="236" y="100"/>
                    <a:pt x="231" y="90"/>
                  </a:cubicBezTo>
                  <a:cubicBezTo>
                    <a:pt x="226" y="79"/>
                    <a:pt x="219" y="70"/>
                    <a:pt x="210" y="63"/>
                  </a:cubicBezTo>
                  <a:cubicBezTo>
                    <a:pt x="202" y="56"/>
                    <a:pt x="191" y="51"/>
                    <a:pt x="180" y="48"/>
                  </a:cubicBezTo>
                  <a:cubicBezTo>
                    <a:pt x="168" y="44"/>
                    <a:pt x="155" y="43"/>
                    <a:pt x="142" y="43"/>
                  </a:cubicBezTo>
                  <a:cubicBezTo>
                    <a:pt x="130" y="43"/>
                    <a:pt x="118" y="44"/>
                    <a:pt x="107" y="48"/>
                  </a:cubicBezTo>
                  <a:cubicBezTo>
                    <a:pt x="95" y="51"/>
                    <a:pt x="85" y="56"/>
                    <a:pt x="76" y="63"/>
                  </a:cubicBezTo>
                  <a:cubicBezTo>
                    <a:pt x="67" y="70"/>
                    <a:pt x="60" y="79"/>
                    <a:pt x="54" y="90"/>
                  </a:cubicBezTo>
                  <a:cubicBezTo>
                    <a:pt x="49" y="100"/>
                    <a:pt x="46" y="113"/>
                    <a:pt x="46" y="127"/>
                  </a:cubicBezTo>
                  <a:cubicBezTo>
                    <a:pt x="46" y="294"/>
                    <a:pt x="46" y="294"/>
                    <a:pt x="46" y="294"/>
                  </a:cubicBezTo>
                  <a:cubicBezTo>
                    <a:pt x="0" y="294"/>
                    <a:pt x="0" y="294"/>
                    <a:pt x="0" y="294"/>
                  </a:cubicBez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878469">
                <a:defRPr/>
              </a:pPr>
              <a:endParaRPr lang="en-US" kern="0" dirty="0">
                <a:solidFill>
                  <a:srgbClr val="FFFFFF"/>
                </a:solidFill>
              </a:endParaRPr>
            </a:p>
          </p:txBody>
        </p:sp>
        <p:sp>
          <p:nvSpPr>
            <p:cNvPr id="55" name="Freeform 69"/>
            <p:cNvSpPr>
              <a:spLocks/>
            </p:cNvSpPr>
            <p:nvPr/>
          </p:nvSpPr>
          <p:spPr bwMode="auto">
            <a:xfrm>
              <a:off x="456" y="8696"/>
              <a:ext cx="709" cy="710"/>
            </a:xfrm>
            <a:custGeom>
              <a:avLst/>
              <a:gdLst>
                <a:gd name="T0" fmla="*/ 0 w 300"/>
                <a:gd name="T1" fmla="*/ 221 h 301"/>
                <a:gd name="T2" fmla="*/ 71 w 300"/>
                <a:gd name="T3" fmla="*/ 250 h 301"/>
                <a:gd name="T4" fmla="*/ 148 w 300"/>
                <a:gd name="T5" fmla="*/ 260 h 301"/>
                <a:gd name="T6" fmla="*/ 193 w 300"/>
                <a:gd name="T7" fmla="*/ 257 h 301"/>
                <a:gd name="T8" fmla="*/ 226 w 300"/>
                <a:gd name="T9" fmla="*/ 247 h 301"/>
                <a:gd name="T10" fmla="*/ 247 w 300"/>
                <a:gd name="T11" fmla="*/ 231 h 301"/>
                <a:gd name="T12" fmla="*/ 254 w 300"/>
                <a:gd name="T13" fmla="*/ 208 h 301"/>
                <a:gd name="T14" fmla="*/ 249 w 300"/>
                <a:gd name="T15" fmla="*/ 191 h 301"/>
                <a:gd name="T16" fmla="*/ 234 w 300"/>
                <a:gd name="T17" fmla="*/ 179 h 301"/>
                <a:gd name="T18" fmla="*/ 202 w 300"/>
                <a:gd name="T19" fmla="*/ 171 h 301"/>
                <a:gd name="T20" fmla="*/ 151 w 300"/>
                <a:gd name="T21" fmla="*/ 166 h 301"/>
                <a:gd name="T22" fmla="*/ 112 w 300"/>
                <a:gd name="T23" fmla="*/ 163 h 301"/>
                <a:gd name="T24" fmla="*/ 77 w 300"/>
                <a:gd name="T25" fmla="*/ 158 h 301"/>
                <a:gd name="T26" fmla="*/ 47 w 300"/>
                <a:gd name="T27" fmla="*/ 149 h 301"/>
                <a:gd name="T28" fmla="*/ 23 w 300"/>
                <a:gd name="T29" fmla="*/ 136 h 301"/>
                <a:gd name="T30" fmla="*/ 8 w 300"/>
                <a:gd name="T31" fmla="*/ 115 h 301"/>
                <a:gd name="T32" fmla="*/ 3 w 300"/>
                <a:gd name="T33" fmla="*/ 86 h 301"/>
                <a:gd name="T34" fmla="*/ 9 w 300"/>
                <a:gd name="T35" fmla="*/ 56 h 301"/>
                <a:gd name="T36" fmla="*/ 25 w 300"/>
                <a:gd name="T37" fmla="*/ 33 h 301"/>
                <a:gd name="T38" fmla="*/ 49 w 300"/>
                <a:gd name="T39" fmla="*/ 17 h 301"/>
                <a:gd name="T40" fmla="*/ 78 w 300"/>
                <a:gd name="T41" fmla="*/ 7 h 301"/>
                <a:gd name="T42" fmla="*/ 108 w 300"/>
                <a:gd name="T43" fmla="*/ 1 h 301"/>
                <a:gd name="T44" fmla="*/ 137 w 300"/>
                <a:gd name="T45" fmla="*/ 0 h 301"/>
                <a:gd name="T46" fmla="*/ 215 w 300"/>
                <a:gd name="T47" fmla="*/ 7 h 301"/>
                <a:gd name="T48" fmla="*/ 284 w 300"/>
                <a:gd name="T49" fmla="*/ 29 h 301"/>
                <a:gd name="T50" fmla="*/ 284 w 300"/>
                <a:gd name="T51" fmla="*/ 75 h 301"/>
                <a:gd name="T52" fmla="*/ 212 w 300"/>
                <a:gd name="T53" fmla="*/ 49 h 301"/>
                <a:gd name="T54" fmla="*/ 137 w 300"/>
                <a:gd name="T55" fmla="*/ 40 h 301"/>
                <a:gd name="T56" fmla="*/ 101 w 300"/>
                <a:gd name="T57" fmla="*/ 43 h 301"/>
                <a:gd name="T58" fmla="*/ 73 w 300"/>
                <a:gd name="T59" fmla="*/ 51 h 301"/>
                <a:gd name="T60" fmla="*/ 56 w 300"/>
                <a:gd name="T61" fmla="*/ 65 h 301"/>
                <a:gd name="T62" fmla="*/ 49 w 300"/>
                <a:gd name="T63" fmla="*/ 85 h 301"/>
                <a:gd name="T64" fmla="*/ 54 w 300"/>
                <a:gd name="T65" fmla="*/ 100 h 301"/>
                <a:gd name="T66" fmla="*/ 70 w 300"/>
                <a:gd name="T67" fmla="*/ 110 h 301"/>
                <a:gd name="T68" fmla="*/ 102 w 300"/>
                <a:gd name="T69" fmla="*/ 117 h 301"/>
                <a:gd name="T70" fmla="*/ 155 w 300"/>
                <a:gd name="T71" fmla="*/ 122 h 301"/>
                <a:gd name="T72" fmla="*/ 224 w 300"/>
                <a:gd name="T73" fmla="*/ 130 h 301"/>
                <a:gd name="T74" fmla="*/ 269 w 300"/>
                <a:gd name="T75" fmla="*/ 145 h 301"/>
                <a:gd name="T76" fmla="*/ 293 w 300"/>
                <a:gd name="T77" fmla="*/ 170 h 301"/>
                <a:gd name="T78" fmla="*/ 300 w 300"/>
                <a:gd name="T79" fmla="*/ 207 h 301"/>
                <a:gd name="T80" fmla="*/ 290 w 300"/>
                <a:gd name="T81" fmla="*/ 250 h 301"/>
                <a:gd name="T82" fmla="*/ 259 w 300"/>
                <a:gd name="T83" fmla="*/ 279 h 301"/>
                <a:gd name="T84" fmla="*/ 211 w 300"/>
                <a:gd name="T85" fmla="*/ 295 h 301"/>
                <a:gd name="T86" fmla="*/ 148 w 300"/>
                <a:gd name="T87" fmla="*/ 301 h 301"/>
                <a:gd name="T88" fmla="*/ 71 w 300"/>
                <a:gd name="T89" fmla="*/ 294 h 301"/>
                <a:gd name="T90" fmla="*/ 0 w 300"/>
                <a:gd name="T91" fmla="*/ 270 h 301"/>
                <a:gd name="T92" fmla="*/ 0 w 300"/>
                <a:gd name="T93" fmla="*/ 22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301">
                  <a:moveTo>
                    <a:pt x="0" y="221"/>
                  </a:moveTo>
                  <a:cubicBezTo>
                    <a:pt x="23" y="234"/>
                    <a:pt x="47" y="243"/>
                    <a:pt x="71" y="250"/>
                  </a:cubicBezTo>
                  <a:cubicBezTo>
                    <a:pt x="96" y="256"/>
                    <a:pt x="121" y="260"/>
                    <a:pt x="148" y="260"/>
                  </a:cubicBezTo>
                  <a:cubicBezTo>
                    <a:pt x="165" y="260"/>
                    <a:pt x="180" y="259"/>
                    <a:pt x="193" y="257"/>
                  </a:cubicBezTo>
                  <a:cubicBezTo>
                    <a:pt x="206" y="255"/>
                    <a:pt x="217" y="251"/>
                    <a:pt x="226" y="247"/>
                  </a:cubicBezTo>
                  <a:cubicBezTo>
                    <a:pt x="235" y="243"/>
                    <a:pt x="242" y="238"/>
                    <a:pt x="247" y="231"/>
                  </a:cubicBezTo>
                  <a:cubicBezTo>
                    <a:pt x="251" y="225"/>
                    <a:pt x="254" y="217"/>
                    <a:pt x="254" y="208"/>
                  </a:cubicBezTo>
                  <a:cubicBezTo>
                    <a:pt x="254" y="201"/>
                    <a:pt x="252" y="196"/>
                    <a:pt x="249" y="191"/>
                  </a:cubicBezTo>
                  <a:cubicBezTo>
                    <a:pt x="247" y="187"/>
                    <a:pt x="241" y="183"/>
                    <a:pt x="234" y="179"/>
                  </a:cubicBezTo>
                  <a:cubicBezTo>
                    <a:pt x="226" y="176"/>
                    <a:pt x="216" y="173"/>
                    <a:pt x="202" y="171"/>
                  </a:cubicBezTo>
                  <a:cubicBezTo>
                    <a:pt x="189" y="169"/>
                    <a:pt x="172" y="167"/>
                    <a:pt x="151" y="166"/>
                  </a:cubicBezTo>
                  <a:cubicBezTo>
                    <a:pt x="138" y="165"/>
                    <a:pt x="125" y="164"/>
                    <a:pt x="112" y="163"/>
                  </a:cubicBezTo>
                  <a:cubicBezTo>
                    <a:pt x="100" y="162"/>
                    <a:pt x="88" y="160"/>
                    <a:pt x="77" y="158"/>
                  </a:cubicBezTo>
                  <a:cubicBezTo>
                    <a:pt x="66" y="156"/>
                    <a:pt x="56" y="153"/>
                    <a:pt x="47" y="149"/>
                  </a:cubicBezTo>
                  <a:cubicBezTo>
                    <a:pt x="38" y="146"/>
                    <a:pt x="30" y="141"/>
                    <a:pt x="23" y="136"/>
                  </a:cubicBezTo>
                  <a:cubicBezTo>
                    <a:pt x="17" y="130"/>
                    <a:pt x="12" y="123"/>
                    <a:pt x="8" y="115"/>
                  </a:cubicBezTo>
                  <a:cubicBezTo>
                    <a:pt x="4" y="107"/>
                    <a:pt x="3" y="98"/>
                    <a:pt x="3" y="86"/>
                  </a:cubicBezTo>
                  <a:cubicBezTo>
                    <a:pt x="3" y="75"/>
                    <a:pt x="5" y="65"/>
                    <a:pt x="9" y="56"/>
                  </a:cubicBezTo>
                  <a:cubicBezTo>
                    <a:pt x="13" y="47"/>
                    <a:pt x="18" y="39"/>
                    <a:pt x="25" y="33"/>
                  </a:cubicBezTo>
                  <a:cubicBezTo>
                    <a:pt x="32" y="27"/>
                    <a:pt x="40" y="21"/>
                    <a:pt x="49" y="17"/>
                  </a:cubicBezTo>
                  <a:cubicBezTo>
                    <a:pt x="58" y="13"/>
                    <a:pt x="68" y="9"/>
                    <a:pt x="78" y="7"/>
                  </a:cubicBezTo>
                  <a:cubicBezTo>
                    <a:pt x="88" y="4"/>
                    <a:pt x="98" y="2"/>
                    <a:pt x="108" y="1"/>
                  </a:cubicBezTo>
                  <a:cubicBezTo>
                    <a:pt x="118" y="0"/>
                    <a:pt x="128" y="0"/>
                    <a:pt x="137" y="0"/>
                  </a:cubicBezTo>
                  <a:cubicBezTo>
                    <a:pt x="164" y="0"/>
                    <a:pt x="190" y="2"/>
                    <a:pt x="215" y="7"/>
                  </a:cubicBezTo>
                  <a:cubicBezTo>
                    <a:pt x="239" y="12"/>
                    <a:pt x="263" y="19"/>
                    <a:pt x="284" y="29"/>
                  </a:cubicBezTo>
                  <a:cubicBezTo>
                    <a:pt x="284" y="75"/>
                    <a:pt x="284" y="75"/>
                    <a:pt x="284" y="75"/>
                  </a:cubicBezTo>
                  <a:cubicBezTo>
                    <a:pt x="260" y="64"/>
                    <a:pt x="236" y="55"/>
                    <a:pt x="212" y="49"/>
                  </a:cubicBezTo>
                  <a:cubicBezTo>
                    <a:pt x="189" y="43"/>
                    <a:pt x="164" y="40"/>
                    <a:pt x="137" y="40"/>
                  </a:cubicBezTo>
                  <a:cubicBezTo>
                    <a:pt x="124" y="40"/>
                    <a:pt x="112" y="41"/>
                    <a:pt x="101" y="43"/>
                  </a:cubicBezTo>
                  <a:cubicBezTo>
                    <a:pt x="90" y="45"/>
                    <a:pt x="81" y="48"/>
                    <a:pt x="73" y="51"/>
                  </a:cubicBezTo>
                  <a:cubicBezTo>
                    <a:pt x="65" y="55"/>
                    <a:pt x="60" y="60"/>
                    <a:pt x="56" y="65"/>
                  </a:cubicBezTo>
                  <a:cubicBezTo>
                    <a:pt x="51" y="71"/>
                    <a:pt x="49" y="77"/>
                    <a:pt x="49" y="85"/>
                  </a:cubicBezTo>
                  <a:cubicBezTo>
                    <a:pt x="49" y="91"/>
                    <a:pt x="51" y="96"/>
                    <a:pt x="54" y="100"/>
                  </a:cubicBezTo>
                  <a:cubicBezTo>
                    <a:pt x="57" y="104"/>
                    <a:pt x="62" y="107"/>
                    <a:pt x="70" y="110"/>
                  </a:cubicBezTo>
                  <a:cubicBezTo>
                    <a:pt x="77" y="113"/>
                    <a:pt x="88" y="115"/>
                    <a:pt x="102" y="117"/>
                  </a:cubicBezTo>
                  <a:cubicBezTo>
                    <a:pt x="115" y="119"/>
                    <a:pt x="133" y="121"/>
                    <a:pt x="155" y="122"/>
                  </a:cubicBezTo>
                  <a:cubicBezTo>
                    <a:pt x="182" y="124"/>
                    <a:pt x="205" y="126"/>
                    <a:pt x="224" y="130"/>
                  </a:cubicBezTo>
                  <a:cubicBezTo>
                    <a:pt x="242" y="134"/>
                    <a:pt x="257" y="139"/>
                    <a:pt x="269" y="145"/>
                  </a:cubicBezTo>
                  <a:cubicBezTo>
                    <a:pt x="280" y="152"/>
                    <a:pt x="288" y="160"/>
                    <a:pt x="293" y="170"/>
                  </a:cubicBezTo>
                  <a:cubicBezTo>
                    <a:pt x="298" y="180"/>
                    <a:pt x="300" y="193"/>
                    <a:pt x="300" y="207"/>
                  </a:cubicBezTo>
                  <a:cubicBezTo>
                    <a:pt x="300" y="224"/>
                    <a:pt x="297" y="238"/>
                    <a:pt x="290" y="250"/>
                  </a:cubicBezTo>
                  <a:cubicBezTo>
                    <a:pt x="283" y="262"/>
                    <a:pt x="273" y="271"/>
                    <a:pt x="259" y="279"/>
                  </a:cubicBezTo>
                  <a:cubicBezTo>
                    <a:pt x="246" y="286"/>
                    <a:pt x="230" y="292"/>
                    <a:pt x="211" y="295"/>
                  </a:cubicBezTo>
                  <a:cubicBezTo>
                    <a:pt x="193" y="299"/>
                    <a:pt x="172" y="301"/>
                    <a:pt x="148" y="301"/>
                  </a:cubicBezTo>
                  <a:cubicBezTo>
                    <a:pt x="120" y="301"/>
                    <a:pt x="94" y="298"/>
                    <a:pt x="71" y="294"/>
                  </a:cubicBezTo>
                  <a:cubicBezTo>
                    <a:pt x="47" y="289"/>
                    <a:pt x="23" y="281"/>
                    <a:pt x="0" y="270"/>
                  </a:cubicBezTo>
                  <a:lnTo>
                    <a:pt x="0"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878469">
                <a:defRPr/>
              </a:pPr>
              <a:endParaRPr lang="en-US" kern="0" dirty="0">
                <a:solidFill>
                  <a:srgbClr val="FFFFFF"/>
                </a:solidFill>
              </a:endParaRPr>
            </a:p>
          </p:txBody>
        </p:sp>
        <p:sp>
          <p:nvSpPr>
            <p:cNvPr id="56" name="Freeform 70"/>
            <p:cNvSpPr>
              <a:spLocks/>
            </p:cNvSpPr>
            <p:nvPr/>
          </p:nvSpPr>
          <p:spPr bwMode="auto">
            <a:xfrm>
              <a:off x="1295" y="8696"/>
              <a:ext cx="761" cy="694"/>
            </a:xfrm>
            <a:custGeom>
              <a:avLst/>
              <a:gdLst>
                <a:gd name="T0" fmla="*/ 161 w 322"/>
                <a:gd name="T1" fmla="*/ 43 h 294"/>
                <a:gd name="T2" fmla="*/ 114 w 322"/>
                <a:gd name="T3" fmla="*/ 47 h 294"/>
                <a:gd name="T4" fmla="*/ 78 w 322"/>
                <a:gd name="T5" fmla="*/ 63 h 294"/>
                <a:gd name="T6" fmla="*/ 54 w 322"/>
                <a:gd name="T7" fmla="*/ 89 h 294"/>
                <a:gd name="T8" fmla="*/ 46 w 322"/>
                <a:gd name="T9" fmla="*/ 127 h 294"/>
                <a:gd name="T10" fmla="*/ 46 w 322"/>
                <a:gd name="T11" fmla="*/ 294 h 294"/>
                <a:gd name="T12" fmla="*/ 0 w 322"/>
                <a:gd name="T13" fmla="*/ 294 h 294"/>
                <a:gd name="T14" fmla="*/ 0 w 322"/>
                <a:gd name="T15" fmla="*/ 34 h 294"/>
                <a:gd name="T16" fmla="*/ 46 w 322"/>
                <a:gd name="T17" fmla="*/ 34 h 294"/>
                <a:gd name="T18" fmla="*/ 99 w 322"/>
                <a:gd name="T19" fmla="*/ 8 h 294"/>
                <a:gd name="T20" fmla="*/ 163 w 322"/>
                <a:gd name="T21" fmla="*/ 0 h 294"/>
                <a:gd name="T22" fmla="*/ 232 w 322"/>
                <a:gd name="T23" fmla="*/ 9 h 294"/>
                <a:gd name="T24" fmla="*/ 282 w 322"/>
                <a:gd name="T25" fmla="*/ 34 h 294"/>
                <a:gd name="T26" fmla="*/ 312 w 322"/>
                <a:gd name="T27" fmla="*/ 74 h 294"/>
                <a:gd name="T28" fmla="*/ 322 w 322"/>
                <a:gd name="T29" fmla="*/ 127 h 294"/>
                <a:gd name="T30" fmla="*/ 322 w 322"/>
                <a:gd name="T31" fmla="*/ 294 h 294"/>
                <a:gd name="T32" fmla="*/ 277 w 322"/>
                <a:gd name="T33" fmla="*/ 294 h 294"/>
                <a:gd name="T34" fmla="*/ 277 w 322"/>
                <a:gd name="T35" fmla="*/ 127 h 294"/>
                <a:gd name="T36" fmla="*/ 268 w 322"/>
                <a:gd name="T37" fmla="*/ 89 h 294"/>
                <a:gd name="T38" fmla="*/ 244 w 322"/>
                <a:gd name="T39" fmla="*/ 63 h 294"/>
                <a:gd name="T40" fmla="*/ 207 w 322"/>
                <a:gd name="T41" fmla="*/ 47 h 294"/>
                <a:gd name="T42" fmla="*/ 161 w 322"/>
                <a:gd name="T43" fmla="*/ 4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294">
                  <a:moveTo>
                    <a:pt x="161" y="43"/>
                  </a:moveTo>
                  <a:cubicBezTo>
                    <a:pt x="144" y="43"/>
                    <a:pt x="128" y="44"/>
                    <a:pt x="114" y="47"/>
                  </a:cubicBezTo>
                  <a:cubicBezTo>
                    <a:pt x="100" y="51"/>
                    <a:pt x="88" y="56"/>
                    <a:pt x="78" y="63"/>
                  </a:cubicBezTo>
                  <a:cubicBezTo>
                    <a:pt x="68" y="69"/>
                    <a:pt x="60" y="78"/>
                    <a:pt x="54" y="89"/>
                  </a:cubicBezTo>
                  <a:cubicBezTo>
                    <a:pt x="48" y="100"/>
                    <a:pt x="46" y="112"/>
                    <a:pt x="46" y="127"/>
                  </a:cubicBezTo>
                  <a:cubicBezTo>
                    <a:pt x="46" y="294"/>
                    <a:pt x="46" y="294"/>
                    <a:pt x="46" y="294"/>
                  </a:cubicBezTo>
                  <a:cubicBezTo>
                    <a:pt x="0" y="294"/>
                    <a:pt x="0" y="294"/>
                    <a:pt x="0" y="294"/>
                  </a:cubicBezTo>
                  <a:cubicBezTo>
                    <a:pt x="0" y="34"/>
                    <a:pt x="0" y="34"/>
                    <a:pt x="0" y="34"/>
                  </a:cubicBezTo>
                  <a:cubicBezTo>
                    <a:pt x="46" y="34"/>
                    <a:pt x="46" y="34"/>
                    <a:pt x="46" y="34"/>
                  </a:cubicBezTo>
                  <a:cubicBezTo>
                    <a:pt x="62" y="22"/>
                    <a:pt x="80" y="13"/>
                    <a:pt x="99" y="8"/>
                  </a:cubicBezTo>
                  <a:cubicBezTo>
                    <a:pt x="119" y="2"/>
                    <a:pt x="140" y="0"/>
                    <a:pt x="163" y="0"/>
                  </a:cubicBezTo>
                  <a:cubicBezTo>
                    <a:pt x="189" y="0"/>
                    <a:pt x="212" y="3"/>
                    <a:pt x="232" y="9"/>
                  </a:cubicBezTo>
                  <a:cubicBezTo>
                    <a:pt x="252" y="15"/>
                    <a:pt x="269" y="23"/>
                    <a:pt x="282" y="34"/>
                  </a:cubicBezTo>
                  <a:cubicBezTo>
                    <a:pt x="295" y="45"/>
                    <a:pt x="305" y="58"/>
                    <a:pt x="312" y="74"/>
                  </a:cubicBezTo>
                  <a:cubicBezTo>
                    <a:pt x="319" y="90"/>
                    <a:pt x="322" y="107"/>
                    <a:pt x="322" y="127"/>
                  </a:cubicBezTo>
                  <a:cubicBezTo>
                    <a:pt x="322" y="294"/>
                    <a:pt x="322" y="294"/>
                    <a:pt x="322" y="294"/>
                  </a:cubicBezTo>
                  <a:cubicBezTo>
                    <a:pt x="277" y="294"/>
                    <a:pt x="277" y="294"/>
                    <a:pt x="277" y="294"/>
                  </a:cubicBezTo>
                  <a:cubicBezTo>
                    <a:pt x="277" y="127"/>
                    <a:pt x="277" y="127"/>
                    <a:pt x="277" y="127"/>
                  </a:cubicBezTo>
                  <a:cubicBezTo>
                    <a:pt x="277" y="112"/>
                    <a:pt x="274" y="100"/>
                    <a:pt x="268" y="89"/>
                  </a:cubicBezTo>
                  <a:cubicBezTo>
                    <a:pt x="262" y="78"/>
                    <a:pt x="254" y="69"/>
                    <a:pt x="244" y="63"/>
                  </a:cubicBezTo>
                  <a:cubicBezTo>
                    <a:pt x="234" y="56"/>
                    <a:pt x="222" y="51"/>
                    <a:pt x="207" y="47"/>
                  </a:cubicBezTo>
                  <a:cubicBezTo>
                    <a:pt x="193" y="44"/>
                    <a:pt x="178" y="43"/>
                    <a:pt x="16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878469">
                <a:defRPr/>
              </a:pPr>
              <a:endParaRPr lang="en-US" kern="0" dirty="0">
                <a:solidFill>
                  <a:srgbClr val="FFFFFF"/>
                </a:solidFill>
              </a:endParaRPr>
            </a:p>
          </p:txBody>
        </p:sp>
      </p:grpSp>
      <p:grpSp>
        <p:nvGrpSpPr>
          <p:cNvPr id="62" name="Group 61"/>
          <p:cNvGrpSpPr>
            <a:grpSpLocks noChangeAspect="1"/>
          </p:cNvGrpSpPr>
          <p:nvPr/>
        </p:nvGrpSpPr>
        <p:grpSpPr>
          <a:xfrm>
            <a:off x="2634860" y="4927775"/>
            <a:ext cx="1167189" cy="448212"/>
            <a:chOff x="87870" y="-6561028"/>
            <a:chExt cx="13019088" cy="4997450"/>
          </a:xfrm>
        </p:grpSpPr>
        <p:sp>
          <p:nvSpPr>
            <p:cNvPr id="48" name="Freeform 25"/>
            <p:cNvSpPr>
              <a:spLocks noEditPoints="1"/>
            </p:cNvSpPr>
            <p:nvPr/>
          </p:nvSpPr>
          <p:spPr bwMode="auto">
            <a:xfrm>
              <a:off x="5585383" y="-5729178"/>
              <a:ext cx="1963738" cy="3217863"/>
            </a:xfrm>
            <a:custGeom>
              <a:avLst/>
              <a:gdLst>
                <a:gd name="T0" fmla="*/ 524 w 524"/>
                <a:gd name="T1" fmla="*/ 541 h 858"/>
                <a:gd name="T2" fmla="*/ 454 w 524"/>
                <a:gd name="T3" fmla="*/ 771 h 858"/>
                <a:gd name="T4" fmla="*/ 264 w 524"/>
                <a:gd name="T5" fmla="*/ 858 h 858"/>
                <a:gd name="T6" fmla="*/ 93 w 524"/>
                <a:gd name="T7" fmla="*/ 762 h 858"/>
                <a:gd name="T8" fmla="*/ 91 w 524"/>
                <a:gd name="T9" fmla="*/ 762 h 858"/>
                <a:gd name="T10" fmla="*/ 91 w 524"/>
                <a:gd name="T11" fmla="*/ 844 h 858"/>
                <a:gd name="T12" fmla="*/ 0 w 524"/>
                <a:gd name="T13" fmla="*/ 844 h 858"/>
                <a:gd name="T14" fmla="*/ 0 w 524"/>
                <a:gd name="T15" fmla="*/ 0 h 858"/>
                <a:gd name="T16" fmla="*/ 91 w 524"/>
                <a:gd name="T17" fmla="*/ 28 h 858"/>
                <a:gd name="T18" fmla="*/ 91 w 524"/>
                <a:gd name="T19" fmla="*/ 374 h 858"/>
                <a:gd name="T20" fmla="*/ 93 w 524"/>
                <a:gd name="T21" fmla="*/ 374 h 858"/>
                <a:gd name="T22" fmla="*/ 290 w 524"/>
                <a:gd name="T23" fmla="*/ 260 h 858"/>
                <a:gd name="T24" fmla="*/ 461 w 524"/>
                <a:gd name="T25" fmla="*/ 335 h 858"/>
                <a:gd name="T26" fmla="*/ 524 w 524"/>
                <a:gd name="T27" fmla="*/ 541 h 858"/>
                <a:gd name="T28" fmla="*/ 431 w 524"/>
                <a:gd name="T29" fmla="*/ 540 h 858"/>
                <a:gd name="T30" fmla="*/ 387 w 524"/>
                <a:gd name="T31" fmla="*/ 393 h 858"/>
                <a:gd name="T32" fmla="*/ 267 w 524"/>
                <a:gd name="T33" fmla="*/ 338 h 858"/>
                <a:gd name="T34" fmla="*/ 140 w 524"/>
                <a:gd name="T35" fmla="*/ 392 h 858"/>
                <a:gd name="T36" fmla="*/ 91 w 524"/>
                <a:gd name="T37" fmla="*/ 531 h 858"/>
                <a:gd name="T38" fmla="*/ 91 w 524"/>
                <a:gd name="T39" fmla="*/ 611 h 858"/>
                <a:gd name="T40" fmla="*/ 138 w 524"/>
                <a:gd name="T41" fmla="*/ 731 h 858"/>
                <a:gd name="T42" fmla="*/ 254 w 524"/>
                <a:gd name="T43" fmla="*/ 780 h 858"/>
                <a:gd name="T44" fmla="*/ 384 w 524"/>
                <a:gd name="T45" fmla="*/ 716 h 858"/>
                <a:gd name="T46" fmla="*/ 431 w 524"/>
                <a:gd name="T47" fmla="*/ 54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4" h="858">
                  <a:moveTo>
                    <a:pt x="524" y="541"/>
                  </a:moveTo>
                  <a:cubicBezTo>
                    <a:pt x="524" y="637"/>
                    <a:pt x="501" y="713"/>
                    <a:pt x="454" y="771"/>
                  </a:cubicBezTo>
                  <a:cubicBezTo>
                    <a:pt x="407" y="829"/>
                    <a:pt x="344" y="858"/>
                    <a:pt x="264" y="858"/>
                  </a:cubicBezTo>
                  <a:cubicBezTo>
                    <a:pt x="189" y="858"/>
                    <a:pt x="133" y="826"/>
                    <a:pt x="93" y="762"/>
                  </a:cubicBezTo>
                  <a:cubicBezTo>
                    <a:pt x="91" y="762"/>
                    <a:pt x="91" y="762"/>
                    <a:pt x="91" y="762"/>
                  </a:cubicBezTo>
                  <a:cubicBezTo>
                    <a:pt x="91" y="844"/>
                    <a:pt x="91" y="844"/>
                    <a:pt x="91" y="844"/>
                  </a:cubicBezTo>
                  <a:cubicBezTo>
                    <a:pt x="0" y="844"/>
                    <a:pt x="0" y="844"/>
                    <a:pt x="0" y="844"/>
                  </a:cubicBezTo>
                  <a:cubicBezTo>
                    <a:pt x="0" y="0"/>
                    <a:pt x="0" y="0"/>
                    <a:pt x="0" y="0"/>
                  </a:cubicBezTo>
                  <a:cubicBezTo>
                    <a:pt x="91" y="28"/>
                    <a:pt x="91" y="28"/>
                    <a:pt x="91" y="28"/>
                  </a:cubicBezTo>
                  <a:cubicBezTo>
                    <a:pt x="91" y="374"/>
                    <a:pt x="91" y="374"/>
                    <a:pt x="91" y="374"/>
                  </a:cubicBezTo>
                  <a:cubicBezTo>
                    <a:pt x="93" y="374"/>
                    <a:pt x="93" y="374"/>
                    <a:pt x="93" y="374"/>
                  </a:cubicBezTo>
                  <a:cubicBezTo>
                    <a:pt x="138" y="298"/>
                    <a:pt x="204" y="260"/>
                    <a:pt x="290" y="260"/>
                  </a:cubicBezTo>
                  <a:cubicBezTo>
                    <a:pt x="361" y="260"/>
                    <a:pt x="418" y="285"/>
                    <a:pt x="461" y="335"/>
                  </a:cubicBezTo>
                  <a:cubicBezTo>
                    <a:pt x="503" y="386"/>
                    <a:pt x="524" y="455"/>
                    <a:pt x="524" y="541"/>
                  </a:cubicBezTo>
                  <a:moveTo>
                    <a:pt x="431" y="540"/>
                  </a:moveTo>
                  <a:cubicBezTo>
                    <a:pt x="431" y="479"/>
                    <a:pt x="416" y="430"/>
                    <a:pt x="387" y="393"/>
                  </a:cubicBezTo>
                  <a:cubicBezTo>
                    <a:pt x="358" y="356"/>
                    <a:pt x="318" y="338"/>
                    <a:pt x="267" y="338"/>
                  </a:cubicBezTo>
                  <a:cubicBezTo>
                    <a:pt x="215" y="338"/>
                    <a:pt x="172" y="356"/>
                    <a:pt x="140" y="392"/>
                  </a:cubicBezTo>
                  <a:cubicBezTo>
                    <a:pt x="108" y="429"/>
                    <a:pt x="91" y="475"/>
                    <a:pt x="91" y="531"/>
                  </a:cubicBezTo>
                  <a:cubicBezTo>
                    <a:pt x="91" y="611"/>
                    <a:pt x="91" y="611"/>
                    <a:pt x="91" y="611"/>
                  </a:cubicBezTo>
                  <a:cubicBezTo>
                    <a:pt x="91" y="659"/>
                    <a:pt x="107" y="699"/>
                    <a:pt x="138" y="731"/>
                  </a:cubicBezTo>
                  <a:cubicBezTo>
                    <a:pt x="169" y="763"/>
                    <a:pt x="208" y="780"/>
                    <a:pt x="254" y="780"/>
                  </a:cubicBezTo>
                  <a:cubicBezTo>
                    <a:pt x="309" y="780"/>
                    <a:pt x="352" y="759"/>
                    <a:pt x="384" y="716"/>
                  </a:cubicBezTo>
                  <a:cubicBezTo>
                    <a:pt x="415" y="674"/>
                    <a:pt x="431" y="615"/>
                    <a:pt x="431" y="5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49" name="Freeform 26"/>
            <p:cNvSpPr>
              <a:spLocks/>
            </p:cNvSpPr>
            <p:nvPr/>
          </p:nvSpPr>
          <p:spPr bwMode="auto">
            <a:xfrm>
              <a:off x="7950758" y="-5641866"/>
              <a:ext cx="449263" cy="446088"/>
            </a:xfrm>
            <a:custGeom>
              <a:avLst/>
              <a:gdLst>
                <a:gd name="T0" fmla="*/ 120 w 120"/>
                <a:gd name="T1" fmla="*/ 59 h 119"/>
                <a:gd name="T2" fmla="*/ 102 w 120"/>
                <a:gd name="T3" fmla="*/ 102 h 119"/>
                <a:gd name="T4" fmla="*/ 60 w 120"/>
                <a:gd name="T5" fmla="*/ 119 h 119"/>
                <a:gd name="T6" fmla="*/ 17 w 120"/>
                <a:gd name="T7" fmla="*/ 103 h 119"/>
                <a:gd name="T8" fmla="*/ 0 w 120"/>
                <a:gd name="T9" fmla="*/ 59 h 119"/>
                <a:gd name="T10" fmla="*/ 17 w 120"/>
                <a:gd name="T11" fmla="*/ 18 h 119"/>
                <a:gd name="T12" fmla="*/ 60 w 120"/>
                <a:gd name="T13" fmla="*/ 0 h 119"/>
                <a:gd name="T14" fmla="*/ 102 w 120"/>
                <a:gd name="T15" fmla="*/ 18 h 119"/>
                <a:gd name="T16" fmla="*/ 120 w 120"/>
                <a:gd name="T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19">
                  <a:moveTo>
                    <a:pt x="120" y="59"/>
                  </a:moveTo>
                  <a:cubicBezTo>
                    <a:pt x="120" y="77"/>
                    <a:pt x="114" y="91"/>
                    <a:pt x="102" y="102"/>
                  </a:cubicBezTo>
                  <a:cubicBezTo>
                    <a:pt x="90" y="113"/>
                    <a:pt x="76" y="119"/>
                    <a:pt x="60" y="119"/>
                  </a:cubicBezTo>
                  <a:cubicBezTo>
                    <a:pt x="43" y="119"/>
                    <a:pt x="29" y="114"/>
                    <a:pt x="17" y="103"/>
                  </a:cubicBezTo>
                  <a:cubicBezTo>
                    <a:pt x="6" y="92"/>
                    <a:pt x="0" y="77"/>
                    <a:pt x="0" y="59"/>
                  </a:cubicBezTo>
                  <a:cubicBezTo>
                    <a:pt x="0" y="43"/>
                    <a:pt x="6" y="30"/>
                    <a:pt x="17" y="18"/>
                  </a:cubicBezTo>
                  <a:cubicBezTo>
                    <a:pt x="28" y="6"/>
                    <a:pt x="43" y="0"/>
                    <a:pt x="60" y="0"/>
                  </a:cubicBezTo>
                  <a:cubicBezTo>
                    <a:pt x="77" y="0"/>
                    <a:pt x="91" y="6"/>
                    <a:pt x="102" y="18"/>
                  </a:cubicBezTo>
                  <a:cubicBezTo>
                    <a:pt x="114" y="29"/>
                    <a:pt x="120" y="43"/>
                    <a:pt x="120"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7" name="Rectangle 27"/>
            <p:cNvSpPr>
              <a:spLocks noChangeArrowheads="1"/>
            </p:cNvSpPr>
            <p:nvPr/>
          </p:nvSpPr>
          <p:spPr bwMode="auto">
            <a:xfrm>
              <a:off x="7999970" y="-4702066"/>
              <a:ext cx="341313" cy="2138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8" name="Freeform 28"/>
            <p:cNvSpPr>
              <a:spLocks/>
            </p:cNvSpPr>
            <p:nvPr/>
          </p:nvSpPr>
          <p:spPr bwMode="auto">
            <a:xfrm>
              <a:off x="8906433" y="-4754453"/>
              <a:ext cx="1774825" cy="2190750"/>
            </a:xfrm>
            <a:custGeom>
              <a:avLst/>
              <a:gdLst>
                <a:gd name="T0" fmla="*/ 473 w 473"/>
                <a:gd name="T1" fmla="*/ 584 h 584"/>
                <a:gd name="T2" fmla="*/ 382 w 473"/>
                <a:gd name="T3" fmla="*/ 584 h 584"/>
                <a:gd name="T4" fmla="*/ 382 w 473"/>
                <a:gd name="T5" fmla="*/ 259 h 584"/>
                <a:gd name="T6" fmla="*/ 249 w 473"/>
                <a:gd name="T7" fmla="*/ 78 h 584"/>
                <a:gd name="T8" fmla="*/ 137 w 473"/>
                <a:gd name="T9" fmla="*/ 129 h 584"/>
                <a:gd name="T10" fmla="*/ 91 w 473"/>
                <a:gd name="T11" fmla="*/ 259 h 584"/>
                <a:gd name="T12" fmla="*/ 91 w 473"/>
                <a:gd name="T13" fmla="*/ 584 h 584"/>
                <a:gd name="T14" fmla="*/ 0 w 473"/>
                <a:gd name="T15" fmla="*/ 584 h 584"/>
                <a:gd name="T16" fmla="*/ 0 w 473"/>
                <a:gd name="T17" fmla="*/ 14 h 584"/>
                <a:gd name="T18" fmla="*/ 91 w 473"/>
                <a:gd name="T19" fmla="*/ 14 h 584"/>
                <a:gd name="T20" fmla="*/ 91 w 473"/>
                <a:gd name="T21" fmla="*/ 109 h 584"/>
                <a:gd name="T22" fmla="*/ 93 w 473"/>
                <a:gd name="T23" fmla="*/ 109 h 584"/>
                <a:gd name="T24" fmla="*/ 281 w 473"/>
                <a:gd name="T25" fmla="*/ 0 h 584"/>
                <a:gd name="T26" fmla="*/ 424 w 473"/>
                <a:gd name="T27" fmla="*/ 61 h 584"/>
                <a:gd name="T28" fmla="*/ 473 w 473"/>
                <a:gd name="T29" fmla="*/ 235 h 584"/>
                <a:gd name="T30" fmla="*/ 473 w 473"/>
                <a:gd name="T31"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584">
                  <a:moveTo>
                    <a:pt x="473" y="584"/>
                  </a:moveTo>
                  <a:cubicBezTo>
                    <a:pt x="382" y="584"/>
                    <a:pt x="382" y="584"/>
                    <a:pt x="382" y="584"/>
                  </a:cubicBezTo>
                  <a:cubicBezTo>
                    <a:pt x="382" y="259"/>
                    <a:pt x="382" y="259"/>
                    <a:pt x="382" y="259"/>
                  </a:cubicBezTo>
                  <a:cubicBezTo>
                    <a:pt x="382" y="138"/>
                    <a:pt x="338" y="78"/>
                    <a:pt x="249" y="78"/>
                  </a:cubicBezTo>
                  <a:cubicBezTo>
                    <a:pt x="205" y="78"/>
                    <a:pt x="167" y="94"/>
                    <a:pt x="137" y="129"/>
                  </a:cubicBezTo>
                  <a:cubicBezTo>
                    <a:pt x="107" y="163"/>
                    <a:pt x="91" y="206"/>
                    <a:pt x="91" y="259"/>
                  </a:cubicBezTo>
                  <a:cubicBezTo>
                    <a:pt x="91" y="584"/>
                    <a:pt x="91" y="584"/>
                    <a:pt x="91" y="584"/>
                  </a:cubicBezTo>
                  <a:cubicBezTo>
                    <a:pt x="0" y="584"/>
                    <a:pt x="0" y="584"/>
                    <a:pt x="0" y="584"/>
                  </a:cubicBezTo>
                  <a:cubicBezTo>
                    <a:pt x="0" y="14"/>
                    <a:pt x="0" y="14"/>
                    <a:pt x="0" y="14"/>
                  </a:cubicBezTo>
                  <a:cubicBezTo>
                    <a:pt x="91" y="14"/>
                    <a:pt x="91" y="14"/>
                    <a:pt x="91" y="14"/>
                  </a:cubicBezTo>
                  <a:cubicBezTo>
                    <a:pt x="91" y="109"/>
                    <a:pt x="91" y="109"/>
                    <a:pt x="91" y="109"/>
                  </a:cubicBezTo>
                  <a:cubicBezTo>
                    <a:pt x="93" y="109"/>
                    <a:pt x="93" y="109"/>
                    <a:pt x="93" y="109"/>
                  </a:cubicBezTo>
                  <a:cubicBezTo>
                    <a:pt x="136" y="36"/>
                    <a:pt x="199" y="0"/>
                    <a:pt x="281" y="0"/>
                  </a:cubicBezTo>
                  <a:cubicBezTo>
                    <a:pt x="343" y="0"/>
                    <a:pt x="391" y="20"/>
                    <a:pt x="424" y="61"/>
                  </a:cubicBezTo>
                  <a:cubicBezTo>
                    <a:pt x="457" y="102"/>
                    <a:pt x="473" y="160"/>
                    <a:pt x="473" y="235"/>
                  </a:cubicBezTo>
                  <a:lnTo>
                    <a:pt x="473" y="5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9" name="Freeform 29"/>
            <p:cNvSpPr>
              <a:spLocks noEditPoints="1"/>
            </p:cNvSpPr>
            <p:nvPr/>
          </p:nvSpPr>
          <p:spPr bwMode="auto">
            <a:xfrm>
              <a:off x="11133695" y="-4754453"/>
              <a:ext cx="1973263" cy="3190875"/>
            </a:xfrm>
            <a:custGeom>
              <a:avLst/>
              <a:gdLst>
                <a:gd name="T0" fmla="*/ 526 w 526"/>
                <a:gd name="T1" fmla="*/ 538 h 851"/>
                <a:gd name="T2" fmla="*/ 225 w 526"/>
                <a:gd name="T3" fmla="*/ 851 h 851"/>
                <a:gd name="T4" fmla="*/ 41 w 526"/>
                <a:gd name="T5" fmla="*/ 812 h 851"/>
                <a:gd name="T6" fmla="*/ 64 w 526"/>
                <a:gd name="T7" fmla="*/ 733 h 851"/>
                <a:gd name="T8" fmla="*/ 224 w 526"/>
                <a:gd name="T9" fmla="*/ 774 h 851"/>
                <a:gd name="T10" fmla="*/ 434 w 526"/>
                <a:gd name="T11" fmla="*/ 551 h 851"/>
                <a:gd name="T12" fmla="*/ 434 w 526"/>
                <a:gd name="T13" fmla="*/ 488 h 851"/>
                <a:gd name="T14" fmla="*/ 432 w 526"/>
                <a:gd name="T15" fmla="*/ 488 h 851"/>
                <a:gd name="T16" fmla="*/ 236 w 526"/>
                <a:gd name="T17" fmla="*/ 598 h 851"/>
                <a:gd name="T18" fmla="*/ 113 w 526"/>
                <a:gd name="T19" fmla="*/ 563 h 851"/>
                <a:gd name="T20" fmla="*/ 30 w 526"/>
                <a:gd name="T21" fmla="*/ 465 h 851"/>
                <a:gd name="T22" fmla="*/ 0 w 526"/>
                <a:gd name="T23" fmla="*/ 317 h 851"/>
                <a:gd name="T24" fmla="*/ 71 w 526"/>
                <a:gd name="T25" fmla="*/ 86 h 851"/>
                <a:gd name="T26" fmla="*/ 261 w 526"/>
                <a:gd name="T27" fmla="*/ 0 h 851"/>
                <a:gd name="T28" fmla="*/ 432 w 526"/>
                <a:gd name="T29" fmla="*/ 92 h 851"/>
                <a:gd name="T30" fmla="*/ 434 w 526"/>
                <a:gd name="T31" fmla="*/ 92 h 851"/>
                <a:gd name="T32" fmla="*/ 434 w 526"/>
                <a:gd name="T33" fmla="*/ 14 h 851"/>
                <a:gd name="T34" fmla="*/ 526 w 526"/>
                <a:gd name="T35" fmla="*/ 14 h 851"/>
                <a:gd name="T36" fmla="*/ 526 w 526"/>
                <a:gd name="T37" fmla="*/ 538 h 851"/>
                <a:gd name="T38" fmla="*/ 434 w 526"/>
                <a:gd name="T39" fmla="*/ 326 h 851"/>
                <a:gd name="T40" fmla="*/ 434 w 526"/>
                <a:gd name="T41" fmla="*/ 242 h 851"/>
                <a:gd name="T42" fmla="*/ 387 w 526"/>
                <a:gd name="T43" fmla="*/ 125 h 851"/>
                <a:gd name="T44" fmla="*/ 274 w 526"/>
                <a:gd name="T45" fmla="*/ 78 h 851"/>
                <a:gd name="T46" fmla="*/ 141 w 526"/>
                <a:gd name="T47" fmla="*/ 140 h 851"/>
                <a:gd name="T48" fmla="*/ 94 w 526"/>
                <a:gd name="T49" fmla="*/ 312 h 851"/>
                <a:gd name="T50" fmla="*/ 140 w 526"/>
                <a:gd name="T51" fmla="*/ 462 h 851"/>
                <a:gd name="T52" fmla="*/ 261 w 526"/>
                <a:gd name="T53" fmla="*/ 520 h 851"/>
                <a:gd name="T54" fmla="*/ 386 w 526"/>
                <a:gd name="T55" fmla="*/ 465 h 851"/>
                <a:gd name="T56" fmla="*/ 434 w 526"/>
                <a:gd name="T57" fmla="*/ 3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851">
                  <a:moveTo>
                    <a:pt x="526" y="538"/>
                  </a:moveTo>
                  <a:cubicBezTo>
                    <a:pt x="526" y="747"/>
                    <a:pt x="425" y="851"/>
                    <a:pt x="225" y="851"/>
                  </a:cubicBezTo>
                  <a:cubicBezTo>
                    <a:pt x="155" y="851"/>
                    <a:pt x="94" y="838"/>
                    <a:pt x="41" y="812"/>
                  </a:cubicBezTo>
                  <a:cubicBezTo>
                    <a:pt x="64" y="733"/>
                    <a:pt x="64" y="733"/>
                    <a:pt x="64" y="733"/>
                  </a:cubicBezTo>
                  <a:cubicBezTo>
                    <a:pt x="120" y="762"/>
                    <a:pt x="165" y="774"/>
                    <a:pt x="224" y="774"/>
                  </a:cubicBezTo>
                  <a:cubicBezTo>
                    <a:pt x="364" y="774"/>
                    <a:pt x="434" y="700"/>
                    <a:pt x="434" y="551"/>
                  </a:cubicBezTo>
                  <a:cubicBezTo>
                    <a:pt x="434" y="488"/>
                    <a:pt x="434" y="488"/>
                    <a:pt x="434" y="488"/>
                  </a:cubicBezTo>
                  <a:cubicBezTo>
                    <a:pt x="432" y="488"/>
                    <a:pt x="432" y="488"/>
                    <a:pt x="432" y="488"/>
                  </a:cubicBezTo>
                  <a:cubicBezTo>
                    <a:pt x="389" y="561"/>
                    <a:pt x="323" y="598"/>
                    <a:pt x="236" y="598"/>
                  </a:cubicBezTo>
                  <a:cubicBezTo>
                    <a:pt x="190" y="598"/>
                    <a:pt x="149" y="586"/>
                    <a:pt x="113" y="563"/>
                  </a:cubicBezTo>
                  <a:cubicBezTo>
                    <a:pt x="77" y="540"/>
                    <a:pt x="50" y="507"/>
                    <a:pt x="30" y="465"/>
                  </a:cubicBezTo>
                  <a:cubicBezTo>
                    <a:pt x="10" y="422"/>
                    <a:pt x="0" y="373"/>
                    <a:pt x="0" y="317"/>
                  </a:cubicBezTo>
                  <a:cubicBezTo>
                    <a:pt x="0" y="220"/>
                    <a:pt x="24" y="143"/>
                    <a:pt x="71" y="86"/>
                  </a:cubicBezTo>
                  <a:cubicBezTo>
                    <a:pt x="119" y="28"/>
                    <a:pt x="182" y="0"/>
                    <a:pt x="261" y="0"/>
                  </a:cubicBezTo>
                  <a:cubicBezTo>
                    <a:pt x="338" y="0"/>
                    <a:pt x="395" y="31"/>
                    <a:pt x="432" y="92"/>
                  </a:cubicBezTo>
                  <a:cubicBezTo>
                    <a:pt x="434" y="92"/>
                    <a:pt x="434" y="92"/>
                    <a:pt x="434" y="92"/>
                  </a:cubicBezTo>
                  <a:cubicBezTo>
                    <a:pt x="434" y="14"/>
                    <a:pt x="434" y="14"/>
                    <a:pt x="434" y="14"/>
                  </a:cubicBezTo>
                  <a:cubicBezTo>
                    <a:pt x="526" y="14"/>
                    <a:pt x="526" y="14"/>
                    <a:pt x="526" y="14"/>
                  </a:cubicBezTo>
                  <a:lnTo>
                    <a:pt x="526" y="538"/>
                  </a:lnTo>
                  <a:close/>
                  <a:moveTo>
                    <a:pt x="434" y="326"/>
                  </a:moveTo>
                  <a:cubicBezTo>
                    <a:pt x="434" y="242"/>
                    <a:pt x="434" y="242"/>
                    <a:pt x="434" y="242"/>
                  </a:cubicBezTo>
                  <a:cubicBezTo>
                    <a:pt x="434" y="196"/>
                    <a:pt x="419" y="157"/>
                    <a:pt x="387" y="125"/>
                  </a:cubicBezTo>
                  <a:cubicBezTo>
                    <a:pt x="356" y="93"/>
                    <a:pt x="318" y="78"/>
                    <a:pt x="274" y="78"/>
                  </a:cubicBezTo>
                  <a:cubicBezTo>
                    <a:pt x="217" y="78"/>
                    <a:pt x="173" y="98"/>
                    <a:pt x="141" y="140"/>
                  </a:cubicBezTo>
                  <a:cubicBezTo>
                    <a:pt x="110" y="181"/>
                    <a:pt x="94" y="238"/>
                    <a:pt x="94" y="312"/>
                  </a:cubicBezTo>
                  <a:cubicBezTo>
                    <a:pt x="94" y="374"/>
                    <a:pt x="109" y="424"/>
                    <a:pt x="140" y="462"/>
                  </a:cubicBezTo>
                  <a:cubicBezTo>
                    <a:pt x="170" y="501"/>
                    <a:pt x="210" y="520"/>
                    <a:pt x="261" y="520"/>
                  </a:cubicBezTo>
                  <a:cubicBezTo>
                    <a:pt x="312" y="520"/>
                    <a:pt x="354" y="502"/>
                    <a:pt x="386" y="465"/>
                  </a:cubicBezTo>
                  <a:cubicBezTo>
                    <a:pt x="418" y="430"/>
                    <a:pt x="434" y="383"/>
                    <a:pt x="434" y="3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60" name="Freeform 30"/>
            <p:cNvSpPr>
              <a:spLocks/>
            </p:cNvSpPr>
            <p:nvPr/>
          </p:nvSpPr>
          <p:spPr bwMode="auto">
            <a:xfrm>
              <a:off x="87870" y="-5259278"/>
              <a:ext cx="3997325" cy="3692525"/>
            </a:xfrm>
            <a:custGeom>
              <a:avLst/>
              <a:gdLst>
                <a:gd name="T0" fmla="*/ 945 w 2518"/>
                <a:gd name="T1" fmla="*/ 0 h 2326"/>
                <a:gd name="T2" fmla="*/ 1259 w 2518"/>
                <a:gd name="T3" fmla="*/ 684 h 2326"/>
                <a:gd name="T4" fmla="*/ 1738 w 2518"/>
                <a:gd name="T5" fmla="*/ 904 h 2326"/>
                <a:gd name="T6" fmla="*/ 0 w 2518"/>
                <a:gd name="T7" fmla="*/ 1823 h 2326"/>
                <a:gd name="T8" fmla="*/ 718 w 2518"/>
                <a:gd name="T9" fmla="*/ 2326 h 2326"/>
                <a:gd name="T10" fmla="*/ 2518 w 2518"/>
                <a:gd name="T11" fmla="*/ 1254 h 2326"/>
                <a:gd name="T12" fmla="*/ 2518 w 2518"/>
                <a:gd name="T13" fmla="*/ 484 h 2326"/>
                <a:gd name="T14" fmla="*/ 945 w 2518"/>
                <a:gd name="T15" fmla="*/ 0 h 2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8" h="2326">
                  <a:moveTo>
                    <a:pt x="945" y="0"/>
                  </a:moveTo>
                  <a:lnTo>
                    <a:pt x="1259" y="684"/>
                  </a:lnTo>
                  <a:lnTo>
                    <a:pt x="1738" y="904"/>
                  </a:lnTo>
                  <a:lnTo>
                    <a:pt x="0" y="1823"/>
                  </a:lnTo>
                  <a:lnTo>
                    <a:pt x="718" y="2326"/>
                  </a:lnTo>
                  <a:lnTo>
                    <a:pt x="2518" y="1254"/>
                  </a:lnTo>
                  <a:lnTo>
                    <a:pt x="2518" y="484"/>
                  </a:lnTo>
                  <a:lnTo>
                    <a:pt x="9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61" name="Freeform 31"/>
            <p:cNvSpPr>
              <a:spLocks/>
            </p:cNvSpPr>
            <p:nvPr/>
          </p:nvSpPr>
          <p:spPr bwMode="auto">
            <a:xfrm>
              <a:off x="87870" y="-6561028"/>
              <a:ext cx="1139825" cy="4195763"/>
            </a:xfrm>
            <a:custGeom>
              <a:avLst/>
              <a:gdLst>
                <a:gd name="T0" fmla="*/ 718 w 718"/>
                <a:gd name="T1" fmla="*/ 220 h 2643"/>
                <a:gd name="T2" fmla="*/ 0 w 718"/>
                <a:gd name="T3" fmla="*/ 0 h 2643"/>
                <a:gd name="T4" fmla="*/ 0 w 718"/>
                <a:gd name="T5" fmla="*/ 2643 h 2643"/>
                <a:gd name="T6" fmla="*/ 718 w 718"/>
                <a:gd name="T7" fmla="*/ 1996 h 2643"/>
                <a:gd name="T8" fmla="*/ 718 w 718"/>
                <a:gd name="T9" fmla="*/ 220 h 2643"/>
              </a:gdLst>
              <a:ahLst/>
              <a:cxnLst>
                <a:cxn ang="0">
                  <a:pos x="T0" y="T1"/>
                </a:cxn>
                <a:cxn ang="0">
                  <a:pos x="T2" y="T3"/>
                </a:cxn>
                <a:cxn ang="0">
                  <a:pos x="T4" y="T5"/>
                </a:cxn>
                <a:cxn ang="0">
                  <a:pos x="T6" y="T7"/>
                </a:cxn>
                <a:cxn ang="0">
                  <a:pos x="T8" y="T9"/>
                </a:cxn>
              </a:cxnLst>
              <a:rect l="0" t="0" r="r" b="b"/>
              <a:pathLst>
                <a:path w="718" h="2643">
                  <a:moveTo>
                    <a:pt x="718" y="220"/>
                  </a:moveTo>
                  <a:lnTo>
                    <a:pt x="0" y="0"/>
                  </a:lnTo>
                  <a:lnTo>
                    <a:pt x="0" y="2643"/>
                  </a:lnTo>
                  <a:lnTo>
                    <a:pt x="718" y="1996"/>
                  </a:lnTo>
                  <a:lnTo>
                    <a:pt x="71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grpSp>
      <p:grpSp>
        <p:nvGrpSpPr>
          <p:cNvPr id="5162" name="Group 5161"/>
          <p:cNvGrpSpPr>
            <a:grpSpLocks noChangeAspect="1"/>
          </p:cNvGrpSpPr>
          <p:nvPr/>
        </p:nvGrpSpPr>
        <p:grpSpPr>
          <a:xfrm>
            <a:off x="309846" y="4204324"/>
            <a:ext cx="1474627" cy="448212"/>
            <a:chOff x="-2386013" y="-6656388"/>
            <a:chExt cx="17252951" cy="5241925"/>
          </a:xfrm>
        </p:grpSpPr>
        <p:sp>
          <p:nvSpPr>
            <p:cNvPr id="5154" name="Freeform 36"/>
            <p:cNvSpPr>
              <a:spLocks/>
            </p:cNvSpPr>
            <p:nvPr/>
          </p:nvSpPr>
          <p:spPr bwMode="auto">
            <a:xfrm>
              <a:off x="12031663" y="-5565776"/>
              <a:ext cx="2835275" cy="3141663"/>
            </a:xfrm>
            <a:custGeom>
              <a:avLst/>
              <a:gdLst>
                <a:gd name="T0" fmla="*/ 1526 w 1786"/>
                <a:gd name="T1" fmla="*/ 1979 h 1979"/>
                <a:gd name="T2" fmla="*/ 893 w 1786"/>
                <a:gd name="T3" fmla="*/ 1120 h 1979"/>
                <a:gd name="T4" fmla="*/ 260 w 1786"/>
                <a:gd name="T5" fmla="*/ 1979 h 1979"/>
                <a:gd name="T6" fmla="*/ 0 w 1786"/>
                <a:gd name="T7" fmla="*/ 1979 h 1979"/>
                <a:gd name="T8" fmla="*/ 761 w 1786"/>
                <a:gd name="T9" fmla="*/ 942 h 1979"/>
                <a:gd name="T10" fmla="*/ 67 w 1786"/>
                <a:gd name="T11" fmla="*/ 0 h 1979"/>
                <a:gd name="T12" fmla="*/ 326 w 1786"/>
                <a:gd name="T13" fmla="*/ 0 h 1979"/>
                <a:gd name="T14" fmla="*/ 893 w 1786"/>
                <a:gd name="T15" fmla="*/ 768 h 1979"/>
                <a:gd name="T16" fmla="*/ 1458 w 1786"/>
                <a:gd name="T17" fmla="*/ 0 h 1979"/>
                <a:gd name="T18" fmla="*/ 1718 w 1786"/>
                <a:gd name="T19" fmla="*/ 0 h 1979"/>
                <a:gd name="T20" fmla="*/ 1026 w 1786"/>
                <a:gd name="T21" fmla="*/ 942 h 1979"/>
                <a:gd name="T22" fmla="*/ 1786 w 1786"/>
                <a:gd name="T23" fmla="*/ 1979 h 1979"/>
                <a:gd name="T24" fmla="*/ 1526 w 1786"/>
                <a:gd name="T25" fmla="*/ 1979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6" h="1979">
                  <a:moveTo>
                    <a:pt x="1526" y="1979"/>
                  </a:moveTo>
                  <a:lnTo>
                    <a:pt x="893" y="1120"/>
                  </a:lnTo>
                  <a:lnTo>
                    <a:pt x="260" y="1979"/>
                  </a:lnTo>
                  <a:lnTo>
                    <a:pt x="0" y="1979"/>
                  </a:lnTo>
                  <a:lnTo>
                    <a:pt x="761" y="942"/>
                  </a:lnTo>
                  <a:lnTo>
                    <a:pt x="67" y="0"/>
                  </a:lnTo>
                  <a:lnTo>
                    <a:pt x="326" y="0"/>
                  </a:lnTo>
                  <a:lnTo>
                    <a:pt x="893" y="768"/>
                  </a:lnTo>
                  <a:lnTo>
                    <a:pt x="1458" y="0"/>
                  </a:lnTo>
                  <a:lnTo>
                    <a:pt x="1718" y="0"/>
                  </a:lnTo>
                  <a:lnTo>
                    <a:pt x="1026" y="942"/>
                  </a:lnTo>
                  <a:lnTo>
                    <a:pt x="1786" y="1979"/>
                  </a:lnTo>
                  <a:lnTo>
                    <a:pt x="1526" y="19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55" name="Freeform 37"/>
            <p:cNvSpPr>
              <a:spLocks/>
            </p:cNvSpPr>
            <p:nvPr/>
          </p:nvSpPr>
          <p:spPr bwMode="auto">
            <a:xfrm>
              <a:off x="3789362" y="-5565776"/>
              <a:ext cx="2835275" cy="3141663"/>
            </a:xfrm>
            <a:custGeom>
              <a:avLst/>
              <a:gdLst>
                <a:gd name="T0" fmla="*/ 1786 w 1786"/>
                <a:gd name="T1" fmla="*/ 1979 h 1979"/>
                <a:gd name="T2" fmla="*/ 1026 w 1786"/>
                <a:gd name="T3" fmla="*/ 942 h 1979"/>
                <a:gd name="T4" fmla="*/ 1720 w 1786"/>
                <a:gd name="T5" fmla="*/ 0 h 1979"/>
                <a:gd name="T6" fmla="*/ 1458 w 1786"/>
                <a:gd name="T7" fmla="*/ 0 h 1979"/>
                <a:gd name="T8" fmla="*/ 893 w 1786"/>
                <a:gd name="T9" fmla="*/ 768 h 1979"/>
                <a:gd name="T10" fmla="*/ 326 w 1786"/>
                <a:gd name="T11" fmla="*/ 0 h 1979"/>
                <a:gd name="T12" fmla="*/ 66 w 1786"/>
                <a:gd name="T13" fmla="*/ 0 h 1979"/>
                <a:gd name="T14" fmla="*/ 761 w 1786"/>
                <a:gd name="T15" fmla="*/ 942 h 1979"/>
                <a:gd name="T16" fmla="*/ 0 w 1786"/>
                <a:gd name="T17" fmla="*/ 1979 h 1979"/>
                <a:gd name="T18" fmla="*/ 260 w 1786"/>
                <a:gd name="T19" fmla="*/ 1979 h 1979"/>
                <a:gd name="T20" fmla="*/ 893 w 1786"/>
                <a:gd name="T21" fmla="*/ 1120 h 1979"/>
                <a:gd name="T22" fmla="*/ 1526 w 1786"/>
                <a:gd name="T23" fmla="*/ 1979 h 1979"/>
                <a:gd name="T24" fmla="*/ 1786 w 1786"/>
                <a:gd name="T25" fmla="*/ 1979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6" h="1979">
                  <a:moveTo>
                    <a:pt x="1786" y="1979"/>
                  </a:moveTo>
                  <a:lnTo>
                    <a:pt x="1026" y="942"/>
                  </a:lnTo>
                  <a:lnTo>
                    <a:pt x="1720" y="0"/>
                  </a:lnTo>
                  <a:lnTo>
                    <a:pt x="1458" y="0"/>
                  </a:lnTo>
                  <a:lnTo>
                    <a:pt x="893" y="768"/>
                  </a:lnTo>
                  <a:lnTo>
                    <a:pt x="326" y="0"/>
                  </a:lnTo>
                  <a:lnTo>
                    <a:pt x="66" y="0"/>
                  </a:lnTo>
                  <a:lnTo>
                    <a:pt x="761" y="942"/>
                  </a:lnTo>
                  <a:lnTo>
                    <a:pt x="0" y="1979"/>
                  </a:lnTo>
                  <a:lnTo>
                    <a:pt x="260" y="1979"/>
                  </a:lnTo>
                  <a:lnTo>
                    <a:pt x="893" y="1120"/>
                  </a:lnTo>
                  <a:lnTo>
                    <a:pt x="1526" y="1979"/>
                  </a:lnTo>
                  <a:lnTo>
                    <a:pt x="1786" y="19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56" name="Freeform 38"/>
            <p:cNvSpPr>
              <a:spLocks noEditPoints="1"/>
            </p:cNvSpPr>
            <p:nvPr/>
          </p:nvSpPr>
          <p:spPr bwMode="auto">
            <a:xfrm>
              <a:off x="6140450" y="-5568951"/>
              <a:ext cx="3052763" cy="3144838"/>
            </a:xfrm>
            <a:custGeom>
              <a:avLst/>
              <a:gdLst>
                <a:gd name="T0" fmla="*/ 742 w 814"/>
                <a:gd name="T1" fmla="*/ 432 h 839"/>
                <a:gd name="T2" fmla="*/ 687 w 814"/>
                <a:gd name="T3" fmla="*/ 397 h 839"/>
                <a:gd name="T4" fmla="*/ 788 w 814"/>
                <a:gd name="T5" fmla="*/ 229 h 839"/>
                <a:gd name="T6" fmla="*/ 515 w 814"/>
                <a:gd name="T7" fmla="*/ 0 h 839"/>
                <a:gd name="T8" fmla="*/ 175 w 814"/>
                <a:gd name="T9" fmla="*/ 0 h 839"/>
                <a:gd name="T10" fmla="*/ 175 w 814"/>
                <a:gd name="T11" fmla="*/ 362 h 839"/>
                <a:gd name="T12" fmla="*/ 61 w 814"/>
                <a:gd name="T13" fmla="*/ 362 h 839"/>
                <a:gd name="T14" fmla="*/ 0 w 814"/>
                <a:gd name="T15" fmla="*/ 446 h 839"/>
                <a:gd name="T16" fmla="*/ 175 w 814"/>
                <a:gd name="T17" fmla="*/ 446 h 839"/>
                <a:gd name="T18" fmla="*/ 175 w 814"/>
                <a:gd name="T19" fmla="*/ 839 h 839"/>
                <a:gd name="T20" fmla="*/ 515 w 814"/>
                <a:gd name="T21" fmla="*/ 839 h 839"/>
                <a:gd name="T22" fmla="*/ 814 w 814"/>
                <a:gd name="T23" fmla="*/ 594 h 839"/>
                <a:gd name="T24" fmla="*/ 742 w 814"/>
                <a:gd name="T25" fmla="*/ 432 h 839"/>
                <a:gd name="T26" fmla="*/ 269 w 814"/>
                <a:gd name="T27" fmla="*/ 88 h 839"/>
                <a:gd name="T28" fmla="*/ 515 w 814"/>
                <a:gd name="T29" fmla="*/ 88 h 839"/>
                <a:gd name="T30" fmla="*/ 694 w 814"/>
                <a:gd name="T31" fmla="*/ 221 h 839"/>
                <a:gd name="T32" fmla="*/ 515 w 814"/>
                <a:gd name="T33" fmla="*/ 362 h 839"/>
                <a:gd name="T34" fmla="*/ 269 w 814"/>
                <a:gd name="T35" fmla="*/ 362 h 839"/>
                <a:gd name="T36" fmla="*/ 269 w 814"/>
                <a:gd name="T37" fmla="*/ 88 h 839"/>
                <a:gd name="T38" fmla="*/ 515 w 814"/>
                <a:gd name="T39" fmla="*/ 752 h 839"/>
                <a:gd name="T40" fmla="*/ 269 w 814"/>
                <a:gd name="T41" fmla="*/ 752 h 839"/>
                <a:gd name="T42" fmla="*/ 269 w 814"/>
                <a:gd name="T43" fmla="*/ 446 h 839"/>
                <a:gd name="T44" fmla="*/ 515 w 814"/>
                <a:gd name="T45" fmla="*/ 446 h 839"/>
                <a:gd name="T46" fmla="*/ 720 w 814"/>
                <a:gd name="T47" fmla="*/ 592 h 839"/>
                <a:gd name="T48" fmla="*/ 515 w 814"/>
                <a:gd name="T49" fmla="*/ 75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4" h="839">
                  <a:moveTo>
                    <a:pt x="742" y="432"/>
                  </a:moveTo>
                  <a:cubicBezTo>
                    <a:pt x="725" y="417"/>
                    <a:pt x="706" y="405"/>
                    <a:pt x="687" y="397"/>
                  </a:cubicBezTo>
                  <a:cubicBezTo>
                    <a:pt x="748" y="364"/>
                    <a:pt x="788" y="301"/>
                    <a:pt x="788" y="229"/>
                  </a:cubicBezTo>
                  <a:cubicBezTo>
                    <a:pt x="788" y="175"/>
                    <a:pt x="768" y="0"/>
                    <a:pt x="515" y="0"/>
                  </a:cubicBezTo>
                  <a:cubicBezTo>
                    <a:pt x="175" y="0"/>
                    <a:pt x="175" y="0"/>
                    <a:pt x="175" y="0"/>
                  </a:cubicBezTo>
                  <a:cubicBezTo>
                    <a:pt x="175" y="362"/>
                    <a:pt x="175" y="362"/>
                    <a:pt x="175" y="362"/>
                  </a:cubicBezTo>
                  <a:cubicBezTo>
                    <a:pt x="61" y="362"/>
                    <a:pt x="61" y="362"/>
                    <a:pt x="61" y="362"/>
                  </a:cubicBezTo>
                  <a:cubicBezTo>
                    <a:pt x="47" y="381"/>
                    <a:pt x="13" y="427"/>
                    <a:pt x="0" y="446"/>
                  </a:cubicBezTo>
                  <a:cubicBezTo>
                    <a:pt x="175" y="446"/>
                    <a:pt x="175" y="446"/>
                    <a:pt x="175" y="446"/>
                  </a:cubicBezTo>
                  <a:cubicBezTo>
                    <a:pt x="175" y="839"/>
                    <a:pt x="175" y="839"/>
                    <a:pt x="175" y="839"/>
                  </a:cubicBezTo>
                  <a:cubicBezTo>
                    <a:pt x="515" y="839"/>
                    <a:pt x="515" y="839"/>
                    <a:pt x="515" y="839"/>
                  </a:cubicBezTo>
                  <a:cubicBezTo>
                    <a:pt x="700" y="839"/>
                    <a:pt x="814" y="745"/>
                    <a:pt x="814" y="594"/>
                  </a:cubicBezTo>
                  <a:cubicBezTo>
                    <a:pt x="814" y="528"/>
                    <a:pt x="789" y="472"/>
                    <a:pt x="742" y="432"/>
                  </a:cubicBezTo>
                  <a:moveTo>
                    <a:pt x="269" y="88"/>
                  </a:moveTo>
                  <a:cubicBezTo>
                    <a:pt x="515" y="88"/>
                    <a:pt x="515" y="88"/>
                    <a:pt x="515" y="88"/>
                  </a:cubicBezTo>
                  <a:cubicBezTo>
                    <a:pt x="582" y="88"/>
                    <a:pt x="694" y="105"/>
                    <a:pt x="694" y="221"/>
                  </a:cubicBezTo>
                  <a:cubicBezTo>
                    <a:pt x="694" y="309"/>
                    <a:pt x="629" y="362"/>
                    <a:pt x="515" y="362"/>
                  </a:cubicBezTo>
                  <a:cubicBezTo>
                    <a:pt x="269" y="362"/>
                    <a:pt x="269" y="362"/>
                    <a:pt x="269" y="362"/>
                  </a:cubicBezTo>
                  <a:lnTo>
                    <a:pt x="269" y="88"/>
                  </a:lnTo>
                  <a:close/>
                  <a:moveTo>
                    <a:pt x="515" y="752"/>
                  </a:moveTo>
                  <a:cubicBezTo>
                    <a:pt x="269" y="752"/>
                    <a:pt x="269" y="752"/>
                    <a:pt x="269" y="752"/>
                  </a:cubicBezTo>
                  <a:cubicBezTo>
                    <a:pt x="269" y="446"/>
                    <a:pt x="269" y="446"/>
                    <a:pt x="269" y="446"/>
                  </a:cubicBezTo>
                  <a:cubicBezTo>
                    <a:pt x="515" y="446"/>
                    <a:pt x="515" y="446"/>
                    <a:pt x="515" y="446"/>
                  </a:cubicBezTo>
                  <a:cubicBezTo>
                    <a:pt x="609" y="446"/>
                    <a:pt x="720" y="472"/>
                    <a:pt x="720" y="592"/>
                  </a:cubicBezTo>
                  <a:cubicBezTo>
                    <a:pt x="720" y="731"/>
                    <a:pt x="592" y="752"/>
                    <a:pt x="515" y="7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57" name="Freeform 39"/>
            <p:cNvSpPr>
              <a:spLocks noEditPoints="1"/>
            </p:cNvSpPr>
            <p:nvPr/>
          </p:nvSpPr>
          <p:spPr bwMode="auto">
            <a:xfrm>
              <a:off x="9355138" y="-5640388"/>
              <a:ext cx="3000375" cy="3287713"/>
            </a:xfrm>
            <a:custGeom>
              <a:avLst/>
              <a:gdLst>
                <a:gd name="T0" fmla="*/ 400 w 800"/>
                <a:gd name="T1" fmla="*/ 0 h 877"/>
                <a:gd name="T2" fmla="*/ 0 w 800"/>
                <a:gd name="T3" fmla="*/ 438 h 877"/>
                <a:gd name="T4" fmla="*/ 400 w 800"/>
                <a:gd name="T5" fmla="*/ 877 h 877"/>
                <a:gd name="T6" fmla="*/ 800 w 800"/>
                <a:gd name="T7" fmla="*/ 438 h 877"/>
                <a:gd name="T8" fmla="*/ 400 w 800"/>
                <a:gd name="T9" fmla="*/ 0 h 877"/>
                <a:gd name="T10" fmla="*/ 400 w 800"/>
                <a:gd name="T11" fmla="*/ 788 h 877"/>
                <a:gd name="T12" fmla="*/ 95 w 800"/>
                <a:gd name="T13" fmla="*/ 438 h 877"/>
                <a:gd name="T14" fmla="*/ 400 w 800"/>
                <a:gd name="T15" fmla="*/ 89 h 877"/>
                <a:gd name="T16" fmla="*/ 705 w 800"/>
                <a:gd name="T17" fmla="*/ 438 h 877"/>
                <a:gd name="T18" fmla="*/ 400 w 800"/>
                <a:gd name="T19" fmla="*/ 78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77">
                  <a:moveTo>
                    <a:pt x="400" y="0"/>
                  </a:moveTo>
                  <a:cubicBezTo>
                    <a:pt x="165" y="0"/>
                    <a:pt x="0" y="180"/>
                    <a:pt x="0" y="438"/>
                  </a:cubicBezTo>
                  <a:cubicBezTo>
                    <a:pt x="0" y="697"/>
                    <a:pt x="165" y="877"/>
                    <a:pt x="400" y="877"/>
                  </a:cubicBezTo>
                  <a:cubicBezTo>
                    <a:pt x="636" y="877"/>
                    <a:pt x="800" y="697"/>
                    <a:pt x="800" y="438"/>
                  </a:cubicBezTo>
                  <a:cubicBezTo>
                    <a:pt x="800" y="180"/>
                    <a:pt x="636" y="0"/>
                    <a:pt x="400" y="0"/>
                  </a:cubicBezTo>
                  <a:moveTo>
                    <a:pt x="400" y="788"/>
                  </a:moveTo>
                  <a:cubicBezTo>
                    <a:pt x="221" y="788"/>
                    <a:pt x="95" y="644"/>
                    <a:pt x="95" y="438"/>
                  </a:cubicBezTo>
                  <a:cubicBezTo>
                    <a:pt x="95" y="233"/>
                    <a:pt x="221" y="89"/>
                    <a:pt x="400" y="89"/>
                  </a:cubicBezTo>
                  <a:cubicBezTo>
                    <a:pt x="579" y="89"/>
                    <a:pt x="705" y="233"/>
                    <a:pt x="705" y="438"/>
                  </a:cubicBezTo>
                  <a:cubicBezTo>
                    <a:pt x="705" y="644"/>
                    <a:pt x="579" y="788"/>
                    <a:pt x="400" y="7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58" name="Freeform 40"/>
            <p:cNvSpPr>
              <a:spLocks/>
            </p:cNvSpPr>
            <p:nvPr/>
          </p:nvSpPr>
          <p:spPr bwMode="auto">
            <a:xfrm>
              <a:off x="-2386013" y="-6102351"/>
              <a:ext cx="1908175" cy="3659188"/>
            </a:xfrm>
            <a:custGeom>
              <a:avLst/>
              <a:gdLst>
                <a:gd name="T0" fmla="*/ 209 w 509"/>
                <a:gd name="T1" fmla="*/ 53 h 976"/>
                <a:gd name="T2" fmla="*/ 208 w 509"/>
                <a:gd name="T3" fmla="*/ 53 h 976"/>
                <a:gd name="T4" fmla="*/ 208 w 509"/>
                <a:gd name="T5" fmla="*/ 53 h 976"/>
                <a:gd name="T6" fmla="*/ 0 w 509"/>
                <a:gd name="T7" fmla="*/ 551 h 976"/>
                <a:gd name="T8" fmla="*/ 143 w 509"/>
                <a:gd name="T9" fmla="*/ 974 h 976"/>
                <a:gd name="T10" fmla="*/ 147 w 509"/>
                <a:gd name="T11" fmla="*/ 975 h 976"/>
                <a:gd name="T12" fmla="*/ 148 w 509"/>
                <a:gd name="T13" fmla="*/ 972 h 976"/>
                <a:gd name="T14" fmla="*/ 508 w 509"/>
                <a:gd name="T15" fmla="*/ 240 h 976"/>
                <a:gd name="T16" fmla="*/ 509 w 509"/>
                <a:gd name="T17" fmla="*/ 238 h 976"/>
                <a:gd name="T18" fmla="*/ 508 w 509"/>
                <a:gd name="T19" fmla="*/ 236 h 976"/>
                <a:gd name="T20" fmla="*/ 208 w 509"/>
                <a:gd name="T21" fmla="*/ 5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976">
                  <a:moveTo>
                    <a:pt x="209" y="53"/>
                  </a:moveTo>
                  <a:cubicBezTo>
                    <a:pt x="209" y="53"/>
                    <a:pt x="208" y="53"/>
                    <a:pt x="208" y="53"/>
                  </a:cubicBezTo>
                  <a:cubicBezTo>
                    <a:pt x="208" y="53"/>
                    <a:pt x="208" y="53"/>
                    <a:pt x="208" y="53"/>
                  </a:cubicBezTo>
                  <a:cubicBezTo>
                    <a:pt x="80" y="180"/>
                    <a:pt x="0" y="356"/>
                    <a:pt x="0" y="551"/>
                  </a:cubicBezTo>
                  <a:cubicBezTo>
                    <a:pt x="0" y="710"/>
                    <a:pt x="54" y="857"/>
                    <a:pt x="143" y="974"/>
                  </a:cubicBezTo>
                  <a:cubicBezTo>
                    <a:pt x="144" y="975"/>
                    <a:pt x="146" y="976"/>
                    <a:pt x="147" y="975"/>
                  </a:cubicBezTo>
                  <a:cubicBezTo>
                    <a:pt x="148" y="975"/>
                    <a:pt x="148" y="973"/>
                    <a:pt x="148" y="972"/>
                  </a:cubicBezTo>
                  <a:cubicBezTo>
                    <a:pt x="95" y="807"/>
                    <a:pt x="367" y="408"/>
                    <a:pt x="508" y="240"/>
                  </a:cubicBezTo>
                  <a:cubicBezTo>
                    <a:pt x="508" y="240"/>
                    <a:pt x="509" y="239"/>
                    <a:pt x="509" y="238"/>
                  </a:cubicBezTo>
                  <a:cubicBezTo>
                    <a:pt x="509" y="237"/>
                    <a:pt x="508" y="236"/>
                    <a:pt x="508" y="236"/>
                  </a:cubicBezTo>
                  <a:cubicBezTo>
                    <a:pt x="271" y="0"/>
                    <a:pt x="208" y="54"/>
                    <a:pt x="208"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59" name="Freeform 41"/>
            <p:cNvSpPr>
              <a:spLocks/>
            </p:cNvSpPr>
            <p:nvPr/>
          </p:nvSpPr>
          <p:spPr bwMode="auto">
            <a:xfrm>
              <a:off x="955675" y="-6102351"/>
              <a:ext cx="1905000" cy="3659188"/>
            </a:xfrm>
            <a:custGeom>
              <a:avLst/>
              <a:gdLst>
                <a:gd name="T0" fmla="*/ 299 w 508"/>
                <a:gd name="T1" fmla="*/ 53 h 976"/>
                <a:gd name="T2" fmla="*/ 300 w 508"/>
                <a:gd name="T3" fmla="*/ 53 h 976"/>
                <a:gd name="T4" fmla="*/ 300 w 508"/>
                <a:gd name="T5" fmla="*/ 53 h 976"/>
                <a:gd name="T6" fmla="*/ 508 w 508"/>
                <a:gd name="T7" fmla="*/ 551 h 976"/>
                <a:gd name="T8" fmla="*/ 365 w 508"/>
                <a:gd name="T9" fmla="*/ 974 h 976"/>
                <a:gd name="T10" fmla="*/ 361 w 508"/>
                <a:gd name="T11" fmla="*/ 975 h 976"/>
                <a:gd name="T12" fmla="*/ 360 w 508"/>
                <a:gd name="T13" fmla="*/ 972 h 976"/>
                <a:gd name="T14" fmla="*/ 1 w 508"/>
                <a:gd name="T15" fmla="*/ 240 h 976"/>
                <a:gd name="T16" fmla="*/ 0 w 508"/>
                <a:gd name="T17" fmla="*/ 238 h 976"/>
                <a:gd name="T18" fmla="*/ 1 w 508"/>
                <a:gd name="T19" fmla="*/ 235 h 976"/>
                <a:gd name="T20" fmla="*/ 300 w 508"/>
                <a:gd name="T21" fmla="*/ 5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976">
                  <a:moveTo>
                    <a:pt x="299" y="53"/>
                  </a:moveTo>
                  <a:cubicBezTo>
                    <a:pt x="299" y="53"/>
                    <a:pt x="300" y="53"/>
                    <a:pt x="300" y="53"/>
                  </a:cubicBezTo>
                  <a:cubicBezTo>
                    <a:pt x="300" y="53"/>
                    <a:pt x="300" y="53"/>
                    <a:pt x="300" y="53"/>
                  </a:cubicBezTo>
                  <a:cubicBezTo>
                    <a:pt x="428" y="180"/>
                    <a:pt x="508" y="356"/>
                    <a:pt x="508" y="551"/>
                  </a:cubicBezTo>
                  <a:cubicBezTo>
                    <a:pt x="508" y="710"/>
                    <a:pt x="454" y="857"/>
                    <a:pt x="365" y="974"/>
                  </a:cubicBezTo>
                  <a:cubicBezTo>
                    <a:pt x="364" y="975"/>
                    <a:pt x="362" y="976"/>
                    <a:pt x="361" y="975"/>
                  </a:cubicBezTo>
                  <a:cubicBezTo>
                    <a:pt x="360" y="975"/>
                    <a:pt x="360" y="973"/>
                    <a:pt x="360" y="972"/>
                  </a:cubicBezTo>
                  <a:cubicBezTo>
                    <a:pt x="413" y="807"/>
                    <a:pt x="141" y="407"/>
                    <a:pt x="1" y="240"/>
                  </a:cubicBezTo>
                  <a:cubicBezTo>
                    <a:pt x="0" y="239"/>
                    <a:pt x="0" y="239"/>
                    <a:pt x="0" y="238"/>
                  </a:cubicBezTo>
                  <a:cubicBezTo>
                    <a:pt x="0" y="237"/>
                    <a:pt x="0" y="236"/>
                    <a:pt x="1" y="235"/>
                  </a:cubicBezTo>
                  <a:cubicBezTo>
                    <a:pt x="238" y="0"/>
                    <a:pt x="300" y="54"/>
                    <a:pt x="30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60" name="Freeform 42"/>
            <p:cNvSpPr>
              <a:spLocks/>
            </p:cNvSpPr>
            <p:nvPr/>
          </p:nvSpPr>
          <p:spPr bwMode="auto">
            <a:xfrm>
              <a:off x="-1138238" y="-6656388"/>
              <a:ext cx="2746375" cy="776288"/>
            </a:xfrm>
            <a:custGeom>
              <a:avLst/>
              <a:gdLst>
                <a:gd name="T0" fmla="*/ 367 w 732"/>
                <a:gd name="T1" fmla="*/ 0 h 207"/>
                <a:gd name="T2" fmla="*/ 731 w 732"/>
                <a:gd name="T3" fmla="*/ 102 h 207"/>
                <a:gd name="T4" fmla="*/ 732 w 732"/>
                <a:gd name="T5" fmla="*/ 106 h 207"/>
                <a:gd name="T6" fmla="*/ 728 w 732"/>
                <a:gd name="T7" fmla="*/ 107 h 207"/>
                <a:gd name="T8" fmla="*/ 368 w 732"/>
                <a:gd name="T9" fmla="*/ 206 h 207"/>
                <a:gd name="T10" fmla="*/ 367 w 732"/>
                <a:gd name="T11" fmla="*/ 207 h 207"/>
                <a:gd name="T12" fmla="*/ 365 w 732"/>
                <a:gd name="T13" fmla="*/ 206 h 207"/>
                <a:gd name="T14" fmla="*/ 4 w 732"/>
                <a:gd name="T15" fmla="*/ 107 h 207"/>
                <a:gd name="T16" fmla="*/ 0 w 732"/>
                <a:gd name="T17" fmla="*/ 106 h 207"/>
                <a:gd name="T18" fmla="*/ 1 w 732"/>
                <a:gd name="T19" fmla="*/ 103 h 207"/>
                <a:gd name="T20" fmla="*/ 367 w 732"/>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2" h="207">
                  <a:moveTo>
                    <a:pt x="367" y="0"/>
                  </a:moveTo>
                  <a:cubicBezTo>
                    <a:pt x="508" y="0"/>
                    <a:pt x="624" y="38"/>
                    <a:pt x="731" y="102"/>
                  </a:cubicBezTo>
                  <a:cubicBezTo>
                    <a:pt x="732" y="103"/>
                    <a:pt x="732" y="104"/>
                    <a:pt x="732" y="106"/>
                  </a:cubicBezTo>
                  <a:cubicBezTo>
                    <a:pt x="731" y="107"/>
                    <a:pt x="730" y="107"/>
                    <a:pt x="728" y="107"/>
                  </a:cubicBezTo>
                  <a:cubicBezTo>
                    <a:pt x="593" y="77"/>
                    <a:pt x="387" y="194"/>
                    <a:pt x="368" y="206"/>
                  </a:cubicBezTo>
                  <a:cubicBezTo>
                    <a:pt x="368" y="206"/>
                    <a:pt x="367" y="207"/>
                    <a:pt x="367" y="207"/>
                  </a:cubicBezTo>
                  <a:cubicBezTo>
                    <a:pt x="366" y="207"/>
                    <a:pt x="365" y="206"/>
                    <a:pt x="365" y="206"/>
                  </a:cubicBezTo>
                  <a:cubicBezTo>
                    <a:pt x="313" y="176"/>
                    <a:pt x="123" y="77"/>
                    <a:pt x="4" y="107"/>
                  </a:cubicBezTo>
                  <a:cubicBezTo>
                    <a:pt x="2" y="108"/>
                    <a:pt x="1" y="108"/>
                    <a:pt x="0" y="106"/>
                  </a:cubicBezTo>
                  <a:cubicBezTo>
                    <a:pt x="0" y="105"/>
                    <a:pt x="0" y="103"/>
                    <a:pt x="1" y="103"/>
                  </a:cubicBezTo>
                  <a:cubicBezTo>
                    <a:pt x="108" y="38"/>
                    <a:pt x="226" y="0"/>
                    <a:pt x="3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61" name="Freeform 43"/>
            <p:cNvSpPr>
              <a:spLocks/>
            </p:cNvSpPr>
            <p:nvPr/>
          </p:nvSpPr>
          <p:spPr bwMode="auto">
            <a:xfrm>
              <a:off x="-1898650" y="-4557713"/>
              <a:ext cx="4270375" cy="3143250"/>
            </a:xfrm>
            <a:custGeom>
              <a:avLst/>
              <a:gdLst>
                <a:gd name="T0" fmla="*/ 570 w 1139"/>
                <a:gd name="T1" fmla="*/ 0 h 838"/>
                <a:gd name="T2" fmla="*/ 572 w 1139"/>
                <a:gd name="T3" fmla="*/ 2 h 838"/>
                <a:gd name="T4" fmla="*/ 1030 w 1139"/>
                <a:gd name="T5" fmla="*/ 665 h 838"/>
                <a:gd name="T6" fmla="*/ 1030 w 1139"/>
                <a:gd name="T7" fmla="*/ 665 h 838"/>
                <a:gd name="T8" fmla="*/ 1030 w 1139"/>
                <a:gd name="T9" fmla="*/ 665 h 838"/>
                <a:gd name="T10" fmla="*/ 1030 w 1139"/>
                <a:gd name="T11" fmla="*/ 665 h 838"/>
                <a:gd name="T12" fmla="*/ 570 w 1139"/>
                <a:gd name="T13" fmla="*/ 838 h 838"/>
                <a:gd name="T14" fmla="*/ 109 w 1139"/>
                <a:gd name="T15" fmla="*/ 665 h 838"/>
                <a:gd name="T16" fmla="*/ 109 w 1139"/>
                <a:gd name="T17" fmla="*/ 665 h 838"/>
                <a:gd name="T18" fmla="*/ 109 w 1139"/>
                <a:gd name="T19" fmla="*/ 665 h 838"/>
                <a:gd name="T20" fmla="*/ 109 w 1139"/>
                <a:gd name="T21" fmla="*/ 665 h 838"/>
                <a:gd name="T22" fmla="*/ 567 w 1139"/>
                <a:gd name="T23" fmla="*/ 2 h 838"/>
                <a:gd name="T24" fmla="*/ 570 w 1139"/>
                <a:gd name="T25"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9" h="838">
                  <a:moveTo>
                    <a:pt x="570" y="0"/>
                  </a:moveTo>
                  <a:cubicBezTo>
                    <a:pt x="570" y="0"/>
                    <a:pt x="571" y="1"/>
                    <a:pt x="572" y="2"/>
                  </a:cubicBezTo>
                  <a:cubicBezTo>
                    <a:pt x="781" y="161"/>
                    <a:pt x="1139" y="554"/>
                    <a:pt x="1030" y="665"/>
                  </a:cubicBezTo>
                  <a:cubicBezTo>
                    <a:pt x="1030" y="665"/>
                    <a:pt x="1030" y="665"/>
                    <a:pt x="1030" y="665"/>
                  </a:cubicBezTo>
                  <a:cubicBezTo>
                    <a:pt x="1030" y="665"/>
                    <a:pt x="1030" y="665"/>
                    <a:pt x="1030" y="665"/>
                  </a:cubicBezTo>
                  <a:cubicBezTo>
                    <a:pt x="1030" y="665"/>
                    <a:pt x="1030" y="665"/>
                    <a:pt x="1030" y="665"/>
                  </a:cubicBezTo>
                  <a:cubicBezTo>
                    <a:pt x="907" y="773"/>
                    <a:pt x="746" y="838"/>
                    <a:pt x="570" y="838"/>
                  </a:cubicBezTo>
                  <a:cubicBezTo>
                    <a:pt x="393" y="838"/>
                    <a:pt x="232" y="773"/>
                    <a:pt x="109" y="665"/>
                  </a:cubicBezTo>
                  <a:cubicBezTo>
                    <a:pt x="109" y="665"/>
                    <a:pt x="109" y="665"/>
                    <a:pt x="109" y="665"/>
                  </a:cubicBezTo>
                  <a:cubicBezTo>
                    <a:pt x="109" y="665"/>
                    <a:pt x="109" y="665"/>
                    <a:pt x="109" y="665"/>
                  </a:cubicBezTo>
                  <a:cubicBezTo>
                    <a:pt x="109" y="665"/>
                    <a:pt x="109" y="665"/>
                    <a:pt x="109" y="665"/>
                  </a:cubicBezTo>
                  <a:cubicBezTo>
                    <a:pt x="0" y="554"/>
                    <a:pt x="358" y="161"/>
                    <a:pt x="567" y="2"/>
                  </a:cubicBezTo>
                  <a:cubicBezTo>
                    <a:pt x="568" y="1"/>
                    <a:pt x="569" y="0"/>
                    <a:pt x="57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grpSp>
      <p:grpSp>
        <p:nvGrpSpPr>
          <p:cNvPr id="5181" name="Group 5180"/>
          <p:cNvGrpSpPr>
            <a:grpSpLocks noChangeAspect="1"/>
          </p:cNvGrpSpPr>
          <p:nvPr/>
        </p:nvGrpSpPr>
        <p:grpSpPr>
          <a:xfrm>
            <a:off x="4507282" y="3916614"/>
            <a:ext cx="2345216" cy="411387"/>
            <a:chOff x="-3768725" y="-5375275"/>
            <a:chExt cx="19908838" cy="3490912"/>
          </a:xfrm>
        </p:grpSpPr>
        <p:sp>
          <p:nvSpPr>
            <p:cNvPr id="5166" name="Freeform 48"/>
            <p:cNvSpPr>
              <a:spLocks noEditPoints="1"/>
            </p:cNvSpPr>
            <p:nvPr/>
          </p:nvSpPr>
          <p:spPr bwMode="auto">
            <a:xfrm>
              <a:off x="768350" y="-4659313"/>
              <a:ext cx="1927225" cy="2106612"/>
            </a:xfrm>
            <a:custGeom>
              <a:avLst/>
              <a:gdLst>
                <a:gd name="T0" fmla="*/ 514 w 514"/>
                <a:gd name="T1" fmla="*/ 274 h 562"/>
                <a:gd name="T2" fmla="*/ 482 w 514"/>
                <a:gd name="T3" fmla="*/ 427 h 562"/>
                <a:gd name="T4" fmla="*/ 391 w 514"/>
                <a:gd name="T5" fmla="*/ 527 h 562"/>
                <a:gd name="T6" fmla="*/ 255 w 514"/>
                <a:gd name="T7" fmla="*/ 562 h 562"/>
                <a:gd name="T8" fmla="*/ 122 w 514"/>
                <a:gd name="T9" fmla="*/ 528 h 562"/>
                <a:gd name="T10" fmla="*/ 32 w 514"/>
                <a:gd name="T11" fmla="*/ 431 h 562"/>
                <a:gd name="T12" fmla="*/ 0 w 514"/>
                <a:gd name="T13" fmla="*/ 288 h 562"/>
                <a:gd name="T14" fmla="*/ 32 w 514"/>
                <a:gd name="T15" fmla="*/ 136 h 562"/>
                <a:gd name="T16" fmla="*/ 125 w 514"/>
                <a:gd name="T17" fmla="*/ 35 h 562"/>
                <a:gd name="T18" fmla="*/ 264 w 514"/>
                <a:gd name="T19" fmla="*/ 0 h 562"/>
                <a:gd name="T20" fmla="*/ 394 w 514"/>
                <a:gd name="T21" fmla="*/ 35 h 562"/>
                <a:gd name="T22" fmla="*/ 483 w 514"/>
                <a:gd name="T23" fmla="*/ 132 h 562"/>
                <a:gd name="T24" fmla="*/ 514 w 514"/>
                <a:gd name="T25" fmla="*/ 274 h 562"/>
                <a:gd name="T26" fmla="*/ 447 w 514"/>
                <a:gd name="T27" fmla="*/ 283 h 562"/>
                <a:gd name="T28" fmla="*/ 398 w 514"/>
                <a:gd name="T29" fmla="*/ 117 h 562"/>
                <a:gd name="T30" fmla="*/ 259 w 514"/>
                <a:gd name="T31" fmla="*/ 58 h 562"/>
                <a:gd name="T32" fmla="*/ 159 w 514"/>
                <a:gd name="T33" fmla="*/ 86 h 562"/>
                <a:gd name="T34" fmla="*/ 91 w 514"/>
                <a:gd name="T35" fmla="*/ 166 h 562"/>
                <a:gd name="T36" fmla="*/ 67 w 514"/>
                <a:gd name="T37" fmla="*/ 282 h 562"/>
                <a:gd name="T38" fmla="*/ 90 w 514"/>
                <a:gd name="T39" fmla="*/ 398 h 562"/>
                <a:gd name="T40" fmla="*/ 157 w 514"/>
                <a:gd name="T41" fmla="*/ 477 h 562"/>
                <a:gd name="T42" fmla="*/ 255 w 514"/>
                <a:gd name="T43" fmla="*/ 505 h 562"/>
                <a:gd name="T44" fmla="*/ 396 w 514"/>
                <a:gd name="T45" fmla="*/ 446 h 562"/>
                <a:gd name="T46" fmla="*/ 447 w 514"/>
                <a:gd name="T47" fmla="*/ 28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4" h="562">
                  <a:moveTo>
                    <a:pt x="514" y="274"/>
                  </a:moveTo>
                  <a:cubicBezTo>
                    <a:pt x="514" y="332"/>
                    <a:pt x="504" y="383"/>
                    <a:pt x="482" y="427"/>
                  </a:cubicBezTo>
                  <a:cubicBezTo>
                    <a:pt x="461" y="470"/>
                    <a:pt x="431" y="504"/>
                    <a:pt x="391" y="527"/>
                  </a:cubicBezTo>
                  <a:cubicBezTo>
                    <a:pt x="352" y="551"/>
                    <a:pt x="306" y="562"/>
                    <a:pt x="255" y="562"/>
                  </a:cubicBezTo>
                  <a:cubicBezTo>
                    <a:pt x="205" y="562"/>
                    <a:pt x="161" y="551"/>
                    <a:pt x="122" y="528"/>
                  </a:cubicBezTo>
                  <a:cubicBezTo>
                    <a:pt x="83" y="505"/>
                    <a:pt x="53" y="473"/>
                    <a:pt x="32" y="431"/>
                  </a:cubicBezTo>
                  <a:cubicBezTo>
                    <a:pt x="11" y="389"/>
                    <a:pt x="0" y="341"/>
                    <a:pt x="0" y="288"/>
                  </a:cubicBezTo>
                  <a:cubicBezTo>
                    <a:pt x="0" y="230"/>
                    <a:pt x="11" y="180"/>
                    <a:pt x="32" y="136"/>
                  </a:cubicBezTo>
                  <a:cubicBezTo>
                    <a:pt x="54" y="92"/>
                    <a:pt x="85" y="59"/>
                    <a:pt x="125" y="35"/>
                  </a:cubicBezTo>
                  <a:cubicBezTo>
                    <a:pt x="165" y="12"/>
                    <a:pt x="211" y="0"/>
                    <a:pt x="264" y="0"/>
                  </a:cubicBezTo>
                  <a:cubicBezTo>
                    <a:pt x="313" y="0"/>
                    <a:pt x="356" y="12"/>
                    <a:pt x="394" y="35"/>
                  </a:cubicBezTo>
                  <a:cubicBezTo>
                    <a:pt x="432" y="58"/>
                    <a:pt x="462" y="90"/>
                    <a:pt x="483" y="132"/>
                  </a:cubicBezTo>
                  <a:cubicBezTo>
                    <a:pt x="504" y="174"/>
                    <a:pt x="514" y="221"/>
                    <a:pt x="514" y="274"/>
                  </a:cubicBezTo>
                  <a:close/>
                  <a:moveTo>
                    <a:pt x="447" y="283"/>
                  </a:moveTo>
                  <a:cubicBezTo>
                    <a:pt x="447" y="212"/>
                    <a:pt x="431" y="157"/>
                    <a:pt x="398" y="117"/>
                  </a:cubicBezTo>
                  <a:cubicBezTo>
                    <a:pt x="365" y="77"/>
                    <a:pt x="318" y="58"/>
                    <a:pt x="259" y="58"/>
                  </a:cubicBezTo>
                  <a:cubicBezTo>
                    <a:pt x="222" y="58"/>
                    <a:pt x="189" y="67"/>
                    <a:pt x="159" y="86"/>
                  </a:cubicBezTo>
                  <a:cubicBezTo>
                    <a:pt x="130" y="105"/>
                    <a:pt x="107" y="131"/>
                    <a:pt x="91" y="166"/>
                  </a:cubicBezTo>
                  <a:cubicBezTo>
                    <a:pt x="75" y="201"/>
                    <a:pt x="67" y="239"/>
                    <a:pt x="67" y="282"/>
                  </a:cubicBezTo>
                  <a:cubicBezTo>
                    <a:pt x="67" y="325"/>
                    <a:pt x="75" y="364"/>
                    <a:pt x="90" y="398"/>
                  </a:cubicBezTo>
                  <a:cubicBezTo>
                    <a:pt x="106" y="432"/>
                    <a:pt x="128" y="458"/>
                    <a:pt x="157" y="477"/>
                  </a:cubicBezTo>
                  <a:cubicBezTo>
                    <a:pt x="185" y="496"/>
                    <a:pt x="218" y="505"/>
                    <a:pt x="255" y="505"/>
                  </a:cubicBezTo>
                  <a:cubicBezTo>
                    <a:pt x="315" y="505"/>
                    <a:pt x="362" y="485"/>
                    <a:pt x="396" y="446"/>
                  </a:cubicBezTo>
                  <a:cubicBezTo>
                    <a:pt x="430" y="406"/>
                    <a:pt x="447" y="352"/>
                    <a:pt x="447" y="2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67" name="Freeform 49"/>
            <p:cNvSpPr>
              <a:spLocks/>
            </p:cNvSpPr>
            <p:nvPr/>
          </p:nvSpPr>
          <p:spPr bwMode="auto">
            <a:xfrm>
              <a:off x="2932113" y="-4040188"/>
              <a:ext cx="1208088" cy="1487487"/>
            </a:xfrm>
            <a:custGeom>
              <a:avLst/>
              <a:gdLst>
                <a:gd name="T0" fmla="*/ 322 w 322"/>
                <a:gd name="T1" fmla="*/ 388 h 397"/>
                <a:gd name="T2" fmla="*/ 260 w 322"/>
                <a:gd name="T3" fmla="*/ 388 h 397"/>
                <a:gd name="T4" fmla="*/ 260 w 322"/>
                <a:gd name="T5" fmla="*/ 327 h 397"/>
                <a:gd name="T6" fmla="*/ 258 w 322"/>
                <a:gd name="T7" fmla="*/ 327 h 397"/>
                <a:gd name="T8" fmla="*/ 139 w 322"/>
                <a:gd name="T9" fmla="*/ 397 h 397"/>
                <a:gd name="T10" fmla="*/ 0 w 322"/>
                <a:gd name="T11" fmla="*/ 232 h 397"/>
                <a:gd name="T12" fmla="*/ 0 w 322"/>
                <a:gd name="T13" fmla="*/ 0 h 397"/>
                <a:gd name="T14" fmla="*/ 62 w 322"/>
                <a:gd name="T15" fmla="*/ 0 h 397"/>
                <a:gd name="T16" fmla="*/ 62 w 322"/>
                <a:gd name="T17" fmla="*/ 222 h 397"/>
                <a:gd name="T18" fmla="*/ 156 w 322"/>
                <a:gd name="T19" fmla="*/ 344 h 397"/>
                <a:gd name="T20" fmla="*/ 231 w 322"/>
                <a:gd name="T21" fmla="*/ 311 h 397"/>
                <a:gd name="T22" fmla="*/ 260 w 322"/>
                <a:gd name="T23" fmla="*/ 223 h 397"/>
                <a:gd name="T24" fmla="*/ 260 w 322"/>
                <a:gd name="T25" fmla="*/ 0 h 397"/>
                <a:gd name="T26" fmla="*/ 322 w 322"/>
                <a:gd name="T27" fmla="*/ 0 h 397"/>
                <a:gd name="T28" fmla="*/ 322 w 322"/>
                <a:gd name="T29" fmla="*/ 38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97">
                  <a:moveTo>
                    <a:pt x="322" y="388"/>
                  </a:moveTo>
                  <a:cubicBezTo>
                    <a:pt x="260" y="388"/>
                    <a:pt x="260" y="388"/>
                    <a:pt x="260" y="388"/>
                  </a:cubicBezTo>
                  <a:cubicBezTo>
                    <a:pt x="260" y="327"/>
                    <a:pt x="260" y="327"/>
                    <a:pt x="260" y="327"/>
                  </a:cubicBezTo>
                  <a:cubicBezTo>
                    <a:pt x="258" y="327"/>
                    <a:pt x="258" y="327"/>
                    <a:pt x="258" y="327"/>
                  </a:cubicBezTo>
                  <a:cubicBezTo>
                    <a:pt x="232" y="374"/>
                    <a:pt x="193" y="397"/>
                    <a:pt x="139" y="397"/>
                  </a:cubicBezTo>
                  <a:cubicBezTo>
                    <a:pt x="46" y="397"/>
                    <a:pt x="0" y="342"/>
                    <a:pt x="0" y="232"/>
                  </a:cubicBezTo>
                  <a:cubicBezTo>
                    <a:pt x="0" y="0"/>
                    <a:pt x="0" y="0"/>
                    <a:pt x="0" y="0"/>
                  </a:cubicBezTo>
                  <a:cubicBezTo>
                    <a:pt x="62" y="0"/>
                    <a:pt x="62" y="0"/>
                    <a:pt x="62" y="0"/>
                  </a:cubicBezTo>
                  <a:cubicBezTo>
                    <a:pt x="62" y="222"/>
                    <a:pt x="62" y="222"/>
                    <a:pt x="62" y="222"/>
                  </a:cubicBezTo>
                  <a:cubicBezTo>
                    <a:pt x="62" y="304"/>
                    <a:pt x="93" y="344"/>
                    <a:pt x="156" y="344"/>
                  </a:cubicBezTo>
                  <a:cubicBezTo>
                    <a:pt x="187" y="344"/>
                    <a:pt x="212" y="333"/>
                    <a:pt x="231" y="311"/>
                  </a:cubicBezTo>
                  <a:cubicBezTo>
                    <a:pt x="250" y="288"/>
                    <a:pt x="260" y="259"/>
                    <a:pt x="260" y="223"/>
                  </a:cubicBezTo>
                  <a:cubicBezTo>
                    <a:pt x="260" y="0"/>
                    <a:pt x="260" y="0"/>
                    <a:pt x="260" y="0"/>
                  </a:cubicBezTo>
                  <a:cubicBezTo>
                    <a:pt x="322" y="0"/>
                    <a:pt x="322" y="0"/>
                    <a:pt x="322" y="0"/>
                  </a:cubicBezTo>
                  <a:lnTo>
                    <a:pt x="322"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68" name="Freeform 50"/>
            <p:cNvSpPr>
              <a:spLocks/>
            </p:cNvSpPr>
            <p:nvPr/>
          </p:nvSpPr>
          <p:spPr bwMode="auto">
            <a:xfrm>
              <a:off x="4349750" y="-4471988"/>
              <a:ext cx="850900" cy="1919287"/>
            </a:xfrm>
            <a:custGeom>
              <a:avLst/>
              <a:gdLst>
                <a:gd name="T0" fmla="*/ 227 w 227"/>
                <a:gd name="T1" fmla="*/ 499 h 512"/>
                <a:gd name="T2" fmla="*/ 168 w 227"/>
                <a:gd name="T3" fmla="*/ 512 h 512"/>
                <a:gd name="T4" fmla="*/ 67 w 227"/>
                <a:gd name="T5" fmla="*/ 397 h 512"/>
                <a:gd name="T6" fmla="*/ 67 w 227"/>
                <a:gd name="T7" fmla="*/ 168 h 512"/>
                <a:gd name="T8" fmla="*/ 0 w 227"/>
                <a:gd name="T9" fmla="*/ 168 h 512"/>
                <a:gd name="T10" fmla="*/ 0 w 227"/>
                <a:gd name="T11" fmla="*/ 115 h 512"/>
                <a:gd name="T12" fmla="*/ 67 w 227"/>
                <a:gd name="T13" fmla="*/ 115 h 512"/>
                <a:gd name="T14" fmla="*/ 67 w 227"/>
                <a:gd name="T15" fmla="*/ 20 h 512"/>
                <a:gd name="T16" fmla="*/ 129 w 227"/>
                <a:gd name="T17" fmla="*/ 0 h 512"/>
                <a:gd name="T18" fmla="*/ 129 w 227"/>
                <a:gd name="T19" fmla="*/ 115 h 512"/>
                <a:gd name="T20" fmla="*/ 227 w 227"/>
                <a:gd name="T21" fmla="*/ 115 h 512"/>
                <a:gd name="T22" fmla="*/ 227 w 227"/>
                <a:gd name="T23" fmla="*/ 168 h 512"/>
                <a:gd name="T24" fmla="*/ 129 w 227"/>
                <a:gd name="T25" fmla="*/ 168 h 512"/>
                <a:gd name="T26" fmla="*/ 129 w 227"/>
                <a:gd name="T27" fmla="*/ 387 h 512"/>
                <a:gd name="T28" fmla="*/ 142 w 227"/>
                <a:gd name="T29" fmla="*/ 442 h 512"/>
                <a:gd name="T30" fmla="*/ 186 w 227"/>
                <a:gd name="T31" fmla="*/ 459 h 512"/>
                <a:gd name="T32" fmla="*/ 227 w 227"/>
                <a:gd name="T33" fmla="*/ 446 h 512"/>
                <a:gd name="T34" fmla="*/ 227 w 227"/>
                <a:gd name="T35" fmla="*/ 49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512">
                  <a:moveTo>
                    <a:pt x="227" y="499"/>
                  </a:moveTo>
                  <a:cubicBezTo>
                    <a:pt x="212" y="508"/>
                    <a:pt x="192" y="512"/>
                    <a:pt x="168" y="512"/>
                  </a:cubicBezTo>
                  <a:cubicBezTo>
                    <a:pt x="100" y="512"/>
                    <a:pt x="67" y="474"/>
                    <a:pt x="67" y="397"/>
                  </a:cubicBezTo>
                  <a:cubicBezTo>
                    <a:pt x="67" y="168"/>
                    <a:pt x="67" y="168"/>
                    <a:pt x="67" y="168"/>
                  </a:cubicBezTo>
                  <a:cubicBezTo>
                    <a:pt x="0" y="168"/>
                    <a:pt x="0" y="168"/>
                    <a:pt x="0" y="168"/>
                  </a:cubicBezTo>
                  <a:cubicBezTo>
                    <a:pt x="0" y="115"/>
                    <a:pt x="0" y="115"/>
                    <a:pt x="0" y="115"/>
                  </a:cubicBezTo>
                  <a:cubicBezTo>
                    <a:pt x="67" y="115"/>
                    <a:pt x="67" y="115"/>
                    <a:pt x="67" y="115"/>
                  </a:cubicBezTo>
                  <a:cubicBezTo>
                    <a:pt x="67" y="20"/>
                    <a:pt x="67" y="20"/>
                    <a:pt x="67" y="20"/>
                  </a:cubicBezTo>
                  <a:cubicBezTo>
                    <a:pt x="129" y="0"/>
                    <a:pt x="129" y="0"/>
                    <a:pt x="129" y="0"/>
                  </a:cubicBezTo>
                  <a:cubicBezTo>
                    <a:pt x="129" y="115"/>
                    <a:pt x="129" y="115"/>
                    <a:pt x="129" y="115"/>
                  </a:cubicBezTo>
                  <a:cubicBezTo>
                    <a:pt x="227" y="115"/>
                    <a:pt x="227" y="115"/>
                    <a:pt x="227" y="115"/>
                  </a:cubicBezTo>
                  <a:cubicBezTo>
                    <a:pt x="227" y="168"/>
                    <a:pt x="227" y="168"/>
                    <a:pt x="227" y="168"/>
                  </a:cubicBezTo>
                  <a:cubicBezTo>
                    <a:pt x="129" y="168"/>
                    <a:pt x="129" y="168"/>
                    <a:pt x="129" y="168"/>
                  </a:cubicBezTo>
                  <a:cubicBezTo>
                    <a:pt x="129" y="387"/>
                    <a:pt x="129" y="387"/>
                    <a:pt x="129" y="387"/>
                  </a:cubicBezTo>
                  <a:cubicBezTo>
                    <a:pt x="129" y="413"/>
                    <a:pt x="133" y="431"/>
                    <a:pt x="142" y="442"/>
                  </a:cubicBezTo>
                  <a:cubicBezTo>
                    <a:pt x="151" y="453"/>
                    <a:pt x="166" y="459"/>
                    <a:pt x="186" y="459"/>
                  </a:cubicBezTo>
                  <a:cubicBezTo>
                    <a:pt x="202" y="459"/>
                    <a:pt x="215" y="454"/>
                    <a:pt x="227" y="446"/>
                  </a:cubicBezTo>
                  <a:lnTo>
                    <a:pt x="227" y="4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69" name="Rectangle 51"/>
            <p:cNvSpPr>
              <a:spLocks noChangeArrowheads="1"/>
            </p:cNvSpPr>
            <p:nvPr/>
          </p:nvSpPr>
          <p:spPr bwMode="auto">
            <a:xfrm>
              <a:off x="5451475" y="-4741863"/>
              <a:ext cx="233363" cy="2155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0" name="Freeform 52"/>
            <p:cNvSpPr>
              <a:spLocks noEditPoints="1"/>
            </p:cNvSpPr>
            <p:nvPr/>
          </p:nvSpPr>
          <p:spPr bwMode="auto">
            <a:xfrm>
              <a:off x="5943600" y="-4078288"/>
              <a:ext cx="1431925" cy="1525587"/>
            </a:xfrm>
            <a:custGeom>
              <a:avLst/>
              <a:gdLst>
                <a:gd name="T0" fmla="*/ 382 w 382"/>
                <a:gd name="T1" fmla="*/ 202 h 407"/>
                <a:gd name="T2" fmla="*/ 330 w 382"/>
                <a:gd name="T3" fmla="*/ 351 h 407"/>
                <a:gd name="T4" fmla="*/ 189 w 382"/>
                <a:gd name="T5" fmla="*/ 407 h 407"/>
                <a:gd name="T6" fmla="*/ 52 w 382"/>
                <a:gd name="T7" fmla="*/ 353 h 407"/>
                <a:gd name="T8" fmla="*/ 0 w 382"/>
                <a:gd name="T9" fmla="*/ 208 h 407"/>
                <a:gd name="T10" fmla="*/ 53 w 382"/>
                <a:gd name="T11" fmla="*/ 56 h 407"/>
                <a:gd name="T12" fmla="*/ 198 w 382"/>
                <a:gd name="T13" fmla="*/ 0 h 407"/>
                <a:gd name="T14" fmla="*/ 333 w 382"/>
                <a:gd name="T15" fmla="*/ 54 h 407"/>
                <a:gd name="T16" fmla="*/ 382 w 382"/>
                <a:gd name="T17" fmla="*/ 202 h 407"/>
                <a:gd name="T18" fmla="*/ 319 w 382"/>
                <a:gd name="T19" fmla="*/ 205 h 407"/>
                <a:gd name="T20" fmla="*/ 286 w 382"/>
                <a:gd name="T21" fmla="*/ 93 h 407"/>
                <a:gd name="T22" fmla="*/ 194 w 382"/>
                <a:gd name="T23" fmla="*/ 53 h 407"/>
                <a:gd name="T24" fmla="*/ 99 w 382"/>
                <a:gd name="T25" fmla="*/ 93 h 407"/>
                <a:gd name="T26" fmla="*/ 64 w 382"/>
                <a:gd name="T27" fmla="*/ 206 h 407"/>
                <a:gd name="T28" fmla="*/ 99 w 382"/>
                <a:gd name="T29" fmla="*/ 315 h 407"/>
                <a:gd name="T30" fmla="*/ 194 w 382"/>
                <a:gd name="T31" fmla="*/ 354 h 407"/>
                <a:gd name="T32" fmla="*/ 286 w 382"/>
                <a:gd name="T33" fmla="*/ 316 h 407"/>
                <a:gd name="T34" fmla="*/ 319 w 382"/>
                <a:gd name="T35" fmla="*/ 20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07">
                  <a:moveTo>
                    <a:pt x="382" y="202"/>
                  </a:moveTo>
                  <a:cubicBezTo>
                    <a:pt x="382" y="264"/>
                    <a:pt x="365" y="314"/>
                    <a:pt x="330" y="351"/>
                  </a:cubicBezTo>
                  <a:cubicBezTo>
                    <a:pt x="295" y="389"/>
                    <a:pt x="248" y="407"/>
                    <a:pt x="189" y="407"/>
                  </a:cubicBezTo>
                  <a:cubicBezTo>
                    <a:pt x="132" y="407"/>
                    <a:pt x="86" y="389"/>
                    <a:pt x="52" y="353"/>
                  </a:cubicBezTo>
                  <a:cubicBezTo>
                    <a:pt x="17" y="316"/>
                    <a:pt x="0" y="268"/>
                    <a:pt x="0" y="208"/>
                  </a:cubicBezTo>
                  <a:cubicBezTo>
                    <a:pt x="0" y="144"/>
                    <a:pt x="18" y="94"/>
                    <a:pt x="53" y="56"/>
                  </a:cubicBezTo>
                  <a:cubicBezTo>
                    <a:pt x="88" y="19"/>
                    <a:pt x="136" y="0"/>
                    <a:pt x="198" y="0"/>
                  </a:cubicBezTo>
                  <a:cubicBezTo>
                    <a:pt x="256" y="0"/>
                    <a:pt x="301" y="18"/>
                    <a:pt x="333" y="54"/>
                  </a:cubicBezTo>
                  <a:cubicBezTo>
                    <a:pt x="366" y="90"/>
                    <a:pt x="382" y="140"/>
                    <a:pt x="382" y="202"/>
                  </a:cubicBezTo>
                  <a:close/>
                  <a:moveTo>
                    <a:pt x="319" y="205"/>
                  </a:moveTo>
                  <a:cubicBezTo>
                    <a:pt x="319" y="156"/>
                    <a:pt x="308" y="119"/>
                    <a:pt x="286" y="93"/>
                  </a:cubicBezTo>
                  <a:cubicBezTo>
                    <a:pt x="265" y="66"/>
                    <a:pt x="234" y="53"/>
                    <a:pt x="194" y="53"/>
                  </a:cubicBezTo>
                  <a:cubicBezTo>
                    <a:pt x="154" y="53"/>
                    <a:pt x="122" y="67"/>
                    <a:pt x="99" y="93"/>
                  </a:cubicBezTo>
                  <a:cubicBezTo>
                    <a:pt x="76" y="120"/>
                    <a:pt x="64" y="158"/>
                    <a:pt x="64" y="206"/>
                  </a:cubicBezTo>
                  <a:cubicBezTo>
                    <a:pt x="64" y="253"/>
                    <a:pt x="76" y="289"/>
                    <a:pt x="99" y="315"/>
                  </a:cubicBezTo>
                  <a:cubicBezTo>
                    <a:pt x="122" y="341"/>
                    <a:pt x="154" y="354"/>
                    <a:pt x="194" y="354"/>
                  </a:cubicBezTo>
                  <a:cubicBezTo>
                    <a:pt x="234" y="354"/>
                    <a:pt x="265" y="342"/>
                    <a:pt x="286" y="316"/>
                  </a:cubicBezTo>
                  <a:cubicBezTo>
                    <a:pt x="308" y="290"/>
                    <a:pt x="319" y="253"/>
                    <a:pt x="319"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1" name="Freeform 53"/>
            <p:cNvSpPr>
              <a:spLocks noEditPoints="1"/>
            </p:cNvSpPr>
            <p:nvPr/>
          </p:nvSpPr>
          <p:spPr bwMode="auto">
            <a:xfrm>
              <a:off x="7556500" y="-4078288"/>
              <a:ext cx="1431925" cy="1525587"/>
            </a:xfrm>
            <a:custGeom>
              <a:avLst/>
              <a:gdLst>
                <a:gd name="T0" fmla="*/ 382 w 382"/>
                <a:gd name="T1" fmla="*/ 202 h 407"/>
                <a:gd name="T2" fmla="*/ 329 w 382"/>
                <a:gd name="T3" fmla="*/ 351 h 407"/>
                <a:gd name="T4" fmla="*/ 188 w 382"/>
                <a:gd name="T5" fmla="*/ 407 h 407"/>
                <a:gd name="T6" fmla="*/ 51 w 382"/>
                <a:gd name="T7" fmla="*/ 353 h 407"/>
                <a:gd name="T8" fmla="*/ 0 w 382"/>
                <a:gd name="T9" fmla="*/ 208 h 407"/>
                <a:gd name="T10" fmla="*/ 52 w 382"/>
                <a:gd name="T11" fmla="*/ 56 h 407"/>
                <a:gd name="T12" fmla="*/ 197 w 382"/>
                <a:gd name="T13" fmla="*/ 0 h 407"/>
                <a:gd name="T14" fmla="*/ 333 w 382"/>
                <a:gd name="T15" fmla="*/ 54 h 407"/>
                <a:gd name="T16" fmla="*/ 382 w 382"/>
                <a:gd name="T17" fmla="*/ 202 h 407"/>
                <a:gd name="T18" fmla="*/ 318 w 382"/>
                <a:gd name="T19" fmla="*/ 205 h 407"/>
                <a:gd name="T20" fmla="*/ 286 w 382"/>
                <a:gd name="T21" fmla="*/ 93 h 407"/>
                <a:gd name="T22" fmla="*/ 193 w 382"/>
                <a:gd name="T23" fmla="*/ 53 h 407"/>
                <a:gd name="T24" fmla="*/ 98 w 382"/>
                <a:gd name="T25" fmla="*/ 93 h 407"/>
                <a:gd name="T26" fmla="*/ 63 w 382"/>
                <a:gd name="T27" fmla="*/ 206 h 407"/>
                <a:gd name="T28" fmla="*/ 98 w 382"/>
                <a:gd name="T29" fmla="*/ 315 h 407"/>
                <a:gd name="T30" fmla="*/ 193 w 382"/>
                <a:gd name="T31" fmla="*/ 354 h 407"/>
                <a:gd name="T32" fmla="*/ 286 w 382"/>
                <a:gd name="T33" fmla="*/ 316 h 407"/>
                <a:gd name="T34" fmla="*/ 318 w 382"/>
                <a:gd name="T35" fmla="*/ 20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07">
                  <a:moveTo>
                    <a:pt x="382" y="202"/>
                  </a:moveTo>
                  <a:cubicBezTo>
                    <a:pt x="382" y="264"/>
                    <a:pt x="364" y="314"/>
                    <a:pt x="329" y="351"/>
                  </a:cubicBezTo>
                  <a:cubicBezTo>
                    <a:pt x="294" y="389"/>
                    <a:pt x="247" y="407"/>
                    <a:pt x="188" y="407"/>
                  </a:cubicBezTo>
                  <a:cubicBezTo>
                    <a:pt x="131" y="407"/>
                    <a:pt x="85" y="389"/>
                    <a:pt x="51" y="353"/>
                  </a:cubicBezTo>
                  <a:cubicBezTo>
                    <a:pt x="17" y="316"/>
                    <a:pt x="0" y="268"/>
                    <a:pt x="0" y="208"/>
                  </a:cubicBezTo>
                  <a:cubicBezTo>
                    <a:pt x="0" y="144"/>
                    <a:pt x="17" y="94"/>
                    <a:pt x="52" y="56"/>
                  </a:cubicBezTo>
                  <a:cubicBezTo>
                    <a:pt x="87" y="19"/>
                    <a:pt x="136" y="0"/>
                    <a:pt x="197" y="0"/>
                  </a:cubicBezTo>
                  <a:cubicBezTo>
                    <a:pt x="255" y="0"/>
                    <a:pt x="300" y="18"/>
                    <a:pt x="333" y="54"/>
                  </a:cubicBezTo>
                  <a:cubicBezTo>
                    <a:pt x="365" y="90"/>
                    <a:pt x="382" y="140"/>
                    <a:pt x="382" y="202"/>
                  </a:cubicBezTo>
                  <a:close/>
                  <a:moveTo>
                    <a:pt x="318" y="205"/>
                  </a:moveTo>
                  <a:cubicBezTo>
                    <a:pt x="318" y="156"/>
                    <a:pt x="307" y="119"/>
                    <a:pt x="286" y="93"/>
                  </a:cubicBezTo>
                  <a:cubicBezTo>
                    <a:pt x="264" y="66"/>
                    <a:pt x="233" y="53"/>
                    <a:pt x="193" y="53"/>
                  </a:cubicBezTo>
                  <a:cubicBezTo>
                    <a:pt x="153" y="53"/>
                    <a:pt x="121" y="67"/>
                    <a:pt x="98" y="93"/>
                  </a:cubicBezTo>
                  <a:cubicBezTo>
                    <a:pt x="75" y="120"/>
                    <a:pt x="63" y="158"/>
                    <a:pt x="63" y="206"/>
                  </a:cubicBezTo>
                  <a:cubicBezTo>
                    <a:pt x="63" y="253"/>
                    <a:pt x="75" y="289"/>
                    <a:pt x="98" y="315"/>
                  </a:cubicBezTo>
                  <a:cubicBezTo>
                    <a:pt x="122" y="341"/>
                    <a:pt x="153" y="354"/>
                    <a:pt x="193" y="354"/>
                  </a:cubicBezTo>
                  <a:cubicBezTo>
                    <a:pt x="233" y="354"/>
                    <a:pt x="264" y="342"/>
                    <a:pt x="286" y="316"/>
                  </a:cubicBezTo>
                  <a:cubicBezTo>
                    <a:pt x="307" y="290"/>
                    <a:pt x="318" y="253"/>
                    <a:pt x="318"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2" name="Freeform 54"/>
            <p:cNvSpPr>
              <a:spLocks/>
            </p:cNvSpPr>
            <p:nvPr/>
          </p:nvSpPr>
          <p:spPr bwMode="auto">
            <a:xfrm>
              <a:off x="9239250" y="-4741863"/>
              <a:ext cx="1208088" cy="2155825"/>
            </a:xfrm>
            <a:custGeom>
              <a:avLst/>
              <a:gdLst>
                <a:gd name="T0" fmla="*/ 761 w 761"/>
                <a:gd name="T1" fmla="*/ 1358 h 1358"/>
                <a:gd name="T2" fmla="*/ 555 w 761"/>
                <a:gd name="T3" fmla="*/ 1358 h 1358"/>
                <a:gd name="T4" fmla="*/ 151 w 761"/>
                <a:gd name="T5" fmla="*/ 916 h 1358"/>
                <a:gd name="T6" fmla="*/ 147 w 761"/>
                <a:gd name="T7" fmla="*/ 916 h 1358"/>
                <a:gd name="T8" fmla="*/ 147 w 761"/>
                <a:gd name="T9" fmla="*/ 1358 h 1358"/>
                <a:gd name="T10" fmla="*/ 0 w 761"/>
                <a:gd name="T11" fmla="*/ 1358 h 1358"/>
                <a:gd name="T12" fmla="*/ 0 w 761"/>
                <a:gd name="T13" fmla="*/ 0 h 1358"/>
                <a:gd name="T14" fmla="*/ 147 w 761"/>
                <a:gd name="T15" fmla="*/ 0 h 1358"/>
                <a:gd name="T16" fmla="*/ 147 w 761"/>
                <a:gd name="T17" fmla="*/ 862 h 1358"/>
                <a:gd name="T18" fmla="*/ 151 w 761"/>
                <a:gd name="T19" fmla="*/ 862 h 1358"/>
                <a:gd name="T20" fmla="*/ 536 w 761"/>
                <a:gd name="T21" fmla="*/ 442 h 1358"/>
                <a:gd name="T22" fmla="*/ 728 w 761"/>
                <a:gd name="T23" fmla="*/ 442 h 1358"/>
                <a:gd name="T24" fmla="*/ 303 w 761"/>
                <a:gd name="T25" fmla="*/ 883 h 1358"/>
                <a:gd name="T26" fmla="*/ 761 w 761"/>
                <a:gd name="T27" fmla="*/ 135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1358">
                  <a:moveTo>
                    <a:pt x="761" y="1358"/>
                  </a:moveTo>
                  <a:lnTo>
                    <a:pt x="555" y="1358"/>
                  </a:lnTo>
                  <a:lnTo>
                    <a:pt x="151" y="916"/>
                  </a:lnTo>
                  <a:lnTo>
                    <a:pt x="147" y="916"/>
                  </a:lnTo>
                  <a:lnTo>
                    <a:pt x="147" y="1358"/>
                  </a:lnTo>
                  <a:lnTo>
                    <a:pt x="0" y="1358"/>
                  </a:lnTo>
                  <a:lnTo>
                    <a:pt x="0" y="0"/>
                  </a:lnTo>
                  <a:lnTo>
                    <a:pt x="147" y="0"/>
                  </a:lnTo>
                  <a:lnTo>
                    <a:pt x="147" y="862"/>
                  </a:lnTo>
                  <a:lnTo>
                    <a:pt x="151" y="862"/>
                  </a:lnTo>
                  <a:lnTo>
                    <a:pt x="536" y="442"/>
                  </a:lnTo>
                  <a:lnTo>
                    <a:pt x="728" y="442"/>
                  </a:lnTo>
                  <a:lnTo>
                    <a:pt x="303" y="883"/>
                  </a:lnTo>
                  <a:lnTo>
                    <a:pt x="761" y="13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3" name="Freeform 55"/>
            <p:cNvSpPr>
              <a:spLocks/>
            </p:cNvSpPr>
            <p:nvPr/>
          </p:nvSpPr>
          <p:spPr bwMode="auto">
            <a:xfrm>
              <a:off x="10626725" y="-2874963"/>
              <a:ext cx="315913" cy="322262"/>
            </a:xfrm>
            <a:custGeom>
              <a:avLst/>
              <a:gdLst>
                <a:gd name="T0" fmla="*/ 84 w 84"/>
                <a:gd name="T1" fmla="*/ 43 h 86"/>
                <a:gd name="T2" fmla="*/ 72 w 84"/>
                <a:gd name="T3" fmla="*/ 73 h 86"/>
                <a:gd name="T4" fmla="*/ 42 w 84"/>
                <a:gd name="T5" fmla="*/ 86 h 86"/>
                <a:gd name="T6" fmla="*/ 12 w 84"/>
                <a:gd name="T7" fmla="*/ 73 h 86"/>
                <a:gd name="T8" fmla="*/ 0 w 84"/>
                <a:gd name="T9" fmla="*/ 43 h 86"/>
                <a:gd name="T10" fmla="*/ 12 w 84"/>
                <a:gd name="T11" fmla="*/ 13 h 86"/>
                <a:gd name="T12" fmla="*/ 42 w 84"/>
                <a:gd name="T13" fmla="*/ 0 h 86"/>
                <a:gd name="T14" fmla="*/ 72 w 84"/>
                <a:gd name="T15" fmla="*/ 13 h 86"/>
                <a:gd name="T16" fmla="*/ 84 w 84"/>
                <a:gd name="T17"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6">
                  <a:moveTo>
                    <a:pt x="84" y="43"/>
                  </a:moveTo>
                  <a:cubicBezTo>
                    <a:pt x="84" y="54"/>
                    <a:pt x="80" y="64"/>
                    <a:pt x="72" y="73"/>
                  </a:cubicBezTo>
                  <a:cubicBezTo>
                    <a:pt x="64" y="81"/>
                    <a:pt x="54" y="86"/>
                    <a:pt x="42" y="86"/>
                  </a:cubicBezTo>
                  <a:cubicBezTo>
                    <a:pt x="30" y="86"/>
                    <a:pt x="20" y="81"/>
                    <a:pt x="12" y="73"/>
                  </a:cubicBezTo>
                  <a:cubicBezTo>
                    <a:pt x="4" y="65"/>
                    <a:pt x="0" y="54"/>
                    <a:pt x="0" y="43"/>
                  </a:cubicBezTo>
                  <a:cubicBezTo>
                    <a:pt x="0" y="31"/>
                    <a:pt x="4" y="21"/>
                    <a:pt x="12" y="13"/>
                  </a:cubicBezTo>
                  <a:cubicBezTo>
                    <a:pt x="20" y="4"/>
                    <a:pt x="30" y="0"/>
                    <a:pt x="42" y="0"/>
                  </a:cubicBezTo>
                  <a:cubicBezTo>
                    <a:pt x="53" y="0"/>
                    <a:pt x="63" y="4"/>
                    <a:pt x="72" y="13"/>
                  </a:cubicBezTo>
                  <a:cubicBezTo>
                    <a:pt x="80" y="21"/>
                    <a:pt x="84" y="31"/>
                    <a:pt x="84"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4" name="Freeform 56"/>
            <p:cNvSpPr>
              <a:spLocks/>
            </p:cNvSpPr>
            <p:nvPr/>
          </p:nvSpPr>
          <p:spPr bwMode="auto">
            <a:xfrm>
              <a:off x="11091863" y="-4078288"/>
              <a:ext cx="1095375" cy="1525587"/>
            </a:xfrm>
            <a:custGeom>
              <a:avLst/>
              <a:gdLst>
                <a:gd name="T0" fmla="*/ 291 w 292"/>
                <a:gd name="T1" fmla="*/ 380 h 407"/>
                <a:gd name="T2" fmla="*/ 184 w 292"/>
                <a:gd name="T3" fmla="*/ 407 h 407"/>
                <a:gd name="T4" fmla="*/ 89 w 292"/>
                <a:gd name="T5" fmla="*/ 383 h 407"/>
                <a:gd name="T6" fmla="*/ 23 w 292"/>
                <a:gd name="T7" fmla="*/ 314 h 407"/>
                <a:gd name="T8" fmla="*/ 0 w 292"/>
                <a:gd name="T9" fmla="*/ 213 h 407"/>
                <a:gd name="T10" fmla="*/ 55 w 292"/>
                <a:gd name="T11" fmla="*/ 59 h 407"/>
                <a:gd name="T12" fmla="*/ 202 w 292"/>
                <a:gd name="T13" fmla="*/ 0 h 407"/>
                <a:gd name="T14" fmla="*/ 292 w 292"/>
                <a:gd name="T15" fmla="*/ 20 h 407"/>
                <a:gd name="T16" fmla="*/ 292 w 292"/>
                <a:gd name="T17" fmla="*/ 84 h 407"/>
                <a:gd name="T18" fmla="*/ 199 w 292"/>
                <a:gd name="T19" fmla="*/ 53 h 407"/>
                <a:gd name="T20" fmla="*/ 101 w 292"/>
                <a:gd name="T21" fmla="*/ 97 h 407"/>
                <a:gd name="T22" fmla="*/ 63 w 292"/>
                <a:gd name="T23" fmla="*/ 208 h 407"/>
                <a:gd name="T24" fmla="*/ 99 w 292"/>
                <a:gd name="T25" fmla="*/ 315 h 407"/>
                <a:gd name="T26" fmla="*/ 195 w 292"/>
                <a:gd name="T27" fmla="*/ 354 h 407"/>
                <a:gd name="T28" fmla="*/ 291 w 292"/>
                <a:gd name="T29" fmla="*/ 321 h 407"/>
                <a:gd name="T30" fmla="*/ 291 w 292"/>
                <a:gd name="T31" fmla="*/ 3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407">
                  <a:moveTo>
                    <a:pt x="291" y="380"/>
                  </a:moveTo>
                  <a:cubicBezTo>
                    <a:pt x="261" y="398"/>
                    <a:pt x="225" y="407"/>
                    <a:pt x="184" y="407"/>
                  </a:cubicBezTo>
                  <a:cubicBezTo>
                    <a:pt x="149" y="407"/>
                    <a:pt x="117" y="399"/>
                    <a:pt x="89" y="383"/>
                  </a:cubicBezTo>
                  <a:cubicBezTo>
                    <a:pt x="61" y="367"/>
                    <a:pt x="39" y="344"/>
                    <a:pt x="23" y="314"/>
                  </a:cubicBezTo>
                  <a:cubicBezTo>
                    <a:pt x="8" y="284"/>
                    <a:pt x="0" y="251"/>
                    <a:pt x="0" y="213"/>
                  </a:cubicBezTo>
                  <a:cubicBezTo>
                    <a:pt x="0" y="149"/>
                    <a:pt x="18" y="98"/>
                    <a:pt x="55" y="59"/>
                  </a:cubicBezTo>
                  <a:cubicBezTo>
                    <a:pt x="92" y="20"/>
                    <a:pt x="141" y="0"/>
                    <a:pt x="202" y="0"/>
                  </a:cubicBezTo>
                  <a:cubicBezTo>
                    <a:pt x="236" y="0"/>
                    <a:pt x="266" y="7"/>
                    <a:pt x="292" y="20"/>
                  </a:cubicBezTo>
                  <a:cubicBezTo>
                    <a:pt x="292" y="84"/>
                    <a:pt x="292" y="84"/>
                    <a:pt x="292" y="84"/>
                  </a:cubicBezTo>
                  <a:cubicBezTo>
                    <a:pt x="263" y="64"/>
                    <a:pt x="232" y="53"/>
                    <a:pt x="199" y="53"/>
                  </a:cubicBezTo>
                  <a:cubicBezTo>
                    <a:pt x="159" y="53"/>
                    <a:pt x="126" y="68"/>
                    <a:pt x="101" y="97"/>
                  </a:cubicBezTo>
                  <a:cubicBezTo>
                    <a:pt x="76" y="125"/>
                    <a:pt x="63" y="162"/>
                    <a:pt x="63" y="208"/>
                  </a:cubicBezTo>
                  <a:cubicBezTo>
                    <a:pt x="63" y="253"/>
                    <a:pt x="75" y="289"/>
                    <a:pt x="99" y="315"/>
                  </a:cubicBezTo>
                  <a:cubicBezTo>
                    <a:pt x="123" y="341"/>
                    <a:pt x="155" y="354"/>
                    <a:pt x="195" y="354"/>
                  </a:cubicBezTo>
                  <a:cubicBezTo>
                    <a:pt x="229" y="354"/>
                    <a:pt x="261" y="343"/>
                    <a:pt x="291" y="321"/>
                  </a:cubicBezTo>
                  <a:lnTo>
                    <a:pt x="291"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5" name="Freeform 57"/>
            <p:cNvSpPr>
              <a:spLocks noEditPoints="1"/>
            </p:cNvSpPr>
            <p:nvPr/>
          </p:nvSpPr>
          <p:spPr bwMode="auto">
            <a:xfrm>
              <a:off x="12366625" y="-4078288"/>
              <a:ext cx="1433513" cy="1525587"/>
            </a:xfrm>
            <a:custGeom>
              <a:avLst/>
              <a:gdLst>
                <a:gd name="T0" fmla="*/ 382 w 382"/>
                <a:gd name="T1" fmla="*/ 202 h 407"/>
                <a:gd name="T2" fmla="*/ 329 w 382"/>
                <a:gd name="T3" fmla="*/ 351 h 407"/>
                <a:gd name="T4" fmla="*/ 188 w 382"/>
                <a:gd name="T5" fmla="*/ 407 h 407"/>
                <a:gd name="T6" fmla="*/ 51 w 382"/>
                <a:gd name="T7" fmla="*/ 353 h 407"/>
                <a:gd name="T8" fmla="*/ 0 w 382"/>
                <a:gd name="T9" fmla="*/ 208 h 407"/>
                <a:gd name="T10" fmla="*/ 52 w 382"/>
                <a:gd name="T11" fmla="*/ 56 h 407"/>
                <a:gd name="T12" fmla="*/ 198 w 382"/>
                <a:gd name="T13" fmla="*/ 0 h 407"/>
                <a:gd name="T14" fmla="*/ 333 w 382"/>
                <a:gd name="T15" fmla="*/ 54 h 407"/>
                <a:gd name="T16" fmla="*/ 382 w 382"/>
                <a:gd name="T17" fmla="*/ 202 h 407"/>
                <a:gd name="T18" fmla="*/ 318 w 382"/>
                <a:gd name="T19" fmla="*/ 205 h 407"/>
                <a:gd name="T20" fmla="*/ 286 w 382"/>
                <a:gd name="T21" fmla="*/ 93 h 407"/>
                <a:gd name="T22" fmla="*/ 193 w 382"/>
                <a:gd name="T23" fmla="*/ 53 h 407"/>
                <a:gd name="T24" fmla="*/ 98 w 382"/>
                <a:gd name="T25" fmla="*/ 93 h 407"/>
                <a:gd name="T26" fmla="*/ 63 w 382"/>
                <a:gd name="T27" fmla="*/ 206 h 407"/>
                <a:gd name="T28" fmla="*/ 98 w 382"/>
                <a:gd name="T29" fmla="*/ 315 h 407"/>
                <a:gd name="T30" fmla="*/ 193 w 382"/>
                <a:gd name="T31" fmla="*/ 354 h 407"/>
                <a:gd name="T32" fmla="*/ 286 w 382"/>
                <a:gd name="T33" fmla="*/ 316 h 407"/>
                <a:gd name="T34" fmla="*/ 318 w 382"/>
                <a:gd name="T35" fmla="*/ 20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07">
                  <a:moveTo>
                    <a:pt x="382" y="202"/>
                  </a:moveTo>
                  <a:cubicBezTo>
                    <a:pt x="382" y="264"/>
                    <a:pt x="364" y="314"/>
                    <a:pt x="329" y="351"/>
                  </a:cubicBezTo>
                  <a:cubicBezTo>
                    <a:pt x="294" y="389"/>
                    <a:pt x="247" y="407"/>
                    <a:pt x="188" y="407"/>
                  </a:cubicBezTo>
                  <a:cubicBezTo>
                    <a:pt x="131" y="407"/>
                    <a:pt x="85" y="389"/>
                    <a:pt x="51" y="353"/>
                  </a:cubicBezTo>
                  <a:cubicBezTo>
                    <a:pt x="17" y="316"/>
                    <a:pt x="0" y="268"/>
                    <a:pt x="0" y="208"/>
                  </a:cubicBezTo>
                  <a:cubicBezTo>
                    <a:pt x="0" y="144"/>
                    <a:pt x="17" y="94"/>
                    <a:pt x="52" y="56"/>
                  </a:cubicBezTo>
                  <a:cubicBezTo>
                    <a:pt x="88" y="19"/>
                    <a:pt x="136" y="0"/>
                    <a:pt x="198" y="0"/>
                  </a:cubicBezTo>
                  <a:cubicBezTo>
                    <a:pt x="255" y="0"/>
                    <a:pt x="300" y="18"/>
                    <a:pt x="333" y="54"/>
                  </a:cubicBezTo>
                  <a:cubicBezTo>
                    <a:pt x="365" y="90"/>
                    <a:pt x="382" y="140"/>
                    <a:pt x="382" y="202"/>
                  </a:cubicBezTo>
                  <a:close/>
                  <a:moveTo>
                    <a:pt x="318" y="205"/>
                  </a:moveTo>
                  <a:cubicBezTo>
                    <a:pt x="318" y="156"/>
                    <a:pt x="307" y="119"/>
                    <a:pt x="286" y="93"/>
                  </a:cubicBezTo>
                  <a:cubicBezTo>
                    <a:pt x="264" y="66"/>
                    <a:pt x="233" y="53"/>
                    <a:pt x="193" y="53"/>
                  </a:cubicBezTo>
                  <a:cubicBezTo>
                    <a:pt x="153" y="53"/>
                    <a:pt x="122" y="67"/>
                    <a:pt x="98" y="93"/>
                  </a:cubicBezTo>
                  <a:cubicBezTo>
                    <a:pt x="75" y="120"/>
                    <a:pt x="63" y="158"/>
                    <a:pt x="63" y="206"/>
                  </a:cubicBezTo>
                  <a:cubicBezTo>
                    <a:pt x="63" y="253"/>
                    <a:pt x="75" y="289"/>
                    <a:pt x="98" y="315"/>
                  </a:cubicBezTo>
                  <a:cubicBezTo>
                    <a:pt x="122" y="341"/>
                    <a:pt x="153" y="354"/>
                    <a:pt x="193" y="354"/>
                  </a:cubicBezTo>
                  <a:cubicBezTo>
                    <a:pt x="233" y="354"/>
                    <a:pt x="264" y="342"/>
                    <a:pt x="286" y="316"/>
                  </a:cubicBezTo>
                  <a:cubicBezTo>
                    <a:pt x="307" y="290"/>
                    <a:pt x="318" y="253"/>
                    <a:pt x="318"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6" name="Freeform 58"/>
            <p:cNvSpPr>
              <a:spLocks/>
            </p:cNvSpPr>
            <p:nvPr/>
          </p:nvSpPr>
          <p:spPr bwMode="auto">
            <a:xfrm>
              <a:off x="14073188" y="-4078288"/>
              <a:ext cx="2066925" cy="1492250"/>
            </a:xfrm>
            <a:custGeom>
              <a:avLst/>
              <a:gdLst>
                <a:gd name="T0" fmla="*/ 551 w 551"/>
                <a:gd name="T1" fmla="*/ 398 h 398"/>
                <a:gd name="T2" fmla="*/ 489 w 551"/>
                <a:gd name="T3" fmla="*/ 398 h 398"/>
                <a:gd name="T4" fmla="*/ 489 w 551"/>
                <a:gd name="T5" fmla="*/ 175 h 398"/>
                <a:gd name="T6" fmla="*/ 469 w 551"/>
                <a:gd name="T7" fmla="*/ 82 h 398"/>
                <a:gd name="T8" fmla="*/ 402 w 551"/>
                <a:gd name="T9" fmla="*/ 53 h 398"/>
                <a:gd name="T10" fmla="*/ 334 w 551"/>
                <a:gd name="T11" fmla="*/ 90 h 398"/>
                <a:gd name="T12" fmla="*/ 306 w 551"/>
                <a:gd name="T13" fmla="*/ 177 h 398"/>
                <a:gd name="T14" fmla="*/ 306 w 551"/>
                <a:gd name="T15" fmla="*/ 398 h 398"/>
                <a:gd name="T16" fmla="*/ 244 w 551"/>
                <a:gd name="T17" fmla="*/ 398 h 398"/>
                <a:gd name="T18" fmla="*/ 244 w 551"/>
                <a:gd name="T19" fmla="*/ 168 h 398"/>
                <a:gd name="T20" fmla="*/ 156 w 551"/>
                <a:gd name="T21" fmla="*/ 53 h 398"/>
                <a:gd name="T22" fmla="*/ 88 w 551"/>
                <a:gd name="T23" fmla="*/ 88 h 398"/>
                <a:gd name="T24" fmla="*/ 62 w 551"/>
                <a:gd name="T25" fmla="*/ 177 h 398"/>
                <a:gd name="T26" fmla="*/ 62 w 551"/>
                <a:gd name="T27" fmla="*/ 398 h 398"/>
                <a:gd name="T28" fmla="*/ 0 w 551"/>
                <a:gd name="T29" fmla="*/ 398 h 398"/>
                <a:gd name="T30" fmla="*/ 0 w 551"/>
                <a:gd name="T31" fmla="*/ 10 h 398"/>
                <a:gd name="T32" fmla="*/ 62 w 551"/>
                <a:gd name="T33" fmla="*/ 10 h 398"/>
                <a:gd name="T34" fmla="*/ 62 w 551"/>
                <a:gd name="T35" fmla="*/ 71 h 398"/>
                <a:gd name="T36" fmla="*/ 63 w 551"/>
                <a:gd name="T37" fmla="*/ 71 h 398"/>
                <a:gd name="T38" fmla="*/ 184 w 551"/>
                <a:gd name="T39" fmla="*/ 0 h 398"/>
                <a:gd name="T40" fmla="*/ 252 w 551"/>
                <a:gd name="T41" fmla="*/ 22 h 398"/>
                <a:gd name="T42" fmla="*/ 294 w 551"/>
                <a:gd name="T43" fmla="*/ 81 h 398"/>
                <a:gd name="T44" fmla="*/ 423 w 551"/>
                <a:gd name="T45" fmla="*/ 0 h 398"/>
                <a:gd name="T46" fmla="*/ 551 w 551"/>
                <a:gd name="T47" fmla="*/ 159 h 398"/>
                <a:gd name="T48" fmla="*/ 551 w 551"/>
                <a:gd name="T49"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1" h="398">
                  <a:moveTo>
                    <a:pt x="551" y="398"/>
                  </a:moveTo>
                  <a:cubicBezTo>
                    <a:pt x="489" y="398"/>
                    <a:pt x="489" y="398"/>
                    <a:pt x="489" y="398"/>
                  </a:cubicBezTo>
                  <a:cubicBezTo>
                    <a:pt x="489" y="175"/>
                    <a:pt x="489" y="175"/>
                    <a:pt x="489" y="175"/>
                  </a:cubicBezTo>
                  <a:cubicBezTo>
                    <a:pt x="489" y="132"/>
                    <a:pt x="482" y="101"/>
                    <a:pt x="469" y="82"/>
                  </a:cubicBezTo>
                  <a:cubicBezTo>
                    <a:pt x="456" y="63"/>
                    <a:pt x="433" y="53"/>
                    <a:pt x="402" y="53"/>
                  </a:cubicBezTo>
                  <a:cubicBezTo>
                    <a:pt x="375" y="53"/>
                    <a:pt x="353" y="66"/>
                    <a:pt x="334" y="90"/>
                  </a:cubicBezTo>
                  <a:cubicBezTo>
                    <a:pt x="316" y="114"/>
                    <a:pt x="306" y="143"/>
                    <a:pt x="306" y="177"/>
                  </a:cubicBezTo>
                  <a:cubicBezTo>
                    <a:pt x="306" y="398"/>
                    <a:pt x="306" y="398"/>
                    <a:pt x="306" y="398"/>
                  </a:cubicBezTo>
                  <a:cubicBezTo>
                    <a:pt x="244" y="398"/>
                    <a:pt x="244" y="398"/>
                    <a:pt x="244" y="398"/>
                  </a:cubicBezTo>
                  <a:cubicBezTo>
                    <a:pt x="244" y="168"/>
                    <a:pt x="244" y="168"/>
                    <a:pt x="244" y="168"/>
                  </a:cubicBezTo>
                  <a:cubicBezTo>
                    <a:pt x="244" y="92"/>
                    <a:pt x="215" y="53"/>
                    <a:pt x="156" y="53"/>
                  </a:cubicBezTo>
                  <a:cubicBezTo>
                    <a:pt x="129" y="53"/>
                    <a:pt x="106" y="65"/>
                    <a:pt x="88" y="88"/>
                  </a:cubicBezTo>
                  <a:cubicBezTo>
                    <a:pt x="71" y="111"/>
                    <a:pt x="62" y="140"/>
                    <a:pt x="62" y="177"/>
                  </a:cubicBezTo>
                  <a:cubicBezTo>
                    <a:pt x="62" y="398"/>
                    <a:pt x="62" y="398"/>
                    <a:pt x="62" y="398"/>
                  </a:cubicBezTo>
                  <a:cubicBezTo>
                    <a:pt x="0" y="398"/>
                    <a:pt x="0" y="398"/>
                    <a:pt x="0" y="398"/>
                  </a:cubicBezTo>
                  <a:cubicBezTo>
                    <a:pt x="0" y="10"/>
                    <a:pt x="0" y="10"/>
                    <a:pt x="0" y="10"/>
                  </a:cubicBezTo>
                  <a:cubicBezTo>
                    <a:pt x="62" y="10"/>
                    <a:pt x="62" y="10"/>
                    <a:pt x="62" y="10"/>
                  </a:cubicBezTo>
                  <a:cubicBezTo>
                    <a:pt x="62" y="71"/>
                    <a:pt x="62" y="71"/>
                    <a:pt x="62" y="71"/>
                  </a:cubicBezTo>
                  <a:cubicBezTo>
                    <a:pt x="63" y="71"/>
                    <a:pt x="63" y="71"/>
                    <a:pt x="63" y="71"/>
                  </a:cubicBezTo>
                  <a:cubicBezTo>
                    <a:pt x="91" y="24"/>
                    <a:pt x="131" y="0"/>
                    <a:pt x="184" y="0"/>
                  </a:cubicBezTo>
                  <a:cubicBezTo>
                    <a:pt x="209" y="0"/>
                    <a:pt x="232" y="7"/>
                    <a:pt x="252" y="22"/>
                  </a:cubicBezTo>
                  <a:cubicBezTo>
                    <a:pt x="272" y="36"/>
                    <a:pt x="286" y="56"/>
                    <a:pt x="294" y="81"/>
                  </a:cubicBezTo>
                  <a:cubicBezTo>
                    <a:pt x="323" y="27"/>
                    <a:pt x="366" y="0"/>
                    <a:pt x="423" y="0"/>
                  </a:cubicBezTo>
                  <a:cubicBezTo>
                    <a:pt x="508" y="0"/>
                    <a:pt x="551" y="53"/>
                    <a:pt x="551" y="159"/>
                  </a:cubicBezTo>
                  <a:lnTo>
                    <a:pt x="551" y="3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7" name="Freeform 59"/>
            <p:cNvSpPr>
              <a:spLocks/>
            </p:cNvSpPr>
            <p:nvPr/>
          </p:nvSpPr>
          <p:spPr bwMode="auto">
            <a:xfrm>
              <a:off x="-1473200" y="-4351338"/>
              <a:ext cx="1465263" cy="1770062"/>
            </a:xfrm>
            <a:custGeom>
              <a:avLst/>
              <a:gdLst>
                <a:gd name="T0" fmla="*/ 99 w 391"/>
                <a:gd name="T1" fmla="*/ 232 h 472"/>
                <a:gd name="T2" fmla="*/ 83 w 391"/>
                <a:gd name="T3" fmla="*/ 237 h 472"/>
                <a:gd name="T4" fmla="*/ 67 w 391"/>
                <a:gd name="T5" fmla="*/ 232 h 472"/>
                <a:gd name="T6" fmla="*/ 0 w 391"/>
                <a:gd name="T7" fmla="*/ 181 h 472"/>
                <a:gd name="T8" fmla="*/ 0 w 391"/>
                <a:gd name="T9" fmla="*/ 472 h 472"/>
                <a:gd name="T10" fmla="*/ 357 w 391"/>
                <a:gd name="T11" fmla="*/ 472 h 472"/>
                <a:gd name="T12" fmla="*/ 391 w 391"/>
                <a:gd name="T13" fmla="*/ 437 h 472"/>
                <a:gd name="T14" fmla="*/ 391 w 391"/>
                <a:gd name="T15" fmla="*/ 0 h 472"/>
                <a:gd name="T16" fmla="*/ 99 w 391"/>
                <a:gd name="T17" fmla="*/ 23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472">
                  <a:moveTo>
                    <a:pt x="99" y="232"/>
                  </a:moveTo>
                  <a:cubicBezTo>
                    <a:pt x="94" y="235"/>
                    <a:pt x="89" y="237"/>
                    <a:pt x="83" y="237"/>
                  </a:cubicBezTo>
                  <a:cubicBezTo>
                    <a:pt x="77" y="237"/>
                    <a:pt x="71" y="236"/>
                    <a:pt x="67" y="232"/>
                  </a:cubicBezTo>
                  <a:cubicBezTo>
                    <a:pt x="0" y="181"/>
                    <a:pt x="0" y="181"/>
                    <a:pt x="0" y="181"/>
                  </a:cubicBezTo>
                  <a:cubicBezTo>
                    <a:pt x="0" y="472"/>
                    <a:pt x="0" y="472"/>
                    <a:pt x="0" y="472"/>
                  </a:cubicBezTo>
                  <a:cubicBezTo>
                    <a:pt x="357" y="472"/>
                    <a:pt x="357" y="472"/>
                    <a:pt x="357" y="472"/>
                  </a:cubicBezTo>
                  <a:cubicBezTo>
                    <a:pt x="376" y="472"/>
                    <a:pt x="391" y="456"/>
                    <a:pt x="391" y="437"/>
                  </a:cubicBezTo>
                  <a:cubicBezTo>
                    <a:pt x="391" y="0"/>
                    <a:pt x="391" y="0"/>
                    <a:pt x="391" y="0"/>
                  </a:cubicBezTo>
                  <a:lnTo>
                    <a:pt x="99"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8" name="Freeform 60"/>
            <p:cNvSpPr>
              <a:spLocks noEditPoints="1"/>
            </p:cNvSpPr>
            <p:nvPr/>
          </p:nvSpPr>
          <p:spPr bwMode="auto">
            <a:xfrm>
              <a:off x="-3768725" y="-5375275"/>
              <a:ext cx="2100263" cy="3490912"/>
            </a:xfrm>
            <a:custGeom>
              <a:avLst/>
              <a:gdLst>
                <a:gd name="T0" fmla="*/ 560 w 560"/>
                <a:gd name="T1" fmla="*/ 428 h 931"/>
                <a:gd name="T2" fmla="*/ 560 w 560"/>
                <a:gd name="T3" fmla="*/ 428 h 931"/>
                <a:gd name="T4" fmla="*/ 560 w 560"/>
                <a:gd name="T5" fmla="*/ 387 h 931"/>
                <a:gd name="T6" fmla="*/ 560 w 560"/>
                <a:gd name="T7" fmla="*/ 388 h 931"/>
                <a:gd name="T8" fmla="*/ 560 w 560"/>
                <a:gd name="T9" fmla="*/ 234 h 931"/>
                <a:gd name="T10" fmla="*/ 560 w 560"/>
                <a:gd name="T11" fmla="*/ 202 h 931"/>
                <a:gd name="T12" fmla="*/ 560 w 560"/>
                <a:gd name="T13" fmla="*/ 202 h 931"/>
                <a:gd name="T14" fmla="*/ 560 w 560"/>
                <a:gd name="T15" fmla="*/ 0 h 931"/>
                <a:gd name="T16" fmla="*/ 0 w 560"/>
                <a:gd name="T17" fmla="*/ 99 h 931"/>
                <a:gd name="T18" fmla="*/ 0 w 560"/>
                <a:gd name="T19" fmla="*/ 834 h 931"/>
                <a:gd name="T20" fmla="*/ 560 w 560"/>
                <a:gd name="T21" fmla="*/ 931 h 931"/>
                <a:gd name="T22" fmla="*/ 560 w 560"/>
                <a:gd name="T23" fmla="*/ 733 h 931"/>
                <a:gd name="T24" fmla="*/ 560 w 560"/>
                <a:gd name="T25" fmla="*/ 733 h 931"/>
                <a:gd name="T26" fmla="*/ 560 w 560"/>
                <a:gd name="T27" fmla="*/ 701 h 931"/>
                <a:gd name="T28" fmla="*/ 560 w 560"/>
                <a:gd name="T29" fmla="*/ 428 h 931"/>
                <a:gd name="T30" fmla="*/ 388 w 560"/>
                <a:gd name="T31" fmla="*/ 503 h 931"/>
                <a:gd name="T32" fmla="*/ 381 w 560"/>
                <a:gd name="T33" fmla="*/ 536 h 931"/>
                <a:gd name="T34" fmla="*/ 369 w 560"/>
                <a:gd name="T35" fmla="*/ 566 h 931"/>
                <a:gd name="T36" fmla="*/ 352 w 560"/>
                <a:gd name="T37" fmla="*/ 591 h 931"/>
                <a:gd name="T38" fmla="*/ 332 w 560"/>
                <a:gd name="T39" fmla="*/ 611 h 931"/>
                <a:gd name="T40" fmla="*/ 310 w 560"/>
                <a:gd name="T41" fmla="*/ 624 h 931"/>
                <a:gd name="T42" fmla="*/ 285 w 560"/>
                <a:gd name="T43" fmla="*/ 632 h 931"/>
                <a:gd name="T44" fmla="*/ 258 w 560"/>
                <a:gd name="T45" fmla="*/ 633 h 931"/>
                <a:gd name="T46" fmla="*/ 232 w 560"/>
                <a:gd name="T47" fmla="*/ 629 h 931"/>
                <a:gd name="T48" fmla="*/ 209 w 560"/>
                <a:gd name="T49" fmla="*/ 619 h 931"/>
                <a:gd name="T50" fmla="*/ 189 w 560"/>
                <a:gd name="T51" fmla="*/ 604 h 931"/>
                <a:gd name="T52" fmla="*/ 172 w 560"/>
                <a:gd name="T53" fmla="*/ 585 h 931"/>
                <a:gd name="T54" fmla="*/ 157 w 560"/>
                <a:gd name="T55" fmla="*/ 561 h 931"/>
                <a:gd name="T56" fmla="*/ 147 w 560"/>
                <a:gd name="T57" fmla="*/ 534 h 931"/>
                <a:gd name="T58" fmla="*/ 141 w 560"/>
                <a:gd name="T59" fmla="*/ 504 h 931"/>
                <a:gd name="T60" fmla="*/ 139 w 560"/>
                <a:gd name="T61" fmla="*/ 471 h 931"/>
                <a:gd name="T62" fmla="*/ 141 w 560"/>
                <a:gd name="T63" fmla="*/ 437 h 931"/>
                <a:gd name="T64" fmla="*/ 147 w 560"/>
                <a:gd name="T65" fmla="*/ 406 h 931"/>
                <a:gd name="T66" fmla="*/ 157 w 560"/>
                <a:gd name="T67" fmla="*/ 378 h 931"/>
                <a:gd name="T68" fmla="*/ 171 w 560"/>
                <a:gd name="T69" fmla="*/ 353 h 931"/>
                <a:gd name="T70" fmla="*/ 189 w 560"/>
                <a:gd name="T71" fmla="*/ 332 h 931"/>
                <a:gd name="T72" fmla="*/ 210 w 560"/>
                <a:gd name="T73" fmla="*/ 316 h 931"/>
                <a:gd name="T74" fmla="*/ 234 w 560"/>
                <a:gd name="T75" fmla="*/ 306 h 931"/>
                <a:gd name="T76" fmla="*/ 262 w 560"/>
                <a:gd name="T77" fmla="*/ 301 h 931"/>
                <a:gd name="T78" fmla="*/ 288 w 560"/>
                <a:gd name="T79" fmla="*/ 302 h 931"/>
                <a:gd name="T80" fmla="*/ 312 w 560"/>
                <a:gd name="T81" fmla="*/ 309 h 931"/>
                <a:gd name="T82" fmla="*/ 334 w 560"/>
                <a:gd name="T83" fmla="*/ 322 h 931"/>
                <a:gd name="T84" fmla="*/ 354 w 560"/>
                <a:gd name="T85" fmla="*/ 342 h 931"/>
                <a:gd name="T86" fmla="*/ 370 w 560"/>
                <a:gd name="T87" fmla="*/ 366 h 931"/>
                <a:gd name="T88" fmla="*/ 382 w 560"/>
                <a:gd name="T89" fmla="*/ 395 h 931"/>
                <a:gd name="T90" fmla="*/ 389 w 560"/>
                <a:gd name="T91" fmla="*/ 428 h 931"/>
                <a:gd name="T92" fmla="*/ 391 w 560"/>
                <a:gd name="T93" fmla="*/ 465 h 931"/>
                <a:gd name="T94" fmla="*/ 388 w 560"/>
                <a:gd name="T95" fmla="*/ 503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931">
                  <a:moveTo>
                    <a:pt x="560" y="428"/>
                  </a:moveTo>
                  <a:cubicBezTo>
                    <a:pt x="560" y="428"/>
                    <a:pt x="560" y="428"/>
                    <a:pt x="560" y="428"/>
                  </a:cubicBezTo>
                  <a:cubicBezTo>
                    <a:pt x="560" y="387"/>
                    <a:pt x="560" y="387"/>
                    <a:pt x="560" y="387"/>
                  </a:cubicBezTo>
                  <a:cubicBezTo>
                    <a:pt x="560" y="388"/>
                    <a:pt x="560" y="388"/>
                    <a:pt x="560" y="388"/>
                  </a:cubicBezTo>
                  <a:cubicBezTo>
                    <a:pt x="560" y="234"/>
                    <a:pt x="560" y="234"/>
                    <a:pt x="560" y="234"/>
                  </a:cubicBezTo>
                  <a:cubicBezTo>
                    <a:pt x="560" y="202"/>
                    <a:pt x="560" y="202"/>
                    <a:pt x="560" y="202"/>
                  </a:cubicBezTo>
                  <a:cubicBezTo>
                    <a:pt x="560" y="202"/>
                    <a:pt x="560" y="202"/>
                    <a:pt x="560" y="202"/>
                  </a:cubicBezTo>
                  <a:cubicBezTo>
                    <a:pt x="560" y="0"/>
                    <a:pt x="560" y="0"/>
                    <a:pt x="560" y="0"/>
                  </a:cubicBezTo>
                  <a:cubicBezTo>
                    <a:pt x="0" y="99"/>
                    <a:pt x="0" y="99"/>
                    <a:pt x="0" y="99"/>
                  </a:cubicBezTo>
                  <a:cubicBezTo>
                    <a:pt x="0" y="834"/>
                    <a:pt x="0" y="834"/>
                    <a:pt x="0" y="834"/>
                  </a:cubicBezTo>
                  <a:cubicBezTo>
                    <a:pt x="560" y="931"/>
                    <a:pt x="560" y="931"/>
                    <a:pt x="560" y="931"/>
                  </a:cubicBezTo>
                  <a:cubicBezTo>
                    <a:pt x="560" y="733"/>
                    <a:pt x="560" y="733"/>
                    <a:pt x="560" y="733"/>
                  </a:cubicBezTo>
                  <a:cubicBezTo>
                    <a:pt x="560" y="733"/>
                    <a:pt x="560" y="733"/>
                    <a:pt x="560" y="733"/>
                  </a:cubicBezTo>
                  <a:cubicBezTo>
                    <a:pt x="560" y="701"/>
                    <a:pt x="560" y="701"/>
                    <a:pt x="560" y="701"/>
                  </a:cubicBezTo>
                  <a:lnTo>
                    <a:pt x="560" y="428"/>
                  </a:lnTo>
                  <a:close/>
                  <a:moveTo>
                    <a:pt x="388" y="503"/>
                  </a:moveTo>
                  <a:cubicBezTo>
                    <a:pt x="387" y="515"/>
                    <a:pt x="384" y="526"/>
                    <a:pt x="381" y="536"/>
                  </a:cubicBezTo>
                  <a:cubicBezTo>
                    <a:pt x="378" y="547"/>
                    <a:pt x="374" y="557"/>
                    <a:pt x="369" y="566"/>
                  </a:cubicBezTo>
                  <a:cubicBezTo>
                    <a:pt x="364" y="575"/>
                    <a:pt x="359" y="583"/>
                    <a:pt x="352" y="591"/>
                  </a:cubicBezTo>
                  <a:cubicBezTo>
                    <a:pt x="346" y="599"/>
                    <a:pt x="339" y="605"/>
                    <a:pt x="332" y="611"/>
                  </a:cubicBezTo>
                  <a:cubicBezTo>
                    <a:pt x="325" y="617"/>
                    <a:pt x="318" y="621"/>
                    <a:pt x="310" y="624"/>
                  </a:cubicBezTo>
                  <a:cubicBezTo>
                    <a:pt x="302" y="628"/>
                    <a:pt x="294" y="630"/>
                    <a:pt x="285" y="632"/>
                  </a:cubicBezTo>
                  <a:cubicBezTo>
                    <a:pt x="276" y="633"/>
                    <a:pt x="267" y="634"/>
                    <a:pt x="258" y="633"/>
                  </a:cubicBezTo>
                  <a:cubicBezTo>
                    <a:pt x="249" y="632"/>
                    <a:pt x="240" y="631"/>
                    <a:pt x="232" y="629"/>
                  </a:cubicBezTo>
                  <a:cubicBezTo>
                    <a:pt x="224" y="626"/>
                    <a:pt x="216" y="623"/>
                    <a:pt x="209" y="619"/>
                  </a:cubicBezTo>
                  <a:cubicBezTo>
                    <a:pt x="202" y="615"/>
                    <a:pt x="195" y="610"/>
                    <a:pt x="189" y="604"/>
                  </a:cubicBezTo>
                  <a:cubicBezTo>
                    <a:pt x="183" y="599"/>
                    <a:pt x="177" y="592"/>
                    <a:pt x="172" y="585"/>
                  </a:cubicBezTo>
                  <a:cubicBezTo>
                    <a:pt x="166" y="577"/>
                    <a:pt x="162" y="569"/>
                    <a:pt x="157" y="561"/>
                  </a:cubicBezTo>
                  <a:cubicBezTo>
                    <a:pt x="153" y="552"/>
                    <a:pt x="150" y="543"/>
                    <a:pt x="147" y="534"/>
                  </a:cubicBezTo>
                  <a:cubicBezTo>
                    <a:pt x="145" y="525"/>
                    <a:pt x="143" y="515"/>
                    <a:pt x="141" y="504"/>
                  </a:cubicBezTo>
                  <a:cubicBezTo>
                    <a:pt x="140" y="494"/>
                    <a:pt x="139" y="483"/>
                    <a:pt x="139" y="471"/>
                  </a:cubicBezTo>
                  <a:cubicBezTo>
                    <a:pt x="139" y="459"/>
                    <a:pt x="140" y="448"/>
                    <a:pt x="141" y="437"/>
                  </a:cubicBezTo>
                  <a:cubicBezTo>
                    <a:pt x="143" y="426"/>
                    <a:pt x="144" y="416"/>
                    <a:pt x="147" y="406"/>
                  </a:cubicBezTo>
                  <a:cubicBezTo>
                    <a:pt x="150" y="396"/>
                    <a:pt x="153" y="387"/>
                    <a:pt x="157" y="378"/>
                  </a:cubicBezTo>
                  <a:cubicBezTo>
                    <a:pt x="161" y="369"/>
                    <a:pt x="166" y="361"/>
                    <a:pt x="171" y="353"/>
                  </a:cubicBezTo>
                  <a:cubicBezTo>
                    <a:pt x="177" y="345"/>
                    <a:pt x="182" y="338"/>
                    <a:pt x="189" y="332"/>
                  </a:cubicBezTo>
                  <a:cubicBezTo>
                    <a:pt x="196" y="326"/>
                    <a:pt x="202" y="320"/>
                    <a:pt x="210" y="316"/>
                  </a:cubicBezTo>
                  <a:cubicBezTo>
                    <a:pt x="218" y="312"/>
                    <a:pt x="226" y="308"/>
                    <a:pt x="234" y="306"/>
                  </a:cubicBezTo>
                  <a:cubicBezTo>
                    <a:pt x="243" y="303"/>
                    <a:pt x="252" y="302"/>
                    <a:pt x="262" y="301"/>
                  </a:cubicBezTo>
                  <a:cubicBezTo>
                    <a:pt x="271" y="300"/>
                    <a:pt x="280" y="301"/>
                    <a:pt x="288" y="302"/>
                  </a:cubicBezTo>
                  <a:cubicBezTo>
                    <a:pt x="297" y="304"/>
                    <a:pt x="305" y="306"/>
                    <a:pt x="312" y="309"/>
                  </a:cubicBezTo>
                  <a:cubicBezTo>
                    <a:pt x="320" y="313"/>
                    <a:pt x="327" y="317"/>
                    <a:pt x="334" y="322"/>
                  </a:cubicBezTo>
                  <a:cubicBezTo>
                    <a:pt x="341" y="328"/>
                    <a:pt x="348" y="334"/>
                    <a:pt x="354" y="342"/>
                  </a:cubicBezTo>
                  <a:cubicBezTo>
                    <a:pt x="360" y="349"/>
                    <a:pt x="365" y="357"/>
                    <a:pt x="370" y="366"/>
                  </a:cubicBezTo>
                  <a:cubicBezTo>
                    <a:pt x="375" y="375"/>
                    <a:pt x="378" y="385"/>
                    <a:pt x="382" y="395"/>
                  </a:cubicBezTo>
                  <a:cubicBezTo>
                    <a:pt x="385" y="405"/>
                    <a:pt x="387" y="416"/>
                    <a:pt x="389" y="428"/>
                  </a:cubicBezTo>
                  <a:cubicBezTo>
                    <a:pt x="390" y="439"/>
                    <a:pt x="391" y="452"/>
                    <a:pt x="391" y="465"/>
                  </a:cubicBezTo>
                  <a:cubicBezTo>
                    <a:pt x="391" y="478"/>
                    <a:pt x="390" y="491"/>
                    <a:pt x="388" y="5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79" name="Freeform 61"/>
            <p:cNvSpPr>
              <a:spLocks/>
            </p:cNvSpPr>
            <p:nvPr/>
          </p:nvSpPr>
          <p:spPr bwMode="auto">
            <a:xfrm>
              <a:off x="-1473200" y="-4670425"/>
              <a:ext cx="1465263" cy="1030287"/>
            </a:xfrm>
            <a:custGeom>
              <a:avLst/>
              <a:gdLst>
                <a:gd name="T0" fmla="*/ 0 w 391"/>
                <a:gd name="T1" fmla="*/ 211 h 275"/>
                <a:gd name="T2" fmla="*/ 83 w 391"/>
                <a:gd name="T3" fmla="*/ 275 h 275"/>
                <a:gd name="T4" fmla="*/ 391 w 391"/>
                <a:gd name="T5" fmla="*/ 30 h 275"/>
                <a:gd name="T6" fmla="*/ 357 w 391"/>
                <a:gd name="T7" fmla="*/ 0 h 275"/>
                <a:gd name="T8" fmla="*/ 0 w 391"/>
                <a:gd name="T9" fmla="*/ 0 h 275"/>
                <a:gd name="T10" fmla="*/ 0 w 391"/>
                <a:gd name="T11" fmla="*/ 211 h 275"/>
              </a:gdLst>
              <a:ahLst/>
              <a:cxnLst>
                <a:cxn ang="0">
                  <a:pos x="T0" y="T1"/>
                </a:cxn>
                <a:cxn ang="0">
                  <a:pos x="T2" y="T3"/>
                </a:cxn>
                <a:cxn ang="0">
                  <a:pos x="T4" y="T5"/>
                </a:cxn>
                <a:cxn ang="0">
                  <a:pos x="T6" y="T7"/>
                </a:cxn>
                <a:cxn ang="0">
                  <a:pos x="T8" y="T9"/>
                </a:cxn>
                <a:cxn ang="0">
                  <a:pos x="T10" y="T11"/>
                </a:cxn>
              </a:cxnLst>
              <a:rect l="0" t="0" r="r" b="b"/>
              <a:pathLst>
                <a:path w="391" h="275">
                  <a:moveTo>
                    <a:pt x="0" y="211"/>
                  </a:moveTo>
                  <a:cubicBezTo>
                    <a:pt x="83" y="275"/>
                    <a:pt x="83" y="275"/>
                    <a:pt x="83" y="275"/>
                  </a:cubicBezTo>
                  <a:cubicBezTo>
                    <a:pt x="391" y="30"/>
                    <a:pt x="391" y="30"/>
                    <a:pt x="391" y="30"/>
                  </a:cubicBezTo>
                  <a:cubicBezTo>
                    <a:pt x="389" y="13"/>
                    <a:pt x="374" y="0"/>
                    <a:pt x="357" y="0"/>
                  </a:cubicBezTo>
                  <a:cubicBezTo>
                    <a:pt x="0" y="0"/>
                    <a:pt x="0" y="0"/>
                    <a:pt x="0" y="0"/>
                  </a:cubicBezTo>
                  <a:lnTo>
                    <a:pt x="0"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sp>
          <p:nvSpPr>
            <p:cNvPr id="5180" name="Freeform 62"/>
            <p:cNvSpPr>
              <a:spLocks/>
            </p:cNvSpPr>
            <p:nvPr/>
          </p:nvSpPr>
          <p:spPr bwMode="auto">
            <a:xfrm>
              <a:off x="-3033712" y="-4014788"/>
              <a:ext cx="484188" cy="781050"/>
            </a:xfrm>
            <a:custGeom>
              <a:avLst/>
              <a:gdLst>
                <a:gd name="T0" fmla="*/ 125 w 129"/>
                <a:gd name="T1" fmla="*/ 60 h 208"/>
                <a:gd name="T2" fmla="*/ 119 w 129"/>
                <a:gd name="T3" fmla="*/ 42 h 208"/>
                <a:gd name="T4" fmla="*/ 111 w 129"/>
                <a:gd name="T5" fmla="*/ 26 h 208"/>
                <a:gd name="T6" fmla="*/ 102 w 129"/>
                <a:gd name="T7" fmla="*/ 14 h 208"/>
                <a:gd name="T8" fmla="*/ 91 w 129"/>
                <a:gd name="T9" fmla="*/ 6 h 208"/>
                <a:gd name="T10" fmla="*/ 78 w 129"/>
                <a:gd name="T11" fmla="*/ 2 h 208"/>
                <a:gd name="T12" fmla="*/ 64 w 129"/>
                <a:gd name="T13" fmla="*/ 0 h 208"/>
                <a:gd name="T14" fmla="*/ 50 w 129"/>
                <a:gd name="T15" fmla="*/ 3 h 208"/>
                <a:gd name="T16" fmla="*/ 37 w 129"/>
                <a:gd name="T17" fmla="*/ 9 h 208"/>
                <a:gd name="T18" fmla="*/ 26 w 129"/>
                <a:gd name="T19" fmla="*/ 18 h 208"/>
                <a:gd name="T20" fmla="*/ 16 w 129"/>
                <a:gd name="T21" fmla="*/ 32 h 208"/>
                <a:gd name="T22" fmla="*/ 9 w 129"/>
                <a:gd name="T23" fmla="*/ 47 h 208"/>
                <a:gd name="T24" fmla="*/ 4 w 129"/>
                <a:gd name="T25" fmla="*/ 64 h 208"/>
                <a:gd name="T26" fmla="*/ 1 w 129"/>
                <a:gd name="T27" fmla="*/ 83 h 208"/>
                <a:gd name="T28" fmla="*/ 0 w 129"/>
                <a:gd name="T29" fmla="*/ 105 h 208"/>
                <a:gd name="T30" fmla="*/ 1 w 129"/>
                <a:gd name="T31" fmla="*/ 127 h 208"/>
                <a:gd name="T32" fmla="*/ 4 w 129"/>
                <a:gd name="T33" fmla="*/ 147 h 208"/>
                <a:gd name="T34" fmla="*/ 10 w 129"/>
                <a:gd name="T35" fmla="*/ 165 h 208"/>
                <a:gd name="T36" fmla="*/ 18 w 129"/>
                <a:gd name="T37" fmla="*/ 180 h 208"/>
                <a:gd name="T38" fmla="*/ 27 w 129"/>
                <a:gd name="T39" fmla="*/ 192 h 208"/>
                <a:gd name="T40" fmla="*/ 38 w 129"/>
                <a:gd name="T41" fmla="*/ 200 h 208"/>
                <a:gd name="T42" fmla="*/ 50 w 129"/>
                <a:gd name="T43" fmla="*/ 205 h 208"/>
                <a:gd name="T44" fmla="*/ 63 w 129"/>
                <a:gd name="T45" fmla="*/ 208 h 208"/>
                <a:gd name="T46" fmla="*/ 77 w 129"/>
                <a:gd name="T47" fmla="*/ 207 h 208"/>
                <a:gd name="T48" fmla="*/ 89 w 129"/>
                <a:gd name="T49" fmla="*/ 202 h 208"/>
                <a:gd name="T50" fmla="*/ 100 w 129"/>
                <a:gd name="T51" fmla="*/ 195 h 208"/>
                <a:gd name="T52" fmla="*/ 110 w 129"/>
                <a:gd name="T53" fmla="*/ 184 h 208"/>
                <a:gd name="T54" fmla="*/ 118 w 129"/>
                <a:gd name="T55" fmla="*/ 169 h 208"/>
                <a:gd name="T56" fmla="*/ 125 w 129"/>
                <a:gd name="T57" fmla="*/ 151 h 208"/>
                <a:gd name="T58" fmla="*/ 128 w 129"/>
                <a:gd name="T59" fmla="*/ 130 h 208"/>
                <a:gd name="T60" fmla="*/ 129 w 129"/>
                <a:gd name="T61" fmla="*/ 106 h 208"/>
                <a:gd name="T62" fmla="*/ 128 w 129"/>
                <a:gd name="T63" fmla="*/ 81 h 208"/>
                <a:gd name="T64" fmla="*/ 125 w 129"/>
                <a:gd name="T65" fmla="*/ 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08">
                  <a:moveTo>
                    <a:pt x="125" y="60"/>
                  </a:moveTo>
                  <a:cubicBezTo>
                    <a:pt x="123" y="53"/>
                    <a:pt x="121" y="47"/>
                    <a:pt x="119" y="42"/>
                  </a:cubicBezTo>
                  <a:cubicBezTo>
                    <a:pt x="117" y="36"/>
                    <a:pt x="114" y="31"/>
                    <a:pt x="111" y="26"/>
                  </a:cubicBezTo>
                  <a:cubicBezTo>
                    <a:pt x="108" y="22"/>
                    <a:pt x="105" y="18"/>
                    <a:pt x="102" y="14"/>
                  </a:cubicBezTo>
                  <a:cubicBezTo>
                    <a:pt x="98" y="11"/>
                    <a:pt x="95" y="8"/>
                    <a:pt x="91" y="6"/>
                  </a:cubicBezTo>
                  <a:cubicBezTo>
                    <a:pt x="87" y="4"/>
                    <a:pt x="83" y="3"/>
                    <a:pt x="78" y="2"/>
                  </a:cubicBezTo>
                  <a:cubicBezTo>
                    <a:pt x="74" y="1"/>
                    <a:pt x="69" y="0"/>
                    <a:pt x="64" y="0"/>
                  </a:cubicBezTo>
                  <a:cubicBezTo>
                    <a:pt x="59" y="1"/>
                    <a:pt x="54" y="1"/>
                    <a:pt x="50" y="3"/>
                  </a:cubicBezTo>
                  <a:cubicBezTo>
                    <a:pt x="45" y="4"/>
                    <a:pt x="41" y="6"/>
                    <a:pt x="37" y="9"/>
                  </a:cubicBezTo>
                  <a:cubicBezTo>
                    <a:pt x="33" y="11"/>
                    <a:pt x="29" y="15"/>
                    <a:pt x="26" y="18"/>
                  </a:cubicBezTo>
                  <a:cubicBezTo>
                    <a:pt x="22" y="22"/>
                    <a:pt x="19" y="27"/>
                    <a:pt x="16" y="32"/>
                  </a:cubicBezTo>
                  <a:cubicBezTo>
                    <a:pt x="14" y="36"/>
                    <a:pt x="11" y="41"/>
                    <a:pt x="9" y="47"/>
                  </a:cubicBezTo>
                  <a:cubicBezTo>
                    <a:pt x="7" y="52"/>
                    <a:pt x="5" y="58"/>
                    <a:pt x="4" y="64"/>
                  </a:cubicBezTo>
                  <a:cubicBezTo>
                    <a:pt x="3" y="70"/>
                    <a:pt x="2" y="76"/>
                    <a:pt x="1" y="83"/>
                  </a:cubicBezTo>
                  <a:cubicBezTo>
                    <a:pt x="0" y="90"/>
                    <a:pt x="0" y="97"/>
                    <a:pt x="0" y="105"/>
                  </a:cubicBezTo>
                  <a:cubicBezTo>
                    <a:pt x="0" y="112"/>
                    <a:pt x="0" y="120"/>
                    <a:pt x="1" y="127"/>
                  </a:cubicBezTo>
                  <a:cubicBezTo>
                    <a:pt x="2" y="134"/>
                    <a:pt x="3" y="141"/>
                    <a:pt x="4" y="147"/>
                  </a:cubicBezTo>
                  <a:cubicBezTo>
                    <a:pt x="6" y="154"/>
                    <a:pt x="8" y="160"/>
                    <a:pt x="10" y="165"/>
                  </a:cubicBezTo>
                  <a:cubicBezTo>
                    <a:pt x="12" y="171"/>
                    <a:pt x="15" y="176"/>
                    <a:pt x="18" y="180"/>
                  </a:cubicBezTo>
                  <a:cubicBezTo>
                    <a:pt x="21" y="185"/>
                    <a:pt x="24" y="188"/>
                    <a:pt x="27" y="192"/>
                  </a:cubicBezTo>
                  <a:cubicBezTo>
                    <a:pt x="30" y="195"/>
                    <a:pt x="34" y="198"/>
                    <a:pt x="38" y="200"/>
                  </a:cubicBezTo>
                  <a:cubicBezTo>
                    <a:pt x="41" y="202"/>
                    <a:pt x="45" y="204"/>
                    <a:pt x="50" y="205"/>
                  </a:cubicBezTo>
                  <a:cubicBezTo>
                    <a:pt x="54" y="207"/>
                    <a:pt x="58" y="207"/>
                    <a:pt x="63" y="208"/>
                  </a:cubicBezTo>
                  <a:cubicBezTo>
                    <a:pt x="68" y="208"/>
                    <a:pt x="72" y="207"/>
                    <a:pt x="77" y="207"/>
                  </a:cubicBezTo>
                  <a:cubicBezTo>
                    <a:pt x="81" y="206"/>
                    <a:pt x="85" y="204"/>
                    <a:pt x="89" y="202"/>
                  </a:cubicBezTo>
                  <a:cubicBezTo>
                    <a:pt x="93" y="200"/>
                    <a:pt x="97" y="198"/>
                    <a:pt x="100" y="195"/>
                  </a:cubicBezTo>
                  <a:cubicBezTo>
                    <a:pt x="104" y="192"/>
                    <a:pt x="107" y="188"/>
                    <a:pt x="110" y="184"/>
                  </a:cubicBezTo>
                  <a:cubicBezTo>
                    <a:pt x="113" y="179"/>
                    <a:pt x="116" y="174"/>
                    <a:pt x="118" y="169"/>
                  </a:cubicBezTo>
                  <a:cubicBezTo>
                    <a:pt x="121" y="163"/>
                    <a:pt x="123" y="157"/>
                    <a:pt x="125" y="151"/>
                  </a:cubicBezTo>
                  <a:cubicBezTo>
                    <a:pt x="126" y="144"/>
                    <a:pt x="127" y="137"/>
                    <a:pt x="128" y="130"/>
                  </a:cubicBezTo>
                  <a:cubicBezTo>
                    <a:pt x="129" y="122"/>
                    <a:pt x="129" y="114"/>
                    <a:pt x="129" y="106"/>
                  </a:cubicBezTo>
                  <a:cubicBezTo>
                    <a:pt x="129" y="97"/>
                    <a:pt x="129" y="89"/>
                    <a:pt x="128" y="81"/>
                  </a:cubicBezTo>
                  <a:cubicBezTo>
                    <a:pt x="128" y="74"/>
                    <a:pt x="126" y="67"/>
                    <a:pt x="125"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098"/>
              <a:endParaRPr lang="en-US">
                <a:solidFill>
                  <a:srgbClr val="FFFFFF"/>
                </a:solidFill>
              </a:endParaRPr>
            </a:p>
          </p:txBody>
        </p:sp>
      </p:grpSp>
      <p:sp>
        <p:nvSpPr>
          <p:cNvPr id="4097" name="Freeform 67"/>
          <p:cNvSpPr>
            <a:spLocks noChangeAspect="1" noEditPoints="1"/>
          </p:cNvSpPr>
          <p:nvPr/>
        </p:nvSpPr>
        <p:spPr bwMode="auto">
          <a:xfrm>
            <a:off x="188604" y="5995408"/>
            <a:ext cx="1119948" cy="493654"/>
          </a:xfrm>
          <a:custGeom>
            <a:avLst/>
            <a:gdLst>
              <a:gd name="T0" fmla="*/ 2118 w 2573"/>
              <a:gd name="T1" fmla="*/ 931 h 1134"/>
              <a:gd name="T2" fmla="*/ 1674 w 2573"/>
              <a:gd name="T3" fmla="*/ 939 h 1134"/>
              <a:gd name="T4" fmla="*/ 1114 w 2573"/>
              <a:gd name="T5" fmla="*/ 1134 h 1134"/>
              <a:gd name="T6" fmla="*/ 659 w 2573"/>
              <a:gd name="T7" fmla="*/ 866 h 1134"/>
              <a:gd name="T8" fmla="*/ 62 w 2573"/>
              <a:gd name="T9" fmla="*/ 521 h 1134"/>
              <a:gd name="T10" fmla="*/ 282 w 2573"/>
              <a:gd name="T11" fmla="*/ 211 h 1134"/>
              <a:gd name="T12" fmla="*/ 497 w 2573"/>
              <a:gd name="T13" fmla="*/ 174 h 1134"/>
              <a:gd name="T14" fmla="*/ 981 w 2573"/>
              <a:gd name="T15" fmla="*/ 135 h 1134"/>
              <a:gd name="T16" fmla="*/ 1722 w 2573"/>
              <a:gd name="T17" fmla="*/ 241 h 1134"/>
              <a:gd name="T18" fmla="*/ 2118 w 2573"/>
              <a:gd name="T19" fmla="*/ 191 h 1134"/>
              <a:gd name="T20" fmla="*/ 2573 w 2573"/>
              <a:gd name="T21" fmla="*/ 355 h 1134"/>
              <a:gd name="T22" fmla="*/ 2368 w 2573"/>
              <a:gd name="T23" fmla="*/ 410 h 1134"/>
              <a:gd name="T24" fmla="*/ 2412 w 2573"/>
              <a:gd name="T25" fmla="*/ 340 h 1134"/>
              <a:gd name="T26" fmla="*/ 2342 w 2573"/>
              <a:gd name="T27" fmla="*/ 340 h 1134"/>
              <a:gd name="T28" fmla="*/ 2422 w 2573"/>
              <a:gd name="T29" fmla="*/ 410 h 1134"/>
              <a:gd name="T30" fmla="*/ 2440 w 2573"/>
              <a:gd name="T31" fmla="*/ 350 h 1134"/>
              <a:gd name="T32" fmla="*/ 2496 w 2573"/>
              <a:gd name="T33" fmla="*/ 349 h 1134"/>
              <a:gd name="T34" fmla="*/ 2513 w 2573"/>
              <a:gd name="T35" fmla="*/ 410 h 1134"/>
              <a:gd name="T36" fmla="*/ 2468 w 2573"/>
              <a:gd name="T37" fmla="*/ 383 h 1134"/>
              <a:gd name="T38" fmla="*/ 2422 w 2573"/>
              <a:gd name="T39" fmla="*/ 325 h 1134"/>
              <a:gd name="T40" fmla="*/ 1889 w 2573"/>
              <a:gd name="T41" fmla="*/ 502 h 1134"/>
              <a:gd name="T42" fmla="*/ 1540 w 2573"/>
              <a:gd name="T43" fmla="*/ 400 h 1134"/>
              <a:gd name="T44" fmla="*/ 1424 w 2573"/>
              <a:gd name="T45" fmla="*/ 347 h 1134"/>
              <a:gd name="T46" fmla="*/ 1217 w 2573"/>
              <a:gd name="T47" fmla="*/ 681 h 1134"/>
              <a:gd name="T48" fmla="*/ 1059 w 2573"/>
              <a:gd name="T49" fmla="*/ 315 h 1134"/>
              <a:gd name="T50" fmla="*/ 892 w 2573"/>
              <a:gd name="T51" fmla="*/ 341 h 1134"/>
              <a:gd name="T52" fmla="*/ 675 w 2573"/>
              <a:gd name="T53" fmla="*/ 133 h 1134"/>
              <a:gd name="T54" fmla="*/ 446 w 2573"/>
              <a:gd name="T55" fmla="*/ 517 h 1134"/>
              <a:gd name="T56" fmla="*/ 395 w 2573"/>
              <a:gd name="T57" fmla="*/ 415 h 1134"/>
              <a:gd name="T58" fmla="*/ 385 w 2573"/>
              <a:gd name="T59" fmla="*/ 315 h 1134"/>
              <a:gd name="T60" fmla="*/ 402 w 2573"/>
              <a:gd name="T61" fmla="*/ 627 h 1134"/>
              <a:gd name="T62" fmla="*/ 237 w 2573"/>
              <a:gd name="T63" fmla="*/ 645 h 1134"/>
              <a:gd name="T64" fmla="*/ 608 w 2573"/>
              <a:gd name="T65" fmla="*/ 705 h 1134"/>
              <a:gd name="T66" fmla="*/ 743 w 2573"/>
              <a:gd name="T67" fmla="*/ 755 h 1134"/>
              <a:gd name="T68" fmla="*/ 917 w 2573"/>
              <a:gd name="T69" fmla="*/ 791 h 1134"/>
              <a:gd name="T70" fmla="*/ 1028 w 2573"/>
              <a:gd name="T71" fmla="*/ 713 h 1134"/>
              <a:gd name="T72" fmla="*/ 998 w 2573"/>
              <a:gd name="T73" fmla="*/ 408 h 1134"/>
              <a:gd name="T74" fmla="*/ 1103 w 2573"/>
              <a:gd name="T75" fmla="*/ 885 h 1134"/>
              <a:gd name="T76" fmla="*/ 1112 w 2573"/>
              <a:gd name="T77" fmla="*/ 1001 h 1134"/>
              <a:gd name="T78" fmla="*/ 1418 w 2573"/>
              <a:gd name="T79" fmla="*/ 934 h 1134"/>
              <a:gd name="T80" fmla="*/ 1553 w 2573"/>
              <a:gd name="T81" fmla="*/ 754 h 1134"/>
              <a:gd name="T82" fmla="*/ 1889 w 2573"/>
              <a:gd name="T83" fmla="*/ 643 h 1134"/>
              <a:gd name="T84" fmla="*/ 2297 w 2573"/>
              <a:gd name="T85" fmla="*/ 650 h 1134"/>
              <a:gd name="T86" fmla="*/ 2321 w 2573"/>
              <a:gd name="T87" fmla="*/ 594 h 1134"/>
              <a:gd name="T88" fmla="*/ 1654 w 2573"/>
              <a:gd name="T89" fmla="*/ 420 h 1134"/>
              <a:gd name="T90" fmla="*/ 1761 w 2573"/>
              <a:gd name="T91" fmla="*/ 567 h 1134"/>
              <a:gd name="T92" fmla="*/ 2016 w 2573"/>
              <a:gd name="T93" fmla="*/ 51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73" h="1134">
                <a:moveTo>
                  <a:pt x="2481" y="487"/>
                </a:moveTo>
                <a:cubicBezTo>
                  <a:pt x="2485" y="511"/>
                  <a:pt x="2488" y="536"/>
                  <a:pt x="2488" y="561"/>
                </a:cubicBezTo>
                <a:cubicBezTo>
                  <a:pt x="2488" y="765"/>
                  <a:pt x="2322" y="931"/>
                  <a:pt x="2118" y="931"/>
                </a:cubicBezTo>
                <a:cubicBezTo>
                  <a:pt x="2041" y="931"/>
                  <a:pt x="1970" y="908"/>
                  <a:pt x="1911" y="867"/>
                </a:cubicBezTo>
                <a:cubicBezTo>
                  <a:pt x="1859" y="914"/>
                  <a:pt x="1790" y="942"/>
                  <a:pt x="1715" y="942"/>
                </a:cubicBezTo>
                <a:cubicBezTo>
                  <a:pt x="1701" y="942"/>
                  <a:pt x="1688" y="941"/>
                  <a:pt x="1674" y="939"/>
                </a:cubicBezTo>
                <a:cubicBezTo>
                  <a:pt x="1656" y="1026"/>
                  <a:pt x="1579" y="1091"/>
                  <a:pt x="1486" y="1091"/>
                </a:cubicBezTo>
                <a:cubicBezTo>
                  <a:pt x="1412" y="1091"/>
                  <a:pt x="1348" y="1050"/>
                  <a:pt x="1316" y="989"/>
                </a:cubicBezTo>
                <a:cubicBezTo>
                  <a:pt x="1288" y="1073"/>
                  <a:pt x="1208" y="1134"/>
                  <a:pt x="1114" y="1134"/>
                </a:cubicBezTo>
                <a:cubicBezTo>
                  <a:pt x="1021" y="1134"/>
                  <a:pt x="943" y="1075"/>
                  <a:pt x="913" y="992"/>
                </a:cubicBezTo>
                <a:cubicBezTo>
                  <a:pt x="911" y="992"/>
                  <a:pt x="908" y="992"/>
                  <a:pt x="906" y="992"/>
                </a:cubicBezTo>
                <a:cubicBezTo>
                  <a:pt x="804" y="992"/>
                  <a:pt x="715" y="942"/>
                  <a:pt x="659" y="866"/>
                </a:cubicBezTo>
                <a:cubicBezTo>
                  <a:pt x="597" y="910"/>
                  <a:pt x="522" y="936"/>
                  <a:pt x="440" y="936"/>
                </a:cubicBezTo>
                <a:cubicBezTo>
                  <a:pt x="231" y="936"/>
                  <a:pt x="61" y="766"/>
                  <a:pt x="61" y="556"/>
                </a:cubicBezTo>
                <a:cubicBezTo>
                  <a:pt x="61" y="544"/>
                  <a:pt x="61" y="533"/>
                  <a:pt x="62" y="521"/>
                </a:cubicBezTo>
                <a:cubicBezTo>
                  <a:pt x="24" y="486"/>
                  <a:pt x="0" y="436"/>
                  <a:pt x="0" y="380"/>
                </a:cubicBezTo>
                <a:cubicBezTo>
                  <a:pt x="0" y="274"/>
                  <a:pt x="85" y="188"/>
                  <a:pt x="191" y="188"/>
                </a:cubicBezTo>
                <a:cubicBezTo>
                  <a:pt x="224" y="188"/>
                  <a:pt x="255" y="197"/>
                  <a:pt x="282" y="211"/>
                </a:cubicBezTo>
                <a:cubicBezTo>
                  <a:pt x="330" y="189"/>
                  <a:pt x="384" y="177"/>
                  <a:pt x="440" y="177"/>
                </a:cubicBezTo>
                <a:cubicBezTo>
                  <a:pt x="460" y="177"/>
                  <a:pt x="479" y="178"/>
                  <a:pt x="497" y="181"/>
                </a:cubicBezTo>
                <a:cubicBezTo>
                  <a:pt x="497" y="179"/>
                  <a:pt x="497" y="176"/>
                  <a:pt x="497" y="174"/>
                </a:cubicBezTo>
                <a:cubicBezTo>
                  <a:pt x="497" y="78"/>
                  <a:pt x="575" y="0"/>
                  <a:pt x="671" y="0"/>
                </a:cubicBezTo>
                <a:cubicBezTo>
                  <a:pt x="766" y="0"/>
                  <a:pt x="844" y="77"/>
                  <a:pt x="845" y="173"/>
                </a:cubicBezTo>
                <a:cubicBezTo>
                  <a:pt x="885" y="149"/>
                  <a:pt x="931" y="135"/>
                  <a:pt x="981" y="135"/>
                </a:cubicBezTo>
                <a:cubicBezTo>
                  <a:pt x="1057" y="135"/>
                  <a:pt x="1125" y="166"/>
                  <a:pt x="1174" y="216"/>
                </a:cubicBezTo>
                <a:cubicBezTo>
                  <a:pt x="1232" y="132"/>
                  <a:pt x="1330" y="76"/>
                  <a:pt x="1440" y="76"/>
                </a:cubicBezTo>
                <a:cubicBezTo>
                  <a:pt x="1561" y="76"/>
                  <a:pt x="1667" y="143"/>
                  <a:pt x="1722" y="241"/>
                </a:cubicBezTo>
                <a:cubicBezTo>
                  <a:pt x="1746" y="227"/>
                  <a:pt x="1773" y="218"/>
                  <a:pt x="1803" y="218"/>
                </a:cubicBezTo>
                <a:cubicBezTo>
                  <a:pt x="1842" y="218"/>
                  <a:pt x="1879" y="234"/>
                  <a:pt x="1906" y="259"/>
                </a:cubicBezTo>
                <a:cubicBezTo>
                  <a:pt x="1966" y="216"/>
                  <a:pt x="2039" y="191"/>
                  <a:pt x="2118" y="191"/>
                </a:cubicBezTo>
                <a:cubicBezTo>
                  <a:pt x="2197" y="191"/>
                  <a:pt x="2269" y="216"/>
                  <a:pt x="2329" y="257"/>
                </a:cubicBezTo>
                <a:cubicBezTo>
                  <a:pt x="2355" y="230"/>
                  <a:pt x="2391" y="213"/>
                  <a:pt x="2431" y="213"/>
                </a:cubicBezTo>
                <a:cubicBezTo>
                  <a:pt x="2510" y="213"/>
                  <a:pt x="2573" y="277"/>
                  <a:pt x="2573" y="355"/>
                </a:cubicBezTo>
                <a:cubicBezTo>
                  <a:pt x="2573" y="416"/>
                  <a:pt x="2535" y="467"/>
                  <a:pt x="2481" y="487"/>
                </a:cubicBezTo>
                <a:close/>
                <a:moveTo>
                  <a:pt x="2368" y="340"/>
                </a:moveTo>
                <a:cubicBezTo>
                  <a:pt x="2368" y="410"/>
                  <a:pt x="2368" y="410"/>
                  <a:pt x="2368" y="410"/>
                </a:cubicBezTo>
                <a:cubicBezTo>
                  <a:pt x="2387" y="410"/>
                  <a:pt x="2387" y="410"/>
                  <a:pt x="2387" y="410"/>
                </a:cubicBezTo>
                <a:cubicBezTo>
                  <a:pt x="2387" y="340"/>
                  <a:pt x="2387" y="340"/>
                  <a:pt x="2387" y="340"/>
                </a:cubicBezTo>
                <a:cubicBezTo>
                  <a:pt x="2412" y="340"/>
                  <a:pt x="2412" y="340"/>
                  <a:pt x="2412" y="340"/>
                </a:cubicBezTo>
                <a:cubicBezTo>
                  <a:pt x="2412" y="325"/>
                  <a:pt x="2412" y="325"/>
                  <a:pt x="2412" y="325"/>
                </a:cubicBezTo>
                <a:cubicBezTo>
                  <a:pt x="2342" y="325"/>
                  <a:pt x="2342" y="325"/>
                  <a:pt x="2342" y="325"/>
                </a:cubicBezTo>
                <a:cubicBezTo>
                  <a:pt x="2342" y="340"/>
                  <a:pt x="2342" y="340"/>
                  <a:pt x="2342" y="340"/>
                </a:cubicBezTo>
                <a:lnTo>
                  <a:pt x="2368" y="340"/>
                </a:lnTo>
                <a:close/>
                <a:moveTo>
                  <a:pt x="2422" y="325"/>
                </a:moveTo>
                <a:cubicBezTo>
                  <a:pt x="2422" y="410"/>
                  <a:pt x="2422" y="410"/>
                  <a:pt x="2422" y="410"/>
                </a:cubicBezTo>
                <a:cubicBezTo>
                  <a:pt x="2439" y="410"/>
                  <a:pt x="2439" y="410"/>
                  <a:pt x="2439" y="410"/>
                </a:cubicBezTo>
                <a:cubicBezTo>
                  <a:pt x="2439" y="350"/>
                  <a:pt x="2439" y="350"/>
                  <a:pt x="2439" y="350"/>
                </a:cubicBezTo>
                <a:cubicBezTo>
                  <a:pt x="2440" y="350"/>
                  <a:pt x="2440" y="350"/>
                  <a:pt x="2440" y="350"/>
                </a:cubicBezTo>
                <a:cubicBezTo>
                  <a:pt x="2460" y="410"/>
                  <a:pt x="2460" y="410"/>
                  <a:pt x="2460" y="410"/>
                </a:cubicBezTo>
                <a:cubicBezTo>
                  <a:pt x="2475" y="410"/>
                  <a:pt x="2475" y="410"/>
                  <a:pt x="2475" y="410"/>
                </a:cubicBezTo>
                <a:cubicBezTo>
                  <a:pt x="2496" y="349"/>
                  <a:pt x="2496" y="349"/>
                  <a:pt x="2496" y="349"/>
                </a:cubicBezTo>
                <a:cubicBezTo>
                  <a:pt x="2496" y="349"/>
                  <a:pt x="2496" y="349"/>
                  <a:pt x="2496" y="349"/>
                </a:cubicBezTo>
                <a:cubicBezTo>
                  <a:pt x="2496" y="410"/>
                  <a:pt x="2496" y="410"/>
                  <a:pt x="2496" y="410"/>
                </a:cubicBezTo>
                <a:cubicBezTo>
                  <a:pt x="2513" y="410"/>
                  <a:pt x="2513" y="410"/>
                  <a:pt x="2513" y="410"/>
                </a:cubicBezTo>
                <a:cubicBezTo>
                  <a:pt x="2513" y="325"/>
                  <a:pt x="2513" y="325"/>
                  <a:pt x="2513" y="325"/>
                </a:cubicBezTo>
                <a:cubicBezTo>
                  <a:pt x="2487" y="325"/>
                  <a:pt x="2487" y="325"/>
                  <a:pt x="2487" y="325"/>
                </a:cubicBezTo>
                <a:cubicBezTo>
                  <a:pt x="2468" y="383"/>
                  <a:pt x="2468" y="383"/>
                  <a:pt x="2468" y="383"/>
                </a:cubicBezTo>
                <a:cubicBezTo>
                  <a:pt x="2468" y="383"/>
                  <a:pt x="2468" y="383"/>
                  <a:pt x="2468" y="383"/>
                </a:cubicBezTo>
                <a:cubicBezTo>
                  <a:pt x="2448" y="325"/>
                  <a:pt x="2448" y="325"/>
                  <a:pt x="2448" y="325"/>
                </a:cubicBezTo>
                <a:lnTo>
                  <a:pt x="2422" y="325"/>
                </a:lnTo>
                <a:close/>
                <a:moveTo>
                  <a:pt x="2380" y="536"/>
                </a:moveTo>
                <a:cubicBezTo>
                  <a:pt x="2380" y="425"/>
                  <a:pt x="2291" y="315"/>
                  <a:pt x="2136" y="315"/>
                </a:cubicBezTo>
                <a:cubicBezTo>
                  <a:pt x="2004" y="315"/>
                  <a:pt x="1916" y="387"/>
                  <a:pt x="1889" y="502"/>
                </a:cubicBezTo>
                <a:cubicBezTo>
                  <a:pt x="1866" y="375"/>
                  <a:pt x="1780" y="315"/>
                  <a:pt x="1684" y="315"/>
                </a:cubicBezTo>
                <a:cubicBezTo>
                  <a:pt x="1619" y="315"/>
                  <a:pt x="1564" y="343"/>
                  <a:pt x="1542" y="400"/>
                </a:cubicBezTo>
                <a:cubicBezTo>
                  <a:pt x="1540" y="400"/>
                  <a:pt x="1540" y="400"/>
                  <a:pt x="1540" y="400"/>
                </a:cubicBezTo>
                <a:cubicBezTo>
                  <a:pt x="1540" y="379"/>
                  <a:pt x="1540" y="379"/>
                  <a:pt x="1540" y="379"/>
                </a:cubicBezTo>
                <a:cubicBezTo>
                  <a:pt x="1540" y="337"/>
                  <a:pt x="1519" y="315"/>
                  <a:pt x="1479" y="315"/>
                </a:cubicBezTo>
                <a:cubicBezTo>
                  <a:pt x="1450" y="315"/>
                  <a:pt x="1432" y="326"/>
                  <a:pt x="1424" y="347"/>
                </a:cubicBezTo>
                <a:cubicBezTo>
                  <a:pt x="1414" y="331"/>
                  <a:pt x="1395" y="315"/>
                  <a:pt x="1364" y="315"/>
                </a:cubicBezTo>
                <a:cubicBezTo>
                  <a:pt x="1327" y="315"/>
                  <a:pt x="1308" y="341"/>
                  <a:pt x="1299" y="375"/>
                </a:cubicBezTo>
                <a:cubicBezTo>
                  <a:pt x="1217" y="681"/>
                  <a:pt x="1217" y="681"/>
                  <a:pt x="1217" y="681"/>
                </a:cubicBezTo>
                <a:cubicBezTo>
                  <a:pt x="1215" y="681"/>
                  <a:pt x="1215" y="681"/>
                  <a:pt x="1215" y="681"/>
                </a:cubicBezTo>
                <a:cubicBezTo>
                  <a:pt x="1128" y="366"/>
                  <a:pt x="1128" y="366"/>
                  <a:pt x="1128" y="366"/>
                </a:cubicBezTo>
                <a:cubicBezTo>
                  <a:pt x="1120" y="335"/>
                  <a:pt x="1095" y="315"/>
                  <a:pt x="1059" y="315"/>
                </a:cubicBezTo>
                <a:cubicBezTo>
                  <a:pt x="1033" y="315"/>
                  <a:pt x="1012" y="329"/>
                  <a:pt x="1001" y="350"/>
                </a:cubicBezTo>
                <a:cubicBezTo>
                  <a:pt x="989" y="329"/>
                  <a:pt x="966" y="315"/>
                  <a:pt x="944" y="315"/>
                </a:cubicBezTo>
                <a:cubicBezTo>
                  <a:pt x="924" y="315"/>
                  <a:pt x="906" y="326"/>
                  <a:pt x="892" y="341"/>
                </a:cubicBezTo>
                <a:cubicBezTo>
                  <a:pt x="743" y="507"/>
                  <a:pt x="743" y="507"/>
                  <a:pt x="743" y="507"/>
                </a:cubicBezTo>
                <a:cubicBezTo>
                  <a:pt x="743" y="201"/>
                  <a:pt x="743" y="201"/>
                  <a:pt x="743" y="201"/>
                </a:cubicBezTo>
                <a:cubicBezTo>
                  <a:pt x="743" y="156"/>
                  <a:pt x="716" y="133"/>
                  <a:pt x="675" y="133"/>
                </a:cubicBezTo>
                <a:cubicBezTo>
                  <a:pt x="635" y="133"/>
                  <a:pt x="608" y="156"/>
                  <a:pt x="608" y="201"/>
                </a:cubicBezTo>
                <a:cubicBezTo>
                  <a:pt x="608" y="622"/>
                  <a:pt x="608" y="622"/>
                  <a:pt x="608" y="622"/>
                </a:cubicBezTo>
                <a:cubicBezTo>
                  <a:pt x="586" y="558"/>
                  <a:pt x="511" y="532"/>
                  <a:pt x="446" y="517"/>
                </a:cubicBezTo>
                <a:cubicBezTo>
                  <a:pt x="390" y="504"/>
                  <a:pt x="390" y="504"/>
                  <a:pt x="390" y="504"/>
                </a:cubicBezTo>
                <a:cubicBezTo>
                  <a:pt x="348" y="495"/>
                  <a:pt x="318" y="488"/>
                  <a:pt x="318" y="456"/>
                </a:cubicBezTo>
                <a:cubicBezTo>
                  <a:pt x="318" y="428"/>
                  <a:pt x="348" y="415"/>
                  <a:pt x="395" y="415"/>
                </a:cubicBezTo>
                <a:cubicBezTo>
                  <a:pt x="480" y="415"/>
                  <a:pt x="482" y="477"/>
                  <a:pt x="535" y="477"/>
                </a:cubicBezTo>
                <a:cubicBezTo>
                  <a:pt x="570" y="477"/>
                  <a:pt x="591" y="449"/>
                  <a:pt x="591" y="418"/>
                </a:cubicBezTo>
                <a:cubicBezTo>
                  <a:pt x="591" y="356"/>
                  <a:pt x="488" y="315"/>
                  <a:pt x="385" y="315"/>
                </a:cubicBezTo>
                <a:cubicBezTo>
                  <a:pt x="292" y="315"/>
                  <a:pt x="183" y="356"/>
                  <a:pt x="183" y="466"/>
                </a:cubicBezTo>
                <a:cubicBezTo>
                  <a:pt x="183" y="556"/>
                  <a:pt x="244" y="589"/>
                  <a:pt x="322" y="608"/>
                </a:cubicBezTo>
                <a:cubicBezTo>
                  <a:pt x="402" y="627"/>
                  <a:pt x="402" y="627"/>
                  <a:pt x="402" y="627"/>
                </a:cubicBezTo>
                <a:cubicBezTo>
                  <a:pt x="450" y="639"/>
                  <a:pt x="479" y="645"/>
                  <a:pt x="479" y="679"/>
                </a:cubicBezTo>
                <a:cubicBezTo>
                  <a:pt x="479" y="707"/>
                  <a:pt x="449" y="728"/>
                  <a:pt x="401" y="728"/>
                </a:cubicBezTo>
                <a:cubicBezTo>
                  <a:pt x="301" y="728"/>
                  <a:pt x="296" y="645"/>
                  <a:pt x="237" y="645"/>
                </a:cubicBezTo>
                <a:cubicBezTo>
                  <a:pt x="199" y="645"/>
                  <a:pt x="183" y="672"/>
                  <a:pt x="183" y="701"/>
                </a:cubicBezTo>
                <a:cubicBezTo>
                  <a:pt x="183" y="768"/>
                  <a:pt x="284" y="822"/>
                  <a:pt x="406" y="822"/>
                </a:cubicBezTo>
                <a:cubicBezTo>
                  <a:pt x="493" y="822"/>
                  <a:pt x="584" y="785"/>
                  <a:pt x="608" y="705"/>
                </a:cubicBezTo>
                <a:cubicBezTo>
                  <a:pt x="608" y="755"/>
                  <a:pt x="608" y="755"/>
                  <a:pt x="608" y="755"/>
                </a:cubicBezTo>
                <a:cubicBezTo>
                  <a:pt x="608" y="799"/>
                  <a:pt x="635" y="822"/>
                  <a:pt x="675" y="822"/>
                </a:cubicBezTo>
                <a:cubicBezTo>
                  <a:pt x="716" y="822"/>
                  <a:pt x="743" y="799"/>
                  <a:pt x="743" y="755"/>
                </a:cubicBezTo>
                <a:cubicBezTo>
                  <a:pt x="743" y="652"/>
                  <a:pt x="743" y="652"/>
                  <a:pt x="743" y="652"/>
                </a:cubicBezTo>
                <a:cubicBezTo>
                  <a:pt x="790" y="611"/>
                  <a:pt x="790" y="611"/>
                  <a:pt x="790" y="611"/>
                </a:cubicBezTo>
                <a:cubicBezTo>
                  <a:pt x="917" y="791"/>
                  <a:pt x="917" y="791"/>
                  <a:pt x="917" y="791"/>
                </a:cubicBezTo>
                <a:cubicBezTo>
                  <a:pt x="927" y="806"/>
                  <a:pt x="945" y="822"/>
                  <a:pt x="978" y="822"/>
                </a:cubicBezTo>
                <a:cubicBezTo>
                  <a:pt x="1014" y="822"/>
                  <a:pt x="1042" y="791"/>
                  <a:pt x="1042" y="757"/>
                </a:cubicBezTo>
                <a:cubicBezTo>
                  <a:pt x="1042" y="734"/>
                  <a:pt x="1033" y="720"/>
                  <a:pt x="1028" y="713"/>
                </a:cubicBezTo>
                <a:cubicBezTo>
                  <a:pt x="888" y="525"/>
                  <a:pt x="888" y="525"/>
                  <a:pt x="888" y="525"/>
                </a:cubicBezTo>
                <a:cubicBezTo>
                  <a:pt x="987" y="420"/>
                  <a:pt x="987" y="420"/>
                  <a:pt x="987" y="420"/>
                </a:cubicBezTo>
                <a:cubicBezTo>
                  <a:pt x="992" y="416"/>
                  <a:pt x="995" y="412"/>
                  <a:pt x="998" y="408"/>
                </a:cubicBezTo>
                <a:cubicBezTo>
                  <a:pt x="1001" y="417"/>
                  <a:pt x="1005" y="428"/>
                  <a:pt x="1010" y="443"/>
                </a:cubicBezTo>
                <a:cubicBezTo>
                  <a:pt x="1150" y="843"/>
                  <a:pt x="1150" y="843"/>
                  <a:pt x="1150" y="843"/>
                </a:cubicBezTo>
                <a:cubicBezTo>
                  <a:pt x="1140" y="884"/>
                  <a:pt x="1121" y="885"/>
                  <a:pt x="1103" y="885"/>
                </a:cubicBezTo>
                <a:cubicBezTo>
                  <a:pt x="1089" y="885"/>
                  <a:pt x="1089" y="885"/>
                  <a:pt x="1089" y="885"/>
                </a:cubicBezTo>
                <a:cubicBezTo>
                  <a:pt x="1053" y="885"/>
                  <a:pt x="1027" y="904"/>
                  <a:pt x="1027" y="940"/>
                </a:cubicBezTo>
                <a:cubicBezTo>
                  <a:pt x="1027" y="972"/>
                  <a:pt x="1052" y="1001"/>
                  <a:pt x="1112" y="1001"/>
                </a:cubicBezTo>
                <a:cubicBezTo>
                  <a:pt x="1197" y="1001"/>
                  <a:pt x="1234" y="953"/>
                  <a:pt x="1267" y="861"/>
                </a:cubicBezTo>
                <a:cubicBezTo>
                  <a:pt x="1418" y="431"/>
                  <a:pt x="1418" y="431"/>
                  <a:pt x="1418" y="431"/>
                </a:cubicBezTo>
                <a:cubicBezTo>
                  <a:pt x="1418" y="934"/>
                  <a:pt x="1418" y="934"/>
                  <a:pt x="1418" y="934"/>
                </a:cubicBezTo>
                <a:cubicBezTo>
                  <a:pt x="1418" y="978"/>
                  <a:pt x="1445" y="1001"/>
                  <a:pt x="1486" y="1001"/>
                </a:cubicBezTo>
                <a:cubicBezTo>
                  <a:pt x="1526" y="1001"/>
                  <a:pt x="1553" y="978"/>
                  <a:pt x="1553" y="934"/>
                </a:cubicBezTo>
                <a:cubicBezTo>
                  <a:pt x="1553" y="754"/>
                  <a:pt x="1553" y="754"/>
                  <a:pt x="1553" y="754"/>
                </a:cubicBezTo>
                <a:cubicBezTo>
                  <a:pt x="1555" y="754"/>
                  <a:pt x="1555" y="754"/>
                  <a:pt x="1555" y="754"/>
                </a:cubicBezTo>
                <a:cubicBezTo>
                  <a:pt x="1580" y="797"/>
                  <a:pt x="1626" y="822"/>
                  <a:pt x="1688" y="822"/>
                </a:cubicBezTo>
                <a:cubicBezTo>
                  <a:pt x="1803" y="822"/>
                  <a:pt x="1868" y="742"/>
                  <a:pt x="1889" y="643"/>
                </a:cubicBezTo>
                <a:cubicBezTo>
                  <a:pt x="1912" y="738"/>
                  <a:pt x="1987" y="822"/>
                  <a:pt x="2141" y="822"/>
                </a:cubicBezTo>
                <a:cubicBezTo>
                  <a:pt x="2222" y="822"/>
                  <a:pt x="2352" y="784"/>
                  <a:pt x="2352" y="703"/>
                </a:cubicBezTo>
                <a:cubicBezTo>
                  <a:pt x="2352" y="678"/>
                  <a:pt x="2329" y="650"/>
                  <a:pt x="2297" y="650"/>
                </a:cubicBezTo>
                <a:cubicBezTo>
                  <a:pt x="2242" y="650"/>
                  <a:pt x="2242" y="717"/>
                  <a:pt x="2141" y="717"/>
                </a:cubicBezTo>
                <a:cubicBezTo>
                  <a:pt x="2062" y="717"/>
                  <a:pt x="2016" y="665"/>
                  <a:pt x="2016" y="594"/>
                </a:cubicBezTo>
                <a:cubicBezTo>
                  <a:pt x="2321" y="594"/>
                  <a:pt x="2321" y="594"/>
                  <a:pt x="2321" y="594"/>
                </a:cubicBezTo>
                <a:cubicBezTo>
                  <a:pt x="2366" y="594"/>
                  <a:pt x="2380" y="582"/>
                  <a:pt x="2380" y="536"/>
                </a:cubicBezTo>
                <a:close/>
                <a:moveTo>
                  <a:pt x="1761" y="567"/>
                </a:moveTo>
                <a:cubicBezTo>
                  <a:pt x="1761" y="488"/>
                  <a:pt x="1726" y="421"/>
                  <a:pt x="1654" y="420"/>
                </a:cubicBezTo>
                <a:cubicBezTo>
                  <a:pt x="1575" y="419"/>
                  <a:pt x="1546" y="491"/>
                  <a:pt x="1546" y="567"/>
                </a:cubicBezTo>
                <a:cubicBezTo>
                  <a:pt x="1546" y="637"/>
                  <a:pt x="1571" y="717"/>
                  <a:pt x="1654" y="717"/>
                </a:cubicBezTo>
                <a:cubicBezTo>
                  <a:pt x="1740" y="716"/>
                  <a:pt x="1761" y="630"/>
                  <a:pt x="1761" y="567"/>
                </a:cubicBezTo>
                <a:close/>
                <a:moveTo>
                  <a:pt x="2252" y="516"/>
                </a:moveTo>
                <a:cubicBezTo>
                  <a:pt x="2245" y="455"/>
                  <a:pt x="2199" y="409"/>
                  <a:pt x="2139" y="409"/>
                </a:cubicBezTo>
                <a:cubicBezTo>
                  <a:pt x="2071" y="409"/>
                  <a:pt x="2031" y="451"/>
                  <a:pt x="2016" y="516"/>
                </a:cubicBezTo>
                <a:lnTo>
                  <a:pt x="2252" y="5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4098"/>
            <a:endParaRPr lang="en-US">
              <a:solidFill>
                <a:srgbClr val="FFFFFF"/>
              </a:solidFill>
            </a:endParaRPr>
          </a:p>
        </p:txBody>
      </p:sp>
      <p:sp>
        <p:nvSpPr>
          <p:cNvPr id="4" name="TextBox 3"/>
          <p:cNvSpPr txBox="1"/>
          <p:nvPr/>
        </p:nvSpPr>
        <p:spPr>
          <a:xfrm>
            <a:off x="662436" y="5154388"/>
            <a:ext cx="1560492" cy="443198"/>
          </a:xfrm>
          <a:prstGeom prst="rect">
            <a:avLst/>
          </a:prstGeom>
          <a:noFill/>
        </p:spPr>
        <p:txBody>
          <a:bodyPr wrap="none" lIns="0" tIns="0" rIns="0" bIns="0" rtlCol="0">
            <a:spAutoFit/>
          </a:bodyPr>
          <a:lstStyle/>
          <a:p>
            <a:pPr>
              <a:lnSpc>
                <a:spcPct val="90000"/>
              </a:lnSpc>
              <a:spcBef>
                <a:spcPct val="20000"/>
              </a:spcBef>
              <a:buSzPct val="80000"/>
            </a:pPr>
            <a:r>
              <a:rPr lang="en-US" sz="3200" dirty="0" smtClean="0">
                <a:solidFill>
                  <a:schemeClr val="bg1"/>
                </a:solidFill>
              </a:rPr>
              <a:t>SkyDrive</a:t>
            </a:r>
            <a:endParaRPr lang="en-US" sz="3200" dirty="0">
              <a:solidFill>
                <a:schemeClr val="bg1"/>
              </a:solidFill>
            </a:endParaRPr>
          </a:p>
        </p:txBody>
      </p:sp>
      <p:sp>
        <p:nvSpPr>
          <p:cNvPr id="65" name="Text Placeholder 2"/>
          <p:cNvSpPr txBox="1">
            <a:spLocks/>
          </p:cNvSpPr>
          <p:nvPr/>
        </p:nvSpPr>
        <p:spPr>
          <a:xfrm>
            <a:off x="-491786" y="1712605"/>
            <a:ext cx="7571022" cy="2288382"/>
          </a:xfrm>
          <a:prstGeom prst="rect">
            <a:avLst/>
          </a:prstGeom>
        </p:spPr>
        <p:txBody>
          <a:bodyPr>
            <a:normAutofit fontScale="70000" lnSpcReduction="20000"/>
          </a:bodyPr>
          <a:lstStyle>
            <a:lvl1pPr marL="460375" indent="-460375" algn="l" defTabSz="914363" rtl="0" eaLnBrk="1" latinLnBrk="0" hangingPunct="1">
              <a:lnSpc>
                <a:spcPct val="90000"/>
              </a:lnSpc>
              <a:spcBef>
                <a:spcPct val="20000"/>
              </a:spcBef>
              <a:buClr>
                <a:srgbClr val="92D050"/>
              </a:buClr>
              <a:buSzPct val="120000"/>
              <a:buFont typeface="Arial" pitchFamily="34" charset="0"/>
              <a:buChar char="•"/>
              <a:defRPr sz="4400" kern="1200">
                <a:solidFill>
                  <a:schemeClr val="bg1"/>
                </a:solidFill>
                <a:latin typeface="+mn-lt"/>
                <a:ea typeface="+mn-ea"/>
                <a:cs typeface="+mn-cs"/>
              </a:defRPr>
            </a:lvl1pPr>
            <a:lvl2pPr marL="855663" indent="-395288" algn="l" defTabSz="914363" rtl="0" eaLnBrk="1" latinLnBrk="0" hangingPunct="1">
              <a:lnSpc>
                <a:spcPct val="90000"/>
              </a:lnSpc>
              <a:spcBef>
                <a:spcPct val="20000"/>
              </a:spcBef>
              <a:buClr>
                <a:srgbClr val="92D050"/>
              </a:buClr>
              <a:buSzPct val="120000"/>
              <a:buFont typeface="Arial" pitchFamily="34" charset="0"/>
              <a:buChar char="•"/>
              <a:defRPr sz="4000" kern="1200">
                <a:solidFill>
                  <a:schemeClr val="bg1"/>
                </a:solidFill>
                <a:latin typeface="+mn-lt"/>
                <a:ea typeface="+mn-ea"/>
                <a:cs typeface="+mn-cs"/>
              </a:defRPr>
            </a:lvl2pPr>
            <a:lvl3pPr marL="1258888" indent="-403225" algn="l" defTabSz="914363" rtl="0" eaLnBrk="1" latinLnBrk="0" hangingPunct="1">
              <a:lnSpc>
                <a:spcPct val="90000"/>
              </a:lnSpc>
              <a:spcBef>
                <a:spcPct val="20000"/>
              </a:spcBef>
              <a:buClr>
                <a:srgbClr val="92D050"/>
              </a:buClr>
              <a:buSzPct val="120000"/>
              <a:buFont typeface="Arial" pitchFamily="34" charset="0"/>
              <a:buChar char="•"/>
              <a:defRPr sz="36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indent="-685800"/>
            <a:r>
              <a:rPr lang="en-US" sz="4000" i="1" dirty="0">
                <a:gradFill>
                  <a:gsLst>
                    <a:gs pos="1250">
                      <a:schemeClr val="bg1"/>
                    </a:gs>
                    <a:gs pos="100000">
                      <a:schemeClr val="bg1"/>
                    </a:gs>
                  </a:gsLst>
                  <a:lin ang="5400000" scaled="0"/>
                </a:gradFill>
              </a:rPr>
              <a:t>Over 250,000 External Customers</a:t>
            </a:r>
          </a:p>
          <a:p>
            <a:pPr marL="1295293" lvl="1" indent="-685800"/>
            <a:r>
              <a:rPr lang="en-US" i="1" dirty="0">
                <a:gradFill>
                  <a:gsLst>
                    <a:gs pos="1250">
                      <a:schemeClr val="bg1"/>
                    </a:gs>
                    <a:gs pos="100000">
                      <a:schemeClr val="bg1"/>
                    </a:gs>
                  </a:gsLst>
                  <a:lin ang="5400000" scaled="0"/>
                </a:gradFill>
              </a:rPr>
              <a:t>Adding </a:t>
            </a:r>
            <a:r>
              <a:rPr lang="en-US" i="1" dirty="0" smtClean="0">
                <a:gradFill>
                  <a:gsLst>
                    <a:gs pos="1250">
                      <a:schemeClr val="bg1"/>
                    </a:gs>
                    <a:gs pos="100000">
                      <a:schemeClr val="bg1"/>
                    </a:gs>
                  </a:gsLst>
                  <a:lin ang="5400000" scaled="0"/>
                </a:gradFill>
              </a:rPr>
              <a:t>1,000+ </a:t>
            </a:r>
            <a:r>
              <a:rPr lang="en-US" i="1" dirty="0">
                <a:gradFill>
                  <a:gsLst>
                    <a:gs pos="1250">
                      <a:schemeClr val="bg1"/>
                    </a:gs>
                    <a:gs pos="100000">
                      <a:schemeClr val="bg1"/>
                    </a:gs>
                  </a:gsLst>
                  <a:lin ang="5400000" scaled="0"/>
                </a:gradFill>
              </a:rPr>
              <a:t>new customers a day</a:t>
            </a:r>
          </a:p>
          <a:p>
            <a:pPr marL="1295293" lvl="1" indent="-685800"/>
            <a:r>
              <a:rPr lang="en-US" i="1" dirty="0">
                <a:gradFill>
                  <a:gsLst>
                    <a:gs pos="1250">
                      <a:schemeClr val="bg1"/>
                    </a:gs>
                    <a:gs pos="100000">
                      <a:schemeClr val="bg1"/>
                    </a:gs>
                  </a:gsLst>
                  <a:lin ang="5400000" scaled="0"/>
                </a:gradFill>
              </a:rPr>
              <a:t>Capacity demand </a:t>
            </a:r>
            <a:r>
              <a:rPr lang="en-US" i="1" dirty="0" smtClean="0">
                <a:gradFill>
                  <a:gsLst>
                    <a:gs pos="1250">
                      <a:schemeClr val="bg1"/>
                    </a:gs>
                    <a:gs pos="100000">
                      <a:schemeClr val="bg1"/>
                    </a:gs>
                  </a:gsLst>
                  <a:lin ang="5400000" scaled="0"/>
                </a:gradFill>
              </a:rPr>
              <a:t>doubling every </a:t>
            </a:r>
            <a:br>
              <a:rPr lang="en-US" i="1" dirty="0" smtClean="0">
                <a:gradFill>
                  <a:gsLst>
                    <a:gs pos="1250">
                      <a:schemeClr val="bg1"/>
                    </a:gs>
                    <a:gs pos="100000">
                      <a:schemeClr val="bg1"/>
                    </a:gs>
                  </a:gsLst>
                  <a:lin ang="5400000" scaled="0"/>
                </a:gradFill>
              </a:rPr>
            </a:br>
            <a:r>
              <a:rPr lang="en-US" i="1" dirty="0" smtClean="0">
                <a:gradFill>
                  <a:gsLst>
                    <a:gs pos="1250">
                      <a:schemeClr val="bg1"/>
                    </a:gs>
                    <a:gs pos="100000">
                      <a:schemeClr val="bg1"/>
                    </a:gs>
                  </a:gsLst>
                  <a:lin ang="5400000" scaled="0"/>
                </a:gradFill>
              </a:rPr>
              <a:t>9 months</a:t>
            </a:r>
          </a:p>
          <a:p>
            <a:pPr marL="1295293" lvl="1" indent="-685800"/>
            <a:endParaRPr lang="en-US" i="1" dirty="0">
              <a:gradFill>
                <a:gsLst>
                  <a:gs pos="1250">
                    <a:schemeClr val="bg1"/>
                  </a:gs>
                  <a:gs pos="100000">
                    <a:schemeClr val="bg1"/>
                  </a:gs>
                </a:gsLst>
                <a:lin ang="5400000" scaled="0"/>
              </a:gradFill>
            </a:endParaRPr>
          </a:p>
          <a:p>
            <a:pPr marL="685800" indent="-685800"/>
            <a:r>
              <a:rPr lang="en-US" sz="4000" i="1" dirty="0">
                <a:gradFill>
                  <a:gsLst>
                    <a:gs pos="1250">
                      <a:schemeClr val="bg1"/>
                    </a:gs>
                    <a:gs pos="100000">
                      <a:schemeClr val="bg1"/>
                    </a:gs>
                  </a:gsLst>
                  <a:lin ang="5400000" scaled="0"/>
                </a:gradFill>
              </a:rPr>
              <a:t>Microsoft Services on </a:t>
            </a:r>
            <a:r>
              <a:rPr lang="en-US" sz="4000" i="1" dirty="0" smtClean="0">
                <a:gradFill>
                  <a:gsLst>
                    <a:gs pos="1250">
                      <a:schemeClr val="bg1"/>
                    </a:gs>
                    <a:gs pos="100000">
                      <a:schemeClr val="bg1"/>
                    </a:gs>
                  </a:gsLst>
                  <a:lin ang="5400000" scaled="0"/>
                </a:gradFill>
              </a:rPr>
              <a:t>Azure:</a:t>
            </a:r>
            <a:endParaRPr lang="en-US" sz="4000" i="1" dirty="0">
              <a:gradFill>
                <a:gsLst>
                  <a:gs pos="1250">
                    <a:schemeClr val="bg1"/>
                  </a:gs>
                  <a:gs pos="100000">
                    <a:schemeClr val="bg1"/>
                  </a:gs>
                </a:gsLst>
                <a:lin ang="5400000" scaled="0"/>
              </a:gradFill>
            </a:endParaRPr>
          </a:p>
        </p:txBody>
      </p:sp>
    </p:spTree>
    <p:extLst>
      <p:ext uri="{BB962C8B-B14F-4D97-AF65-F5344CB8AC3E}">
        <p14:creationId xmlns:p14="http://schemas.microsoft.com/office/powerpoint/2010/main" val="10760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35" presetClass="path" presetSubtype="0" decel="100000" fill="hold" grpId="1" nodeType="withEffect">
                                  <p:stCondLst>
                                    <p:cond delay="0"/>
                                  </p:stCondLst>
                                  <p:childTnLst>
                                    <p:animMotion origin="layout" path="M 9.11412E-7 5.81026E-7 L -0.06893 5.81026E-7 " pathEditMode="relative" rAng="0" ptsTypes="AA">
                                      <p:cBhvr>
                                        <p:cTn id="15" dur="1000" spd="-100000" fill="hold"/>
                                        <p:tgtEl>
                                          <p:spTgt spid="22"/>
                                        </p:tgtEl>
                                        <p:attrNameLst>
                                          <p:attrName>ppt_x</p:attrName>
                                          <p:attrName>ppt_y</p:attrName>
                                        </p:attrNameLst>
                                      </p:cBhvr>
                                      <p:rCtr x="-3447" y="0"/>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2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3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nodeType="withEffect">
                                  <p:stCondLst>
                                    <p:cond delay="400"/>
                                  </p:stCondLst>
                                  <p:childTnLst>
                                    <p:set>
                                      <p:cBhvr>
                                        <p:cTn id="27" dur="1" fill="hold">
                                          <p:stCondLst>
                                            <p:cond delay="0"/>
                                          </p:stCondLst>
                                        </p:cTn>
                                        <p:tgtEl>
                                          <p:spTgt spid="5162"/>
                                        </p:tgtEl>
                                        <p:attrNameLst>
                                          <p:attrName>style.visibility</p:attrName>
                                        </p:attrNameLst>
                                      </p:cBhvr>
                                      <p:to>
                                        <p:strVal val="visible"/>
                                      </p:to>
                                    </p:set>
                                    <p:animEffect transition="in" filter="fade">
                                      <p:cBhvr>
                                        <p:cTn id="28" dur="500"/>
                                        <p:tgtEl>
                                          <p:spTgt spid="5162"/>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4097"/>
                                        </p:tgtEl>
                                        <p:attrNameLst>
                                          <p:attrName>style.visibility</p:attrName>
                                        </p:attrNameLst>
                                      </p:cBhvr>
                                      <p:to>
                                        <p:strVal val="visible"/>
                                      </p:to>
                                    </p:set>
                                    <p:animEffect transition="in" filter="fade">
                                      <p:cBhvr>
                                        <p:cTn id="31" dur="500"/>
                                        <p:tgtEl>
                                          <p:spTgt spid="4097"/>
                                        </p:tgtEl>
                                      </p:cBhvr>
                                    </p:animEffect>
                                  </p:childTnLst>
                                </p:cTn>
                              </p:par>
                              <p:par>
                                <p:cTn id="32" presetID="10" presetClass="entr" presetSubtype="0" fill="hold" nodeType="withEffect">
                                  <p:stCondLst>
                                    <p:cond delay="600"/>
                                  </p:stCondLst>
                                  <p:childTnLst>
                                    <p:set>
                                      <p:cBhvr>
                                        <p:cTn id="33" dur="1" fill="hold">
                                          <p:stCondLst>
                                            <p:cond delay="0"/>
                                          </p:stCondLst>
                                        </p:cTn>
                                        <p:tgtEl>
                                          <p:spTgt spid="5181"/>
                                        </p:tgtEl>
                                        <p:attrNameLst>
                                          <p:attrName>style.visibility</p:attrName>
                                        </p:attrNameLst>
                                      </p:cBhvr>
                                      <p:to>
                                        <p:strVal val="visible"/>
                                      </p:to>
                                    </p:set>
                                    <p:animEffect transition="in" filter="fade">
                                      <p:cBhvr>
                                        <p:cTn id="34" dur="500"/>
                                        <p:tgtEl>
                                          <p:spTgt spid="5181"/>
                                        </p:tgtEl>
                                      </p:cBhvr>
                                    </p:animEffect>
                                  </p:childTnLst>
                                </p:cTn>
                              </p:par>
                              <p:par>
                                <p:cTn id="35" presetID="1" presetClass="entr" presetSubtype="0" fill="hold" grpId="0" nodeType="withEffect">
                                  <p:stCondLst>
                                    <p:cond delay="60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4097" grpId="0" animBg="1"/>
      <p:bldP spid="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169" y="2084172"/>
            <a:ext cx="11650488" cy="1379224"/>
          </a:xfrm>
        </p:spPr>
        <p:txBody>
          <a:bodyPr/>
          <a:lstStyle/>
          <a:p>
            <a:r>
              <a:rPr lang="en-US" dirty="0" smtClean="0"/>
              <a:t>What a Cloud Provides</a:t>
            </a:r>
            <a:endParaRPr lang="en-US" dirty="0"/>
          </a:p>
        </p:txBody>
      </p:sp>
    </p:spTree>
    <p:extLst>
      <p:ext uri="{BB962C8B-B14F-4D97-AF65-F5344CB8AC3E}">
        <p14:creationId xmlns:p14="http://schemas.microsoft.com/office/powerpoint/2010/main" val="26254566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805" y="55040"/>
            <a:ext cx="11826333" cy="6548957"/>
            <a:chOff x="395371" y="1139688"/>
            <a:chExt cx="8399866" cy="4651514"/>
          </a:xfrm>
          <a:solidFill>
            <a:schemeClr val="accent6">
              <a:lumMod val="60000"/>
              <a:lumOff val="40000"/>
            </a:schemeClr>
          </a:solidFill>
        </p:grpSpPr>
        <p:sp>
          <p:nvSpPr>
            <p:cNvPr id="26"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5"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endParaRPr lang="en-US" dirty="0"/>
            </a:p>
          </p:txBody>
        </p:sp>
        <p:sp>
          <p:nvSpPr>
            <p:cNvPr id="398"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endParaRPr lang="en-US"/>
            </a:p>
          </p:txBody>
        </p:sp>
        <p:sp>
          <p:nvSpPr>
            <p:cNvPr id="402"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endParaRPr lang="en-US" dirty="0"/>
            </a:p>
          </p:txBody>
        </p:sp>
        <p:sp>
          <p:nvSpPr>
            <p:cNvPr id="447"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9"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6"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7"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8"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7"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8"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0"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7"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8"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9"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5"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7"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3"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4"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5"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6"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7"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8"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9"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0"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7"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0"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1"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7"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6"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7"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9"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0"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4"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endParaRPr lang="en-US"/>
            </a:p>
          </p:txBody>
        </p:sp>
        <p:sp>
          <p:nvSpPr>
            <p:cNvPr id="548"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9"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9"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1"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7"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8"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9"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0"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1"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2"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5"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6"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8"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9"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1"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6"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7"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8"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9"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0"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endParaRPr lang="en-US"/>
            </a:p>
          </p:txBody>
        </p:sp>
        <p:sp>
          <p:nvSpPr>
            <p:cNvPr id="591"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2"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6"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1"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2"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3"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6"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1"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3"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1"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7"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9"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endParaRPr lang="en-US"/>
            </a:p>
          </p:txBody>
        </p:sp>
        <p:sp>
          <p:nvSpPr>
            <p:cNvPr id="642"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4"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8"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endParaRPr lang="en-US"/>
            </a:p>
          </p:txBody>
        </p:sp>
        <p:sp>
          <p:nvSpPr>
            <p:cNvPr id="669"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2"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3"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5"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9"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1"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3"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1"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3"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4"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4"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6"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0"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2"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4"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5"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endParaRPr lang="en-US"/>
            </a:p>
          </p:txBody>
        </p:sp>
        <p:sp>
          <p:nvSpPr>
            <p:cNvPr id="766"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1"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6"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2"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3"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4"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endParaRPr lang="en-US"/>
            </a:p>
          </p:txBody>
        </p:sp>
        <p:sp>
          <p:nvSpPr>
            <p:cNvPr id="785"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6"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7"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1"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2"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3"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7"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2"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2"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4"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5"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6"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7"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8"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2"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3"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8"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3"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4"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6"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7"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9"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2"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5"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6"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7"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8"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9"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3"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4"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5"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6"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7"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8"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9"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1"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4"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5"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6"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7"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8"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5"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7"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8"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9"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3"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4"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6"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7"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8"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9"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0"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4"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6"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7"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8"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9"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1"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4"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5"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6"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7"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8"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9"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0"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1"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4"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6"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9"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0"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endParaRPr lang="en-US"/>
            </a:p>
          </p:txBody>
        </p:sp>
        <p:sp>
          <p:nvSpPr>
            <p:cNvPr id="971"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4"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5"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6"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7"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9"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0"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1"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2"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4"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6"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7"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8"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9"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0"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1"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2"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6"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7"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0"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1"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2"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5"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6"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7"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8"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0"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1"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2"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8"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9"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0"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1"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2"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3"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endParaRPr lang="en-US"/>
            </a:p>
          </p:txBody>
        </p:sp>
        <p:sp>
          <p:nvSpPr>
            <p:cNvPr id="1051"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endParaRPr lang="en-US"/>
            </a:p>
          </p:txBody>
        </p:sp>
        <p:sp>
          <p:nvSpPr>
            <p:cNvPr id="1110"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0"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1"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2"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4"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9"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0"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1"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2"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4"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5"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6"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7"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1"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2"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3"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4"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5"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6"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7"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0"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2"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3"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4"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5"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6"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7"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endParaRPr lang="en-US"/>
            </a:p>
          </p:txBody>
        </p:sp>
        <p:sp>
          <p:nvSpPr>
            <p:cNvPr id="1219"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0"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1"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2"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3"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4"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5"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6"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7"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2"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3"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4"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8"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2"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3"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5"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6"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7"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8"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1"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9"/>
          <p:cNvGrpSpPr/>
          <p:nvPr/>
        </p:nvGrpSpPr>
        <p:grpSpPr>
          <a:xfrm>
            <a:off x="1591146" y="1590734"/>
            <a:ext cx="8507313" cy="2800146"/>
            <a:chOff x="1067332" y="2443650"/>
            <a:chExt cx="5795198" cy="1907465"/>
          </a:xfrm>
          <a:solidFill>
            <a:srgbClr val="FFC000">
              <a:alpha val="89804"/>
            </a:srgbClr>
          </a:solidFill>
        </p:grpSpPr>
        <p:sp>
          <p:nvSpPr>
            <p:cNvPr id="1269" name="Oval 1268"/>
            <p:cNvSpPr/>
            <p:nvPr/>
          </p:nvSpPr>
          <p:spPr bwMode="auto">
            <a:xfrm>
              <a:off x="1067332" y="2842195"/>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0" name="Oval 1269"/>
            <p:cNvSpPr/>
            <p:nvPr/>
          </p:nvSpPr>
          <p:spPr bwMode="auto">
            <a:xfrm>
              <a:off x="1901814" y="25902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1" name="Oval 1270"/>
            <p:cNvSpPr/>
            <p:nvPr/>
          </p:nvSpPr>
          <p:spPr bwMode="auto">
            <a:xfrm>
              <a:off x="1614712" y="3172729"/>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73" name="Oval 1272"/>
            <p:cNvSpPr/>
            <p:nvPr/>
          </p:nvSpPr>
          <p:spPr bwMode="auto">
            <a:xfrm>
              <a:off x="3982820" y="2466847"/>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09" name="Oval 1308"/>
            <p:cNvSpPr/>
            <p:nvPr/>
          </p:nvSpPr>
          <p:spPr bwMode="auto">
            <a:xfrm>
              <a:off x="3649160" y="244365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10" name="Oval 1309"/>
            <p:cNvSpPr/>
            <p:nvPr/>
          </p:nvSpPr>
          <p:spPr bwMode="auto">
            <a:xfrm>
              <a:off x="6550015" y="3350006"/>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311" name="Oval 1310"/>
            <p:cNvSpPr/>
            <p:nvPr/>
          </p:nvSpPr>
          <p:spPr bwMode="auto">
            <a:xfrm>
              <a:off x="6139082" y="4038600"/>
              <a:ext cx="312515" cy="312515"/>
            </a:xfrm>
            <a:prstGeom prst="ellipse">
              <a:avLst/>
            </a:prstGeom>
            <a:grp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grpSp>
      <p:sp>
        <p:nvSpPr>
          <p:cNvPr id="1264" name="Oval 1263"/>
          <p:cNvSpPr/>
          <p:nvPr/>
        </p:nvSpPr>
        <p:spPr bwMode="auto">
          <a:xfrm>
            <a:off x="10316585" y="2433918"/>
            <a:ext cx="458770" cy="458770"/>
          </a:xfrm>
          <a:prstGeom prst="ellipse">
            <a:avLst/>
          </a:prstGeom>
          <a:solidFill>
            <a:srgbClr val="FFC00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266" name="Oval 1265"/>
          <p:cNvSpPr/>
          <p:nvPr/>
        </p:nvSpPr>
        <p:spPr bwMode="auto">
          <a:xfrm>
            <a:off x="10316585" y="2127147"/>
            <a:ext cx="458770" cy="458770"/>
          </a:xfrm>
          <a:prstGeom prst="ellipse">
            <a:avLst/>
          </a:prstGeom>
          <a:solidFill>
            <a:srgbClr val="FFC00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267" name="Oval 1266"/>
          <p:cNvSpPr/>
          <p:nvPr/>
        </p:nvSpPr>
        <p:spPr bwMode="auto">
          <a:xfrm>
            <a:off x="9492997" y="1840139"/>
            <a:ext cx="458770" cy="458770"/>
          </a:xfrm>
          <a:prstGeom prst="ellipse">
            <a:avLst/>
          </a:prstGeom>
          <a:solidFill>
            <a:srgbClr val="FFC00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268" name="Oval 1267"/>
          <p:cNvSpPr/>
          <p:nvPr/>
        </p:nvSpPr>
        <p:spPr bwMode="auto">
          <a:xfrm>
            <a:off x="9191301" y="2663303"/>
            <a:ext cx="458770" cy="458770"/>
          </a:xfrm>
          <a:prstGeom prst="ellipse">
            <a:avLst/>
          </a:prstGeom>
          <a:solidFill>
            <a:srgbClr val="FFC00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274" name="Oval 1273"/>
          <p:cNvSpPr/>
          <p:nvPr/>
        </p:nvSpPr>
        <p:spPr bwMode="auto">
          <a:xfrm>
            <a:off x="3031059" y="2298909"/>
            <a:ext cx="458770" cy="458770"/>
          </a:xfrm>
          <a:prstGeom prst="ellipse">
            <a:avLst/>
          </a:prstGeom>
          <a:solidFill>
            <a:srgbClr val="FFC00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265" name="Oval 1264"/>
          <p:cNvSpPr/>
          <p:nvPr/>
        </p:nvSpPr>
        <p:spPr bwMode="auto">
          <a:xfrm>
            <a:off x="4249138" y="4372764"/>
            <a:ext cx="458770" cy="458770"/>
          </a:xfrm>
          <a:prstGeom prst="ellipse">
            <a:avLst/>
          </a:prstGeom>
          <a:solidFill>
            <a:srgbClr val="FFC00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Title 3"/>
          <p:cNvSpPr>
            <a:spLocks noGrp="1"/>
          </p:cNvSpPr>
          <p:nvPr>
            <p:ph type="title" idx="4294967295"/>
          </p:nvPr>
        </p:nvSpPr>
        <p:spPr>
          <a:xfrm>
            <a:off x="97186" y="5091865"/>
            <a:ext cx="4151952" cy="1329595"/>
          </a:xfrm>
        </p:spPr>
        <p:txBody>
          <a:bodyPr anchor="ctr"/>
          <a:lstStyle/>
          <a:p>
            <a:r>
              <a:rPr lang="en-US" altLang="ja-JP" sz="4800" dirty="0" smtClean="0">
                <a:ea typeface="メイリオ" pitchFamily="50" charset="-128"/>
                <a:cs typeface="Segoe UI Light" panose="020B0502040204020203" pitchFamily="34" charset="0"/>
              </a:rPr>
              <a:t>Windows Azure’s</a:t>
            </a:r>
            <a:br>
              <a:rPr lang="en-US" altLang="ja-JP" sz="4800" dirty="0" smtClean="0">
                <a:ea typeface="メイリオ" pitchFamily="50" charset="-128"/>
                <a:cs typeface="Segoe UI Light" panose="020B0502040204020203" pitchFamily="34" charset="0"/>
              </a:rPr>
            </a:br>
            <a:r>
              <a:rPr lang="en-US" altLang="ja-JP" sz="4800" dirty="0" smtClean="0">
                <a:ea typeface="メイリオ" pitchFamily="50" charset="-128"/>
                <a:cs typeface="Segoe UI Light" panose="020B0502040204020203" pitchFamily="34" charset="0"/>
              </a:rPr>
              <a:t>Global Footprint</a:t>
            </a:r>
            <a:endParaRPr lang="en-US" sz="4800" dirty="0">
              <a:ea typeface="メイリオ" pitchFamily="50" charset="-128"/>
              <a:cs typeface="Segoe UI Light" panose="020B0502040204020203" pitchFamily="34" charset="0"/>
            </a:endParaRPr>
          </a:p>
        </p:txBody>
      </p:sp>
      <p:sp>
        <p:nvSpPr>
          <p:cNvPr id="1262" name="Oval 1261"/>
          <p:cNvSpPr/>
          <p:nvPr/>
        </p:nvSpPr>
        <p:spPr bwMode="auto">
          <a:xfrm>
            <a:off x="10356238" y="4831534"/>
            <a:ext cx="458770" cy="458770"/>
          </a:xfrm>
          <a:prstGeom prst="ellipse">
            <a:avLst/>
          </a:prstGeom>
          <a:solidFill>
            <a:srgbClr val="7030A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263" name="Oval 1262"/>
          <p:cNvSpPr/>
          <p:nvPr/>
        </p:nvSpPr>
        <p:spPr bwMode="auto">
          <a:xfrm>
            <a:off x="10545970" y="5488767"/>
            <a:ext cx="458770" cy="458770"/>
          </a:xfrm>
          <a:prstGeom prst="ellipse">
            <a:avLst/>
          </a:prstGeom>
          <a:solidFill>
            <a:srgbClr val="7030A0">
              <a:alpha val="89804"/>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Tree>
    <p:extLst>
      <p:ext uri="{BB962C8B-B14F-4D97-AF65-F5344CB8AC3E}">
        <p14:creationId xmlns:p14="http://schemas.microsoft.com/office/powerpoint/2010/main" val="20386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Datacenters</a:t>
            </a:r>
            <a:endParaRPr lang="en-US" dirty="0"/>
          </a:p>
        </p:txBody>
      </p:sp>
      <p:pic>
        <p:nvPicPr>
          <p:cNvPr id="5" name="Picture 4"/>
          <p:cNvPicPr>
            <a:picLocks noChangeAspect="1"/>
          </p:cNvPicPr>
          <p:nvPr/>
        </p:nvPicPr>
        <p:blipFill>
          <a:blip r:embed="rId2"/>
          <a:stretch>
            <a:fillRect/>
          </a:stretch>
        </p:blipFill>
        <p:spPr>
          <a:xfrm>
            <a:off x="2949053" y="4455966"/>
            <a:ext cx="3750200" cy="2082130"/>
          </a:xfrm>
          <a:prstGeom prst="rect">
            <a:avLst/>
          </a:prstGeom>
        </p:spPr>
      </p:pic>
      <p:sp>
        <p:nvSpPr>
          <p:cNvPr id="6" name="TextBox 5"/>
          <p:cNvSpPr txBox="1"/>
          <p:nvPr/>
        </p:nvSpPr>
        <p:spPr>
          <a:xfrm>
            <a:off x="125570" y="5642470"/>
            <a:ext cx="29575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Power Redundancy</a:t>
            </a:r>
          </a:p>
        </p:txBody>
      </p:sp>
      <p:pic>
        <p:nvPicPr>
          <p:cNvPr id="7" name="Picture 6"/>
          <p:cNvPicPr>
            <a:picLocks noChangeAspect="1"/>
          </p:cNvPicPr>
          <p:nvPr/>
        </p:nvPicPr>
        <p:blipFill>
          <a:blip r:embed="rId3"/>
          <a:stretch>
            <a:fillRect/>
          </a:stretch>
        </p:blipFill>
        <p:spPr>
          <a:xfrm>
            <a:off x="7308395" y="1734398"/>
            <a:ext cx="3948123" cy="2089449"/>
          </a:xfrm>
          <a:prstGeom prst="rect">
            <a:avLst/>
          </a:prstGeom>
        </p:spPr>
      </p:pic>
      <p:sp>
        <p:nvSpPr>
          <p:cNvPr id="8" name="TextBox 7"/>
          <p:cNvSpPr txBox="1"/>
          <p:nvPr/>
        </p:nvSpPr>
        <p:spPr>
          <a:xfrm>
            <a:off x="7124624" y="3710269"/>
            <a:ext cx="30134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Datacenter Security</a:t>
            </a:r>
          </a:p>
        </p:txBody>
      </p:sp>
      <p:pic>
        <p:nvPicPr>
          <p:cNvPr id="9" name="Picture 8"/>
          <p:cNvPicPr>
            <a:picLocks noChangeAspect="1"/>
          </p:cNvPicPr>
          <p:nvPr/>
        </p:nvPicPr>
        <p:blipFill>
          <a:blip r:embed="rId4"/>
          <a:stretch>
            <a:fillRect/>
          </a:stretch>
        </p:blipFill>
        <p:spPr>
          <a:xfrm>
            <a:off x="8403736" y="460305"/>
            <a:ext cx="3544497" cy="1925616"/>
          </a:xfrm>
          <a:prstGeom prst="rect">
            <a:avLst/>
          </a:prstGeom>
        </p:spPr>
      </p:pic>
      <p:pic>
        <p:nvPicPr>
          <p:cNvPr id="11" name="Picture 10"/>
          <p:cNvPicPr>
            <a:picLocks noChangeAspect="1"/>
          </p:cNvPicPr>
          <p:nvPr/>
        </p:nvPicPr>
        <p:blipFill>
          <a:blip r:embed="rId5"/>
          <a:stretch>
            <a:fillRect/>
          </a:stretch>
        </p:blipFill>
        <p:spPr>
          <a:xfrm>
            <a:off x="320585" y="4120442"/>
            <a:ext cx="2909876" cy="1607846"/>
          </a:xfrm>
          <a:prstGeom prst="rect">
            <a:avLst/>
          </a:prstGeom>
        </p:spPr>
      </p:pic>
      <p:pic>
        <p:nvPicPr>
          <p:cNvPr id="12" name="Picture 11"/>
          <p:cNvPicPr>
            <a:picLocks noChangeAspect="1"/>
          </p:cNvPicPr>
          <p:nvPr/>
        </p:nvPicPr>
        <p:blipFill>
          <a:blip r:embed="rId6"/>
          <a:stretch>
            <a:fillRect/>
          </a:stretch>
        </p:blipFill>
        <p:spPr>
          <a:xfrm>
            <a:off x="5694872" y="4833564"/>
            <a:ext cx="3481002" cy="1941328"/>
          </a:xfrm>
          <a:prstGeom prst="rect">
            <a:avLst/>
          </a:prstGeom>
        </p:spPr>
      </p:pic>
      <p:pic>
        <p:nvPicPr>
          <p:cNvPr id="13" name="Picture 12"/>
          <p:cNvPicPr>
            <a:picLocks noChangeAspect="1"/>
          </p:cNvPicPr>
          <p:nvPr/>
        </p:nvPicPr>
        <p:blipFill>
          <a:blip r:embed="rId7"/>
          <a:stretch>
            <a:fillRect/>
          </a:stretch>
        </p:blipFill>
        <p:spPr>
          <a:xfrm>
            <a:off x="393010" y="1996775"/>
            <a:ext cx="3565227" cy="1933779"/>
          </a:xfrm>
          <a:prstGeom prst="rect">
            <a:avLst/>
          </a:prstGeom>
        </p:spPr>
      </p:pic>
      <p:pic>
        <p:nvPicPr>
          <p:cNvPr id="10" name="Picture 9"/>
          <p:cNvPicPr>
            <a:picLocks noChangeAspect="1"/>
          </p:cNvPicPr>
          <p:nvPr/>
        </p:nvPicPr>
        <p:blipFill>
          <a:blip r:embed="rId8"/>
          <a:stretch>
            <a:fillRect/>
          </a:stretch>
        </p:blipFill>
        <p:spPr>
          <a:xfrm>
            <a:off x="3617645" y="2428438"/>
            <a:ext cx="3279143" cy="1808466"/>
          </a:xfrm>
          <a:prstGeom prst="rect">
            <a:avLst/>
          </a:prstGeom>
        </p:spPr>
      </p:pic>
    </p:spTree>
    <p:extLst>
      <p:ext uri="{BB962C8B-B14F-4D97-AF65-F5344CB8AC3E}">
        <p14:creationId xmlns:p14="http://schemas.microsoft.com/office/powerpoint/2010/main" val="271579914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3" y="152400"/>
            <a:ext cx="11680957" cy="1495794"/>
          </a:xfrm>
        </p:spPr>
        <p:txBody>
          <a:bodyPr/>
          <a:lstStyle/>
          <a:p>
            <a:r>
              <a:rPr dirty="0" smtClean="0">
                <a:solidFill>
                  <a:srgbClr val="FFFFFF"/>
                </a:solidFill>
              </a:rPr>
              <a:t>Service Glue </a:t>
            </a:r>
            <a:r>
              <a:rPr lang="en-US" dirty="0" smtClean="0">
                <a:solidFill>
                  <a:srgbClr val="FFFFFF"/>
                </a:solidFill>
              </a:rPr>
              <a:t>–</a:t>
            </a:r>
            <a:r>
              <a:rPr dirty="0" smtClean="0">
                <a:solidFill>
                  <a:srgbClr val="FFFFFF"/>
                </a:solidFill>
              </a:rPr>
              <a:t> </a:t>
            </a:r>
            <a:br>
              <a:rPr dirty="0" smtClean="0">
                <a:solidFill>
                  <a:srgbClr val="FFFFFF"/>
                </a:solidFill>
              </a:rPr>
            </a:br>
            <a:r>
              <a:rPr dirty="0" smtClean="0">
                <a:solidFill>
                  <a:srgbClr val="FFFFFF"/>
                </a:solidFill>
              </a:rPr>
              <a:t>What a Cloud Provides Under the Covers</a:t>
            </a:r>
            <a:endParaRPr lang="en-US" dirty="0">
              <a:solidFill>
                <a:srgbClr val="FFFFFF"/>
              </a:solidFill>
            </a:endParaRPr>
          </a:p>
        </p:txBody>
      </p:sp>
      <p:grpSp>
        <p:nvGrpSpPr>
          <p:cNvPr id="3" name="Group 22"/>
          <p:cNvGrpSpPr/>
          <p:nvPr/>
        </p:nvGrpSpPr>
        <p:grpSpPr>
          <a:xfrm>
            <a:off x="654850" y="1751798"/>
            <a:ext cx="11468559" cy="991398"/>
            <a:chOff x="1828800" y="1523202"/>
            <a:chExt cx="8186007" cy="991398"/>
          </a:xfrm>
        </p:grpSpPr>
        <p:sp>
          <p:nvSpPr>
            <p:cNvPr id="8" name="Rectangle 7"/>
            <p:cNvSpPr/>
            <p:nvPr/>
          </p:nvSpPr>
          <p:spPr>
            <a:xfrm>
              <a:off x="1828800" y="1523202"/>
              <a:ext cx="914400" cy="991398"/>
            </a:xfrm>
            <a:prstGeom prst="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sz="3100" dirty="0">
                <a:solidFill>
                  <a:srgbClr val="FFFFFF"/>
                </a:solidFill>
              </a:endParaRPr>
            </a:p>
          </p:txBody>
        </p:sp>
        <p:sp>
          <p:nvSpPr>
            <p:cNvPr id="14" name="TextBox 13"/>
            <p:cNvSpPr txBox="1"/>
            <p:nvPr/>
          </p:nvSpPr>
          <p:spPr>
            <a:xfrm>
              <a:off x="7086600" y="1688041"/>
              <a:ext cx="2928207" cy="661720"/>
            </a:xfrm>
            <a:prstGeom prst="rect">
              <a:avLst/>
            </a:prstGeom>
            <a:noFill/>
          </p:spPr>
          <p:txBody>
            <a:bodyPr wrap="none" rtlCol="0">
              <a:spAutoFit/>
            </a:bodyPr>
            <a:lstStyle/>
            <a:p>
              <a:r>
                <a:rPr lang="en-US" sz="3700" dirty="0" smtClean="0">
                  <a:solidFill>
                    <a:srgbClr val="FFFFFF"/>
                  </a:solidFill>
                </a:rPr>
                <a:t>App business </a:t>
              </a:r>
              <a:r>
                <a:rPr lang="en-US" sz="3700" dirty="0">
                  <a:solidFill>
                    <a:srgbClr val="FFFFFF"/>
                  </a:solidFill>
                </a:rPr>
                <a:t>logic</a:t>
              </a:r>
            </a:p>
          </p:txBody>
        </p:sp>
        <p:sp>
          <p:nvSpPr>
            <p:cNvPr id="17" name="Left Brace 16"/>
            <p:cNvSpPr/>
            <p:nvPr/>
          </p:nvSpPr>
          <p:spPr>
            <a:xfrm flipH="1">
              <a:off x="6858000" y="1523202"/>
              <a:ext cx="228600" cy="991398"/>
            </a:xfrm>
            <a:prstGeom prst="leftBrace">
              <a:avLst>
                <a:gd name="adj1" fmla="val 20801"/>
                <a:gd name="adj2" fmla="val 5389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25" name="Rectangle 24"/>
          <p:cNvSpPr/>
          <p:nvPr/>
        </p:nvSpPr>
        <p:spPr>
          <a:xfrm>
            <a:off x="654850" y="5943600"/>
            <a:ext cx="6297560" cy="4572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fontAlgn="base">
              <a:spcBef>
                <a:spcPct val="0"/>
              </a:spcBef>
              <a:spcAft>
                <a:spcPct val="0"/>
              </a:spcAft>
            </a:pPr>
            <a:r>
              <a:rPr lang="en-US" dirty="0" smtClean="0">
                <a:solidFill>
                  <a:schemeClr val="tx1"/>
                </a:solidFill>
              </a:rPr>
              <a:t>Datacenter (Power, Cooling, Internet)</a:t>
            </a:r>
            <a:endParaRPr lang="en-US" dirty="0">
              <a:solidFill>
                <a:schemeClr val="tx1"/>
              </a:solidFill>
            </a:endParaRPr>
          </a:p>
        </p:txBody>
      </p:sp>
      <p:grpSp>
        <p:nvGrpSpPr>
          <p:cNvPr id="4" name="Group 39"/>
          <p:cNvGrpSpPr/>
          <p:nvPr/>
        </p:nvGrpSpPr>
        <p:grpSpPr>
          <a:xfrm>
            <a:off x="654853" y="5181612"/>
            <a:ext cx="5459024" cy="461665"/>
            <a:chOff x="1828800" y="4800591"/>
            <a:chExt cx="4095335" cy="461661"/>
          </a:xfrm>
        </p:grpSpPr>
        <p:sp>
          <p:nvSpPr>
            <p:cNvPr id="31" name="Rectangle 30"/>
            <p:cNvSpPr/>
            <p:nvPr/>
          </p:nvSpPr>
          <p:spPr>
            <a:xfrm>
              <a:off x="1828800" y="4800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33" name="TextBox 32"/>
            <p:cNvSpPr txBox="1"/>
            <p:nvPr/>
          </p:nvSpPr>
          <p:spPr>
            <a:xfrm>
              <a:off x="2819400" y="4800591"/>
              <a:ext cx="3104735" cy="461661"/>
            </a:xfrm>
            <a:prstGeom prst="rect">
              <a:avLst/>
            </a:prstGeom>
            <a:noFill/>
          </p:spPr>
          <p:txBody>
            <a:bodyPr wrap="none" rtlCol="0">
              <a:spAutoFit/>
            </a:bodyPr>
            <a:lstStyle/>
            <a:p>
              <a:r>
                <a:rPr lang="en-US" dirty="0" smtClean="0">
                  <a:solidFill>
                    <a:srgbClr val="FFFFFF"/>
                  </a:solidFill>
                </a:rPr>
                <a:t>Respond to hardware failures</a:t>
              </a:r>
              <a:endParaRPr lang="en-US" dirty="0">
                <a:solidFill>
                  <a:srgbClr val="FFFFFF"/>
                </a:solidFill>
              </a:endParaRPr>
            </a:p>
          </p:txBody>
        </p:sp>
      </p:grpSp>
      <p:grpSp>
        <p:nvGrpSpPr>
          <p:cNvPr id="5" name="Group 41"/>
          <p:cNvGrpSpPr/>
          <p:nvPr/>
        </p:nvGrpSpPr>
        <p:grpSpPr>
          <a:xfrm>
            <a:off x="654854" y="4419611"/>
            <a:ext cx="6657943" cy="461665"/>
            <a:chOff x="1828800" y="4038592"/>
            <a:chExt cx="4994758" cy="461661"/>
          </a:xfrm>
        </p:grpSpPr>
        <p:sp>
          <p:nvSpPr>
            <p:cNvPr id="29" name="Rectangle 28"/>
            <p:cNvSpPr/>
            <p:nvPr/>
          </p:nvSpPr>
          <p:spPr>
            <a:xfrm>
              <a:off x="1828800" y="4038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34" name="TextBox 33"/>
            <p:cNvSpPr txBox="1"/>
            <p:nvPr/>
          </p:nvSpPr>
          <p:spPr>
            <a:xfrm>
              <a:off x="2819400" y="4038592"/>
              <a:ext cx="4004158" cy="461661"/>
            </a:xfrm>
            <a:prstGeom prst="rect">
              <a:avLst/>
            </a:prstGeom>
            <a:noFill/>
          </p:spPr>
          <p:txBody>
            <a:bodyPr wrap="none" rtlCol="0">
              <a:spAutoFit/>
            </a:bodyPr>
            <a:lstStyle/>
            <a:p>
              <a:r>
                <a:rPr lang="en-US" dirty="0" smtClean="0">
                  <a:solidFill>
                    <a:srgbClr val="FFFFFF"/>
                  </a:solidFill>
                </a:rPr>
                <a:t>Monitoring and alerting infrastructure</a:t>
              </a:r>
              <a:endParaRPr lang="en-US" dirty="0">
                <a:solidFill>
                  <a:srgbClr val="FFFFFF"/>
                </a:solidFill>
              </a:endParaRPr>
            </a:p>
          </p:txBody>
        </p:sp>
      </p:grpSp>
      <p:grpSp>
        <p:nvGrpSpPr>
          <p:cNvPr id="6" name="Group 40"/>
          <p:cNvGrpSpPr/>
          <p:nvPr/>
        </p:nvGrpSpPr>
        <p:grpSpPr>
          <a:xfrm>
            <a:off x="654852" y="4800609"/>
            <a:ext cx="7118198" cy="461665"/>
            <a:chOff x="1828800" y="4419600"/>
            <a:chExt cx="5340037" cy="461662"/>
          </a:xfrm>
        </p:grpSpPr>
        <p:sp>
          <p:nvSpPr>
            <p:cNvPr id="7" name="Rectangle 6"/>
            <p:cNvSpPr/>
            <p:nvPr/>
          </p:nvSpPr>
          <p:spPr>
            <a:xfrm>
              <a:off x="1828800" y="4419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35" name="TextBox 34"/>
            <p:cNvSpPr txBox="1"/>
            <p:nvPr/>
          </p:nvSpPr>
          <p:spPr>
            <a:xfrm>
              <a:off x="2819400" y="4419600"/>
              <a:ext cx="4349437" cy="461662"/>
            </a:xfrm>
            <a:prstGeom prst="rect">
              <a:avLst/>
            </a:prstGeom>
            <a:noFill/>
          </p:spPr>
          <p:txBody>
            <a:bodyPr wrap="none" rtlCol="0">
              <a:spAutoFit/>
            </a:bodyPr>
            <a:lstStyle/>
            <a:p>
              <a:r>
                <a:rPr lang="en-US" dirty="0" smtClean="0">
                  <a:solidFill>
                    <a:srgbClr val="FFFFFF"/>
                  </a:solidFill>
                </a:rPr>
                <a:t>Reliable/Secure computation and storage</a:t>
              </a:r>
              <a:endParaRPr lang="en-US" dirty="0">
                <a:solidFill>
                  <a:srgbClr val="FFFFFF"/>
                </a:solidFill>
              </a:endParaRPr>
            </a:p>
          </p:txBody>
        </p:sp>
      </p:grpSp>
      <p:grpSp>
        <p:nvGrpSpPr>
          <p:cNvPr id="9" name="Group 42"/>
          <p:cNvGrpSpPr/>
          <p:nvPr/>
        </p:nvGrpSpPr>
        <p:grpSpPr>
          <a:xfrm>
            <a:off x="654853" y="4038609"/>
            <a:ext cx="6160180" cy="461665"/>
            <a:chOff x="1828800" y="3657594"/>
            <a:chExt cx="4621338" cy="461661"/>
          </a:xfrm>
        </p:grpSpPr>
        <p:sp>
          <p:nvSpPr>
            <p:cNvPr id="28" name="Rectangle 27"/>
            <p:cNvSpPr/>
            <p:nvPr/>
          </p:nvSpPr>
          <p:spPr>
            <a:xfrm>
              <a:off x="1828800" y="3657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36" name="TextBox 35"/>
            <p:cNvSpPr txBox="1"/>
            <p:nvPr/>
          </p:nvSpPr>
          <p:spPr>
            <a:xfrm>
              <a:off x="2819400" y="3657594"/>
              <a:ext cx="3630738" cy="461661"/>
            </a:xfrm>
            <a:prstGeom prst="rect">
              <a:avLst/>
            </a:prstGeom>
            <a:noFill/>
          </p:spPr>
          <p:txBody>
            <a:bodyPr wrap="none" rtlCol="0">
              <a:spAutoFit/>
            </a:bodyPr>
            <a:lstStyle/>
            <a:p>
              <a:r>
                <a:rPr lang="en-US" dirty="0" smtClean="0">
                  <a:solidFill>
                    <a:srgbClr val="FFFFFF"/>
                  </a:solidFill>
                </a:rPr>
                <a:t>Metering and billing infrastructure</a:t>
              </a:r>
              <a:endParaRPr lang="en-US" dirty="0">
                <a:solidFill>
                  <a:srgbClr val="FFFFFF"/>
                </a:solidFill>
              </a:endParaRPr>
            </a:p>
          </p:txBody>
        </p:sp>
      </p:grpSp>
      <p:grpSp>
        <p:nvGrpSpPr>
          <p:cNvPr id="10" name="Group 43"/>
          <p:cNvGrpSpPr/>
          <p:nvPr/>
        </p:nvGrpSpPr>
        <p:grpSpPr>
          <a:xfrm>
            <a:off x="654853" y="3657609"/>
            <a:ext cx="7321693" cy="461665"/>
            <a:chOff x="1828800" y="3276594"/>
            <a:chExt cx="5492704" cy="461661"/>
          </a:xfrm>
        </p:grpSpPr>
        <p:sp>
          <p:nvSpPr>
            <p:cNvPr id="27" name="Rectangle 26"/>
            <p:cNvSpPr/>
            <p:nvPr/>
          </p:nvSpPr>
          <p:spPr>
            <a:xfrm>
              <a:off x="1828800" y="3276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37" name="TextBox 36"/>
            <p:cNvSpPr txBox="1"/>
            <p:nvPr/>
          </p:nvSpPr>
          <p:spPr>
            <a:xfrm>
              <a:off x="2846562" y="3276594"/>
              <a:ext cx="4474942" cy="461661"/>
            </a:xfrm>
            <a:prstGeom prst="rect">
              <a:avLst/>
            </a:prstGeom>
            <a:noFill/>
          </p:spPr>
          <p:txBody>
            <a:bodyPr wrap="none" rtlCol="0">
              <a:spAutoFit/>
            </a:bodyPr>
            <a:lstStyle/>
            <a:p>
              <a:r>
                <a:rPr lang="en-US" dirty="0" smtClean="0">
                  <a:solidFill>
                    <a:srgbClr val="FFFFFF"/>
                  </a:solidFill>
                </a:rPr>
                <a:t>OS patches and Deploying/Upgrading App</a:t>
              </a:r>
              <a:endParaRPr lang="en-US" dirty="0">
                <a:solidFill>
                  <a:srgbClr val="FFFFFF"/>
                </a:solidFill>
              </a:endParaRPr>
            </a:p>
          </p:txBody>
        </p:sp>
      </p:grpSp>
      <p:grpSp>
        <p:nvGrpSpPr>
          <p:cNvPr id="11" name="Group 44"/>
          <p:cNvGrpSpPr/>
          <p:nvPr/>
        </p:nvGrpSpPr>
        <p:grpSpPr>
          <a:xfrm>
            <a:off x="654855" y="3276608"/>
            <a:ext cx="7057026" cy="461665"/>
            <a:chOff x="1828800" y="2895595"/>
            <a:chExt cx="5294148" cy="461661"/>
          </a:xfrm>
        </p:grpSpPr>
        <p:sp>
          <p:nvSpPr>
            <p:cNvPr id="26" name="Rectangle 25"/>
            <p:cNvSpPr/>
            <p:nvPr/>
          </p:nvSpPr>
          <p:spPr>
            <a:xfrm>
              <a:off x="1828800" y="2895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38" name="TextBox 37"/>
            <p:cNvSpPr txBox="1"/>
            <p:nvPr/>
          </p:nvSpPr>
          <p:spPr>
            <a:xfrm>
              <a:off x="2819400" y="2895595"/>
              <a:ext cx="4303548" cy="461661"/>
            </a:xfrm>
            <a:prstGeom prst="rect">
              <a:avLst/>
            </a:prstGeom>
            <a:noFill/>
          </p:spPr>
          <p:txBody>
            <a:bodyPr wrap="none" rtlCol="0">
              <a:spAutoFit/>
            </a:bodyPr>
            <a:lstStyle/>
            <a:p>
              <a:r>
                <a:rPr lang="en-US" dirty="0" smtClean="0">
                  <a:solidFill>
                    <a:srgbClr val="FFFFFF"/>
                  </a:solidFill>
                </a:rPr>
                <a:t>Add compute/storage capacity on the fly</a:t>
              </a:r>
              <a:endParaRPr lang="en-US" dirty="0">
                <a:solidFill>
                  <a:srgbClr val="FFFFFF"/>
                </a:solidFill>
              </a:endParaRPr>
            </a:p>
          </p:txBody>
        </p:sp>
      </p:grpSp>
      <p:grpSp>
        <p:nvGrpSpPr>
          <p:cNvPr id="12" name="Group 45"/>
          <p:cNvGrpSpPr/>
          <p:nvPr/>
        </p:nvGrpSpPr>
        <p:grpSpPr>
          <a:xfrm>
            <a:off x="654851" y="2895606"/>
            <a:ext cx="6668970" cy="461665"/>
            <a:chOff x="1828800" y="2514596"/>
            <a:chExt cx="5003033" cy="461661"/>
          </a:xfrm>
        </p:grpSpPr>
        <p:sp>
          <p:nvSpPr>
            <p:cNvPr id="30" name="Rectangle 29"/>
            <p:cNvSpPr/>
            <p:nvPr/>
          </p:nvSpPr>
          <p:spPr>
            <a:xfrm>
              <a:off x="1828800" y="2514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39" name="TextBox 38"/>
            <p:cNvSpPr txBox="1"/>
            <p:nvPr/>
          </p:nvSpPr>
          <p:spPr>
            <a:xfrm>
              <a:off x="2819400" y="2514596"/>
              <a:ext cx="4012433" cy="461661"/>
            </a:xfrm>
            <a:prstGeom prst="rect">
              <a:avLst/>
            </a:prstGeom>
            <a:noFill/>
          </p:spPr>
          <p:txBody>
            <a:bodyPr wrap="none" rtlCol="0">
              <a:spAutoFit/>
            </a:bodyPr>
            <a:lstStyle/>
            <a:p>
              <a:r>
                <a:rPr lang="en-US" dirty="0" smtClean="0">
                  <a:solidFill>
                    <a:srgbClr val="FFFFFF"/>
                  </a:solidFill>
                </a:rPr>
                <a:t>Overprovision for blended peak traffic</a:t>
              </a:r>
              <a:endParaRPr lang="en-US" dirty="0">
                <a:solidFill>
                  <a:srgbClr val="FFFFFF"/>
                </a:solidFill>
              </a:endParaRPr>
            </a:p>
          </p:txBody>
        </p:sp>
      </p:grpSp>
      <p:grpSp>
        <p:nvGrpSpPr>
          <p:cNvPr id="13" name="Group 50"/>
          <p:cNvGrpSpPr/>
          <p:nvPr/>
        </p:nvGrpSpPr>
        <p:grpSpPr>
          <a:xfrm>
            <a:off x="654850" y="2557045"/>
            <a:ext cx="10509155" cy="3310355"/>
            <a:chOff x="1828800" y="2176046"/>
            <a:chExt cx="7504885" cy="2929354"/>
          </a:xfrm>
        </p:grpSpPr>
        <p:grpSp>
          <p:nvGrpSpPr>
            <p:cNvPr id="18" name="Group 21"/>
            <p:cNvGrpSpPr/>
            <p:nvPr/>
          </p:nvGrpSpPr>
          <p:grpSpPr>
            <a:xfrm>
              <a:off x="6858000" y="2514600"/>
              <a:ext cx="2475685" cy="2590800"/>
              <a:chOff x="6858000" y="2514600"/>
              <a:chExt cx="2475685" cy="2590800"/>
            </a:xfrm>
          </p:grpSpPr>
          <p:sp>
            <p:nvSpPr>
              <p:cNvPr id="15" name="TextBox 14"/>
              <p:cNvSpPr txBox="1"/>
              <p:nvPr/>
            </p:nvSpPr>
            <p:spPr>
              <a:xfrm>
                <a:off x="7156737" y="3505200"/>
                <a:ext cx="2176948" cy="585560"/>
              </a:xfrm>
              <a:prstGeom prst="rect">
                <a:avLst/>
              </a:prstGeom>
              <a:noFill/>
            </p:spPr>
            <p:txBody>
              <a:bodyPr wrap="none" rtlCol="0">
                <a:spAutoFit/>
              </a:bodyPr>
              <a:lstStyle/>
              <a:p>
                <a:r>
                  <a:rPr lang="en-US" sz="3700" dirty="0">
                    <a:solidFill>
                      <a:srgbClr val="FFFFFF"/>
                    </a:solidFill>
                  </a:rPr>
                  <a:t>Service “glue”</a:t>
                </a:r>
              </a:p>
            </p:txBody>
          </p:sp>
          <p:sp>
            <p:nvSpPr>
              <p:cNvPr id="16" name="Left Brace 15"/>
              <p:cNvSpPr/>
              <p:nvPr/>
            </p:nvSpPr>
            <p:spPr>
              <a:xfrm flipH="1">
                <a:off x="6858000" y="2514600"/>
                <a:ext cx="228600" cy="2590800"/>
              </a:xfrm>
              <a:prstGeom prst="leftBrace">
                <a:avLst>
                  <a:gd name="adj1" fmla="val 20801"/>
                  <a:gd name="adj2" fmla="val 4880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19" name="Group 47"/>
            <p:cNvGrpSpPr/>
            <p:nvPr/>
          </p:nvGrpSpPr>
          <p:grpSpPr>
            <a:xfrm>
              <a:off x="1828800" y="2176046"/>
              <a:ext cx="1263280" cy="367677"/>
              <a:chOff x="1828800" y="2557046"/>
              <a:chExt cx="1263280" cy="367677"/>
            </a:xfrm>
          </p:grpSpPr>
          <p:sp>
            <p:nvSpPr>
              <p:cNvPr id="49" name="Rectangle 48"/>
              <p:cNvSpPr/>
              <p:nvPr/>
            </p:nvSpPr>
            <p:spPr>
              <a:xfrm>
                <a:off x="1828800" y="2743200"/>
                <a:ext cx="914400" cy="1524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sz="3100" dirty="0">
                  <a:solidFill>
                    <a:srgbClr val="FFFFFF"/>
                  </a:solidFill>
                </a:endParaRPr>
              </a:p>
            </p:txBody>
          </p:sp>
          <p:sp>
            <p:nvSpPr>
              <p:cNvPr id="50" name="TextBox 49"/>
              <p:cNvSpPr txBox="1"/>
              <p:nvPr/>
            </p:nvSpPr>
            <p:spPr>
              <a:xfrm>
                <a:off x="2819400" y="2557046"/>
                <a:ext cx="272680" cy="367677"/>
              </a:xfrm>
              <a:prstGeom prst="rect">
                <a:avLst/>
              </a:prstGeom>
              <a:noFill/>
            </p:spPr>
            <p:txBody>
              <a:bodyPr wrap="none" rtlCol="0">
                <a:spAutoFit/>
              </a:bodyPr>
              <a:lstStyle/>
              <a:p>
                <a:r>
                  <a:rPr lang="en-US" sz="2100" dirty="0">
                    <a:solidFill>
                      <a:srgbClr val="FFFFFF"/>
                    </a:solidFill>
                  </a:rPr>
                  <a:t>…</a:t>
                </a:r>
              </a:p>
            </p:txBody>
          </p:sp>
        </p:grpSp>
      </p:grpSp>
      <p:grpSp>
        <p:nvGrpSpPr>
          <p:cNvPr id="20" name="Group 39"/>
          <p:cNvGrpSpPr/>
          <p:nvPr/>
        </p:nvGrpSpPr>
        <p:grpSpPr>
          <a:xfrm>
            <a:off x="654852" y="5562612"/>
            <a:ext cx="5282503" cy="461665"/>
            <a:chOff x="1828800" y="4800591"/>
            <a:chExt cx="3962909" cy="461661"/>
          </a:xfrm>
        </p:grpSpPr>
        <p:sp>
          <p:nvSpPr>
            <p:cNvPr id="41" name="Rectangle 40"/>
            <p:cNvSpPr/>
            <p:nvPr/>
          </p:nvSpPr>
          <p:spPr>
            <a:xfrm>
              <a:off x="1828800" y="4800600"/>
              <a:ext cx="914400" cy="381000"/>
            </a:xfrm>
            <a:prstGeom prst="rect">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dirty="0">
                <a:solidFill>
                  <a:srgbClr val="FFFFFF"/>
                </a:solidFill>
              </a:endParaRPr>
            </a:p>
          </p:txBody>
        </p:sp>
        <p:sp>
          <p:nvSpPr>
            <p:cNvPr id="42" name="TextBox 41"/>
            <p:cNvSpPr txBox="1"/>
            <p:nvPr/>
          </p:nvSpPr>
          <p:spPr>
            <a:xfrm>
              <a:off x="2819400" y="4800591"/>
              <a:ext cx="2972309" cy="461661"/>
            </a:xfrm>
            <a:prstGeom prst="rect">
              <a:avLst/>
            </a:prstGeom>
            <a:noFill/>
          </p:spPr>
          <p:txBody>
            <a:bodyPr wrap="none" rtlCol="0">
              <a:spAutoFit/>
            </a:bodyPr>
            <a:lstStyle/>
            <a:p>
              <a:r>
                <a:rPr lang="en-US" dirty="0" smtClean="0">
                  <a:solidFill>
                    <a:srgbClr val="FFFFFF"/>
                  </a:solidFill>
                </a:rPr>
                <a:t>Buy and provision hardware</a:t>
              </a:r>
              <a:endParaRPr lang="en-US" dirty="0">
                <a:solidFill>
                  <a:srgbClr val="FFFFFF"/>
                </a:solidFill>
              </a:endParaRPr>
            </a:p>
          </p:txBody>
        </p:sp>
      </p:grpSp>
    </p:spTree>
    <p:extLst>
      <p:ext uri="{BB962C8B-B14F-4D97-AF65-F5344CB8AC3E}">
        <p14:creationId xmlns:p14="http://schemas.microsoft.com/office/powerpoint/2010/main" val="2174440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9171" y="5042797"/>
            <a:ext cx="7412867" cy="1524137"/>
            <a:chOff x="274639" y="5143183"/>
            <a:chExt cx="7563480" cy="1554479"/>
          </a:xfrm>
        </p:grpSpPr>
        <p:sp>
          <p:nvSpPr>
            <p:cNvPr id="2509" name="Rectangle 2508"/>
            <p:cNvSpPr/>
            <p:nvPr/>
          </p:nvSpPr>
          <p:spPr bwMode="auto">
            <a:xfrm>
              <a:off x="274639" y="5143183"/>
              <a:ext cx="7563480" cy="1554479"/>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20" tIns="411480" rIns="124325" bIns="0" numCol="1" rtlCol="0" anchor="ctr" anchorCtr="0" compatLnSpc="1">
              <a:prstTxWarp prst="textNoShape">
                <a:avLst/>
              </a:prstTxWarp>
            </a:bodyPr>
            <a:lstStyle/>
            <a:p>
              <a:pPr defTabSz="761592">
                <a:lnSpc>
                  <a:spcPct val="90000"/>
                </a:lnSpc>
                <a:defRPr/>
              </a:pPr>
              <a:r>
                <a:rPr lang="en-US" sz="4700" kern="0" baseline="30000" dirty="0">
                  <a:gradFill>
                    <a:gsLst>
                      <a:gs pos="0">
                        <a:srgbClr val="00188F">
                          <a:lumMod val="5000"/>
                          <a:lumOff val="95000"/>
                        </a:srgbClr>
                      </a:gs>
                      <a:gs pos="100000">
                        <a:srgbClr val="EFEFEF"/>
                      </a:gs>
                    </a:gsLst>
                    <a:lin ang="5400000" scaled="1"/>
                  </a:gradFill>
                  <a:latin typeface="Segoe UI Light"/>
                </a:rPr>
                <a:t>Infrastructure </a:t>
              </a:r>
              <a:br>
                <a:rPr lang="en-US" sz="4700" kern="0" baseline="30000" dirty="0">
                  <a:gradFill>
                    <a:gsLst>
                      <a:gs pos="0">
                        <a:srgbClr val="00188F">
                          <a:lumMod val="5000"/>
                          <a:lumOff val="95000"/>
                        </a:srgbClr>
                      </a:gs>
                      <a:gs pos="100000">
                        <a:srgbClr val="EFEFEF"/>
                      </a:gs>
                    </a:gsLst>
                    <a:lin ang="5400000" scaled="1"/>
                  </a:gradFill>
                  <a:latin typeface="Segoe UI Light"/>
                </a:rPr>
              </a:br>
              <a:r>
                <a:rPr lang="en-US" sz="47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2560" name="Rectangle 2559"/>
            <p:cNvSpPr/>
            <p:nvPr/>
          </p:nvSpPr>
          <p:spPr bwMode="auto">
            <a:xfrm>
              <a:off x="6829021" y="5392283"/>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CDN</a:t>
              </a:r>
            </a:p>
          </p:txBody>
        </p:sp>
        <p:sp>
          <p:nvSpPr>
            <p:cNvPr id="2505" name="Virtual Machines - Label"/>
            <p:cNvSpPr/>
            <p:nvPr/>
          </p:nvSpPr>
          <p:spPr bwMode="auto">
            <a:xfrm>
              <a:off x="2926195"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Virtual machines</a:t>
              </a:r>
            </a:p>
          </p:txBody>
        </p:sp>
        <p:sp>
          <p:nvSpPr>
            <p:cNvPr id="2518" name="Rectangle 2517"/>
            <p:cNvSpPr/>
            <p:nvPr/>
          </p:nvSpPr>
          <p:spPr bwMode="auto">
            <a:xfrm>
              <a:off x="3879920"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Virtual network</a:t>
              </a:r>
            </a:p>
          </p:txBody>
        </p:sp>
        <p:sp>
          <p:nvSpPr>
            <p:cNvPr id="2520" name="Rectangle 2519"/>
            <p:cNvSpPr/>
            <p:nvPr/>
          </p:nvSpPr>
          <p:spPr bwMode="auto">
            <a:xfrm>
              <a:off x="4795183"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VPN</a:t>
              </a:r>
            </a:p>
          </p:txBody>
        </p:sp>
        <p:sp>
          <p:nvSpPr>
            <p:cNvPr id="2516" name="Rectangle 2515"/>
            <p:cNvSpPr/>
            <p:nvPr/>
          </p:nvSpPr>
          <p:spPr bwMode="auto">
            <a:xfrm>
              <a:off x="5812509"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Traffic manager</a:t>
              </a:r>
            </a:p>
          </p:txBody>
        </p:sp>
        <p:pic>
          <p:nvPicPr>
            <p:cNvPr id="2506" name="Picture 25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322" y="5475276"/>
              <a:ext cx="383938" cy="347347"/>
            </a:xfrm>
            <a:prstGeom prst="rect">
              <a:avLst/>
            </a:prstGeom>
            <a:noFill/>
            <a:ln>
              <a:noFill/>
            </a:ln>
          </p:spPr>
        </p:pic>
        <p:sp>
          <p:nvSpPr>
            <p:cNvPr id="5174" name="L-Shape 5173"/>
            <p:cNvSpPr/>
            <p:nvPr/>
          </p:nvSpPr>
          <p:spPr bwMode="auto">
            <a:xfrm flipV="1">
              <a:off x="2979039" y="5405458"/>
              <a:ext cx="860880" cy="822960"/>
            </a:xfrm>
            <a:prstGeom prst="corner">
              <a:avLst>
                <a:gd name="adj1" fmla="val 38444"/>
                <a:gd name="adj2" fmla="val 93695"/>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sp>
          <p:nvSpPr>
            <p:cNvPr id="2519" name="Freeform 78"/>
            <p:cNvSpPr>
              <a:spLocks noEditPoints="1"/>
            </p:cNvSpPr>
            <p:nvPr/>
          </p:nvSpPr>
          <p:spPr bwMode="black">
            <a:xfrm>
              <a:off x="4139996" y="5454720"/>
              <a:ext cx="394040" cy="37715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70982"/>
              <a:endParaRPr lang="en-US" sz="900" dirty="0">
                <a:solidFill>
                  <a:srgbClr val="FFFFFF"/>
                </a:solidFill>
              </a:endParaRPr>
            </a:p>
          </p:txBody>
        </p:sp>
        <p:sp>
          <p:nvSpPr>
            <p:cNvPr id="5178" name="L-Shape 5177"/>
            <p:cNvSpPr/>
            <p:nvPr/>
          </p:nvSpPr>
          <p:spPr bwMode="auto">
            <a:xfrm flipH="1">
              <a:off x="3846341" y="5405458"/>
              <a:ext cx="854111" cy="822960"/>
            </a:xfrm>
            <a:prstGeom prst="corner">
              <a:avLst>
                <a:gd name="adj1" fmla="val 38444"/>
                <a:gd name="adj2" fmla="val 86106"/>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sp>
          <p:nvSpPr>
            <p:cNvPr id="2521" name="Freeform 58"/>
            <p:cNvSpPr>
              <a:spLocks noEditPoints="1"/>
            </p:cNvSpPr>
            <p:nvPr/>
          </p:nvSpPr>
          <p:spPr bwMode="black">
            <a:xfrm>
              <a:off x="5060498" y="5497438"/>
              <a:ext cx="383562" cy="41116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70982"/>
              <a:endParaRPr lang="en-US" sz="900">
                <a:solidFill>
                  <a:srgbClr val="FFFFFF"/>
                </a:solidFill>
              </a:endParaRPr>
            </a:p>
          </p:txBody>
        </p:sp>
        <p:sp>
          <p:nvSpPr>
            <p:cNvPr id="5179" name="L-Shape 5178"/>
            <p:cNvSpPr/>
            <p:nvPr/>
          </p:nvSpPr>
          <p:spPr bwMode="auto">
            <a:xfrm flipV="1">
              <a:off x="4901626" y="5405458"/>
              <a:ext cx="879841" cy="822960"/>
            </a:xfrm>
            <a:prstGeom prst="corner">
              <a:avLst>
                <a:gd name="adj1" fmla="val 43057"/>
                <a:gd name="adj2" fmla="val 7485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25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78752" y="5472082"/>
              <a:ext cx="381707" cy="381762"/>
            </a:xfrm>
            <a:prstGeom prst="rect">
              <a:avLst/>
            </a:prstGeom>
            <a:noFill/>
            <a:extLst>
              <a:ext uri="{909E8E84-426E-40DD-AFC4-6F175D3DCCD1}">
                <a14:hiddenFill xmlns:a14="http://schemas.microsoft.com/office/drawing/2010/main">
                  <a:solidFill>
                    <a:srgbClr val="FFFFFF"/>
                  </a:solidFill>
                </a14:hiddenFill>
              </a:ext>
            </a:extLst>
          </p:spPr>
        </p:pic>
        <p:sp>
          <p:nvSpPr>
            <p:cNvPr id="5180" name="L-Shape 5179"/>
            <p:cNvSpPr/>
            <p:nvPr/>
          </p:nvSpPr>
          <p:spPr bwMode="auto">
            <a:xfrm flipH="1">
              <a:off x="5594119" y="5405458"/>
              <a:ext cx="990808" cy="822960"/>
            </a:xfrm>
            <a:prstGeom prst="corner">
              <a:avLst>
                <a:gd name="adj1" fmla="val 49207"/>
                <a:gd name="adj2" fmla="val 9020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2561" name="Picture 5" descr="C:\Users\Jonahs\Dropbox\Projects SCOTT\MEET Windows Azure\source\Background\tile-icon-CD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476" y="5446686"/>
              <a:ext cx="495659" cy="491253"/>
            </a:xfrm>
            <a:prstGeom prst="rect">
              <a:avLst/>
            </a:prstGeom>
            <a:noFill/>
            <a:extLst>
              <a:ext uri="{909E8E84-426E-40DD-AFC4-6F175D3DCCD1}">
                <a14:hiddenFill xmlns:a14="http://schemas.microsoft.com/office/drawing/2010/main">
                  <a:solidFill>
                    <a:srgbClr val="FFFFFF"/>
                  </a:solidFill>
                </a14:hiddenFill>
              </a:ext>
            </a:extLst>
          </p:spPr>
        </p:pic>
        <p:sp>
          <p:nvSpPr>
            <p:cNvPr id="5181" name="L-Shape 5180"/>
            <p:cNvSpPr/>
            <p:nvPr/>
          </p:nvSpPr>
          <p:spPr bwMode="auto">
            <a:xfrm rot="5400000" flipV="1">
              <a:off x="6785077" y="5411624"/>
              <a:ext cx="835291" cy="822960"/>
            </a:xfrm>
            <a:prstGeom prst="corner">
              <a:avLst>
                <a:gd name="adj1" fmla="val 80102"/>
                <a:gd name="adj2" fmla="val 9173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grpSp>
      <p:grpSp>
        <p:nvGrpSpPr>
          <p:cNvPr id="5" name="Group 4"/>
          <p:cNvGrpSpPr/>
          <p:nvPr/>
        </p:nvGrpSpPr>
        <p:grpSpPr>
          <a:xfrm>
            <a:off x="269170" y="3898736"/>
            <a:ext cx="7412868" cy="1086712"/>
            <a:chOff x="274638" y="3976350"/>
            <a:chExt cx="7563481" cy="1108346"/>
          </a:xfrm>
        </p:grpSpPr>
        <p:sp>
          <p:nvSpPr>
            <p:cNvPr id="2538" name="Rectangle 2537"/>
            <p:cNvSpPr/>
            <p:nvPr/>
          </p:nvSpPr>
          <p:spPr bwMode="auto">
            <a:xfrm>
              <a:off x="274638" y="3976350"/>
              <a:ext cx="7563481" cy="110834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411480" rIns="182854" bIns="0" numCol="1" spcCol="0" rtlCol="0" fromWordArt="0" anchor="ctr" anchorCtr="0" forceAA="0" compatLnSpc="1">
              <a:prstTxWarp prst="textNoShape">
                <a:avLst/>
              </a:prstTxWarp>
              <a:noAutofit/>
            </a:bodyPr>
            <a:lstStyle/>
            <a:p>
              <a:pPr defTabSz="761592">
                <a:lnSpc>
                  <a:spcPct val="90000"/>
                </a:lnSpc>
                <a:defRPr/>
              </a:pPr>
              <a:r>
                <a:rPr lang="en-US" sz="4700" kern="0" baseline="30000" dirty="0">
                  <a:gradFill>
                    <a:gsLst>
                      <a:gs pos="0">
                        <a:srgbClr val="00188F">
                          <a:lumMod val="5000"/>
                          <a:lumOff val="95000"/>
                        </a:srgbClr>
                      </a:gs>
                      <a:gs pos="100000">
                        <a:srgbClr val="EFEFEF"/>
                      </a:gs>
                    </a:gsLst>
                    <a:lin ang="5400000" scaled="1"/>
                  </a:gradFill>
                  <a:latin typeface="Segoe UI Light"/>
                </a:rPr>
                <a:t>Data </a:t>
              </a:r>
              <a:br>
                <a:rPr lang="en-US" sz="4700" kern="0" baseline="30000" dirty="0">
                  <a:gradFill>
                    <a:gsLst>
                      <a:gs pos="0">
                        <a:srgbClr val="00188F">
                          <a:lumMod val="5000"/>
                          <a:lumOff val="95000"/>
                        </a:srgbClr>
                      </a:gs>
                      <a:gs pos="100000">
                        <a:srgbClr val="EFEFEF"/>
                      </a:gs>
                    </a:gsLst>
                    <a:lin ang="5400000" scaled="1"/>
                  </a:gradFill>
                  <a:latin typeface="Segoe UI Light"/>
                </a:rPr>
              </a:br>
              <a:r>
                <a:rPr lang="en-US" sz="47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2534" name="Rectangle 2533"/>
            <p:cNvSpPr/>
            <p:nvPr/>
          </p:nvSpPr>
          <p:spPr bwMode="auto">
            <a:xfrm>
              <a:off x="4795183" y="412169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Table</a:t>
              </a:r>
            </a:p>
          </p:txBody>
        </p:sp>
        <p:sp>
          <p:nvSpPr>
            <p:cNvPr id="2532" name="Rectangle 2531"/>
            <p:cNvSpPr/>
            <p:nvPr/>
          </p:nvSpPr>
          <p:spPr bwMode="auto">
            <a:xfrm>
              <a:off x="3879920" y="412169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err="1">
                  <a:gradFill>
                    <a:gsLst>
                      <a:gs pos="0">
                        <a:srgbClr val="FFFFFF"/>
                      </a:gs>
                      <a:gs pos="100000">
                        <a:srgbClr val="FFFFFF"/>
                      </a:gs>
                    </a:gsLst>
                    <a:lin ang="5400000" scaled="0"/>
                  </a:gradFill>
                </a:rPr>
                <a:t>HDInsight</a:t>
              </a:r>
              <a:endParaRPr lang="en-US" sz="1000" dirty="0">
                <a:gradFill>
                  <a:gsLst>
                    <a:gs pos="0">
                      <a:srgbClr val="FFFFFF"/>
                    </a:gs>
                    <a:gs pos="100000">
                      <a:srgbClr val="FFFFFF"/>
                    </a:gs>
                  </a:gsLst>
                  <a:lin ang="5400000" scaled="0"/>
                </a:gradFill>
              </a:endParaRPr>
            </a:p>
          </p:txBody>
        </p:sp>
        <p:sp>
          <p:nvSpPr>
            <p:cNvPr id="2530" name="Rectangle 2529"/>
            <p:cNvSpPr/>
            <p:nvPr/>
          </p:nvSpPr>
          <p:spPr bwMode="auto">
            <a:xfrm>
              <a:off x="5812509" y="414527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Blob storage</a:t>
              </a:r>
            </a:p>
          </p:txBody>
        </p:sp>
        <p:sp>
          <p:nvSpPr>
            <p:cNvPr id="2536" name="Rectangle 2535"/>
            <p:cNvSpPr/>
            <p:nvPr/>
          </p:nvSpPr>
          <p:spPr bwMode="auto">
            <a:xfrm>
              <a:off x="2926195" y="412169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SQL database</a:t>
              </a:r>
            </a:p>
          </p:txBody>
        </p:sp>
        <p:sp>
          <p:nvSpPr>
            <p:cNvPr id="2572" name="Freeform 30"/>
            <p:cNvSpPr>
              <a:spLocks noEditPoints="1"/>
            </p:cNvSpPr>
            <p:nvPr/>
          </p:nvSpPr>
          <p:spPr bwMode="auto">
            <a:xfrm flipH="1">
              <a:off x="3246157" y="4251105"/>
              <a:ext cx="274268" cy="303268"/>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169" name="L-Shape 5168"/>
            <p:cNvSpPr/>
            <p:nvPr/>
          </p:nvSpPr>
          <p:spPr bwMode="auto">
            <a:xfrm>
              <a:off x="2979039" y="4157738"/>
              <a:ext cx="860880" cy="825944"/>
            </a:xfrm>
            <a:prstGeom prst="corner">
              <a:avLst>
                <a:gd name="adj1" fmla="val 38444"/>
                <a:gd name="adj2" fmla="val 76380"/>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2533" name="Picture 3" descr="C:\Users\Jonahs\Dropbox\Projects SCOTT\MEET Windows Azure\source\Background\tile-icon-bigdat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662" y="4187315"/>
              <a:ext cx="434709" cy="430848"/>
            </a:xfrm>
            <a:prstGeom prst="rect">
              <a:avLst/>
            </a:prstGeom>
            <a:noFill/>
            <a:extLst>
              <a:ext uri="{909E8E84-426E-40DD-AFC4-6F175D3DCCD1}">
                <a14:hiddenFill xmlns:a14="http://schemas.microsoft.com/office/drawing/2010/main">
                  <a:solidFill>
                    <a:srgbClr val="FFFFFF"/>
                  </a:solidFill>
                </a14:hiddenFill>
              </a:ext>
            </a:extLst>
          </p:spPr>
        </p:pic>
        <p:sp>
          <p:nvSpPr>
            <p:cNvPr id="5170" name="L-Shape 5169"/>
            <p:cNvSpPr/>
            <p:nvPr/>
          </p:nvSpPr>
          <p:spPr bwMode="auto">
            <a:xfrm flipH="1" flipV="1">
              <a:off x="3707201" y="4157738"/>
              <a:ext cx="1018513" cy="825944"/>
            </a:xfrm>
            <a:prstGeom prst="corner">
              <a:avLst>
                <a:gd name="adj1" fmla="val 49207"/>
                <a:gd name="adj2" fmla="val 9462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2535" name="Picture 2" descr="C:\Users\Jonahs\Dropbox\Projects SCOTT\MEET Windows Azure\source\Background\tile-icon-stora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7260" y="4197691"/>
              <a:ext cx="410039" cy="410097"/>
            </a:xfrm>
            <a:prstGeom prst="rect">
              <a:avLst/>
            </a:prstGeom>
            <a:noFill/>
            <a:extLst>
              <a:ext uri="{909E8E84-426E-40DD-AFC4-6F175D3DCCD1}">
                <a14:hiddenFill xmlns:a14="http://schemas.microsoft.com/office/drawing/2010/main">
                  <a:solidFill>
                    <a:srgbClr val="FFFFFF"/>
                  </a:solidFill>
                </a14:hiddenFill>
              </a:ext>
            </a:extLst>
          </p:spPr>
        </p:pic>
        <p:sp>
          <p:nvSpPr>
            <p:cNvPr id="5172" name="L-Shape 5171"/>
            <p:cNvSpPr/>
            <p:nvPr/>
          </p:nvSpPr>
          <p:spPr bwMode="auto">
            <a:xfrm>
              <a:off x="4917964" y="4160509"/>
              <a:ext cx="860880" cy="820402"/>
            </a:xfrm>
            <a:prstGeom prst="corner">
              <a:avLst>
                <a:gd name="adj1" fmla="val 38444"/>
                <a:gd name="adj2" fmla="val 7971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2531" name="Picture 25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3087" y="4224691"/>
              <a:ext cx="393037" cy="356096"/>
            </a:xfrm>
            <a:prstGeom prst="rect">
              <a:avLst/>
            </a:prstGeom>
          </p:spPr>
        </p:pic>
        <p:sp>
          <p:nvSpPr>
            <p:cNvPr id="5173" name="L-Shape 5172"/>
            <p:cNvSpPr/>
            <p:nvPr/>
          </p:nvSpPr>
          <p:spPr bwMode="auto">
            <a:xfrm flipH="1" flipV="1">
              <a:off x="5725889" y="4157951"/>
              <a:ext cx="860880" cy="822960"/>
            </a:xfrm>
            <a:prstGeom prst="corner">
              <a:avLst>
                <a:gd name="adj1" fmla="val 44546"/>
                <a:gd name="adj2" fmla="val 73388"/>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grpSp>
      <p:grpSp>
        <p:nvGrpSpPr>
          <p:cNvPr id="72" name="Group 71"/>
          <p:cNvGrpSpPr/>
          <p:nvPr/>
        </p:nvGrpSpPr>
        <p:grpSpPr>
          <a:xfrm>
            <a:off x="7802129" y="1895197"/>
            <a:ext cx="4107062" cy="1524138"/>
            <a:chOff x="7960651" y="1932925"/>
            <a:chExt cx="4190508" cy="1554480"/>
          </a:xfrm>
        </p:grpSpPr>
        <p:sp>
          <p:nvSpPr>
            <p:cNvPr id="73" name="Rectangle 72"/>
            <p:cNvSpPr/>
            <p:nvPr/>
          </p:nvSpPr>
          <p:spPr bwMode="auto">
            <a:xfrm>
              <a:off x="7960651" y="1932925"/>
              <a:ext cx="4190508" cy="1554480"/>
            </a:xfrm>
            <a:prstGeom prst="rect">
              <a:avLst/>
            </a:prstGeom>
            <a:solidFill>
              <a:schemeClr val="bg1">
                <a:lumMod val="10000"/>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0" tIns="146304" rIns="0" bIns="146304" numCol="1" spcCol="0" rtlCol="0" fromWordArt="0" anchor="ctr" anchorCtr="0" forceAA="0" compatLnSpc="1">
              <a:prstTxWarp prst="textNoShape">
                <a:avLst/>
              </a:prstTxWarp>
              <a:noAutofit/>
            </a:bodyPr>
            <a:lstStyle/>
            <a:p>
              <a:pPr marL="0" lvl="1" defTabSz="896000" fontAlgn="base">
                <a:lnSpc>
                  <a:spcPct val="90000"/>
                </a:lnSpc>
                <a:spcBef>
                  <a:spcPct val="0"/>
                </a:spcBef>
                <a:spcAft>
                  <a:spcPct val="0"/>
                </a:spcAft>
              </a:pPr>
              <a:r>
                <a:rPr lang="en-US" sz="2200" spc="-49" dirty="0" smtClean="0">
                  <a:gradFill>
                    <a:gsLst>
                      <a:gs pos="1250">
                        <a:schemeClr val="bg1"/>
                      </a:gs>
                      <a:gs pos="10417">
                        <a:schemeClr val="bg1"/>
                      </a:gs>
                    </a:gsLst>
                    <a:lin ang="5400000" scaled="0"/>
                  </a:gradFill>
                  <a:latin typeface="+mj-lt"/>
                </a:rPr>
                <a:t>Building modern </a:t>
              </a:r>
              <a:r>
                <a:rPr lang="en-US" sz="2200" spc="-49" dirty="0">
                  <a:gradFill>
                    <a:gsLst>
                      <a:gs pos="1250">
                        <a:schemeClr val="bg1"/>
                      </a:gs>
                      <a:gs pos="10417">
                        <a:schemeClr val="bg1"/>
                      </a:gs>
                    </a:gsLst>
                    <a:lin ang="5400000" scaled="0"/>
                  </a:gradFill>
                  <a:latin typeface="+mj-lt"/>
                </a:rPr>
                <a:t>apps that connect </a:t>
              </a:r>
              <a:br>
                <a:rPr lang="en-US" sz="2200" spc="-49" dirty="0">
                  <a:gradFill>
                    <a:gsLst>
                      <a:gs pos="1250">
                        <a:schemeClr val="bg1"/>
                      </a:gs>
                      <a:gs pos="10417">
                        <a:schemeClr val="bg1"/>
                      </a:gs>
                    </a:gsLst>
                    <a:lin ang="5400000" scaled="0"/>
                  </a:gradFill>
                  <a:latin typeface="+mj-lt"/>
                </a:rPr>
              </a:br>
              <a:r>
                <a:rPr lang="en-US" sz="2200" spc="-49" dirty="0">
                  <a:gradFill>
                    <a:gsLst>
                      <a:gs pos="1250">
                        <a:schemeClr val="bg1"/>
                      </a:gs>
                      <a:gs pos="10417">
                        <a:schemeClr val="bg1"/>
                      </a:gs>
                    </a:gsLst>
                    <a:lin ang="5400000" scaled="0"/>
                  </a:gradFill>
                  <a:latin typeface="+mj-lt"/>
                </a:rPr>
                <a:t>services with devices </a:t>
              </a:r>
            </a:p>
          </p:txBody>
        </p:sp>
        <p:sp>
          <p:nvSpPr>
            <p:cNvPr id="74" name="Freeform 20"/>
            <p:cNvSpPr>
              <a:spLocks noEditPoints="1"/>
            </p:cNvSpPr>
            <p:nvPr/>
          </p:nvSpPr>
          <p:spPr bwMode="auto">
            <a:xfrm>
              <a:off x="8180823" y="2440435"/>
              <a:ext cx="840256" cy="577175"/>
            </a:xfrm>
            <a:custGeom>
              <a:avLst/>
              <a:gdLst>
                <a:gd name="T0" fmla="*/ 485 w 485"/>
                <a:gd name="T1" fmla="*/ 245 h 332"/>
                <a:gd name="T2" fmla="*/ 466 w 485"/>
                <a:gd name="T3" fmla="*/ 259 h 332"/>
                <a:gd name="T4" fmla="*/ 461 w 485"/>
                <a:gd name="T5" fmla="*/ 266 h 332"/>
                <a:gd name="T6" fmla="*/ 430 w 485"/>
                <a:gd name="T7" fmla="*/ 291 h 332"/>
                <a:gd name="T8" fmla="*/ 370 w 485"/>
                <a:gd name="T9" fmla="*/ 315 h 332"/>
                <a:gd name="T10" fmla="*/ 273 w 485"/>
                <a:gd name="T11" fmla="*/ 328 h 332"/>
                <a:gd name="T12" fmla="*/ 76 w 485"/>
                <a:gd name="T13" fmla="*/ 293 h 332"/>
                <a:gd name="T14" fmla="*/ 76 w 485"/>
                <a:gd name="T15" fmla="*/ 220 h 332"/>
                <a:gd name="T16" fmla="*/ 144 w 485"/>
                <a:gd name="T17" fmla="*/ 191 h 332"/>
                <a:gd name="T18" fmla="*/ 210 w 485"/>
                <a:gd name="T19" fmla="*/ 196 h 332"/>
                <a:gd name="T20" fmla="*/ 264 w 485"/>
                <a:gd name="T21" fmla="*/ 201 h 332"/>
                <a:gd name="T22" fmla="*/ 320 w 485"/>
                <a:gd name="T23" fmla="*/ 193 h 332"/>
                <a:gd name="T24" fmla="*/ 354 w 485"/>
                <a:gd name="T25" fmla="*/ 214 h 332"/>
                <a:gd name="T26" fmla="*/ 325 w 485"/>
                <a:gd name="T27" fmla="*/ 235 h 332"/>
                <a:gd name="T28" fmla="*/ 281 w 485"/>
                <a:gd name="T29" fmla="*/ 233 h 332"/>
                <a:gd name="T30" fmla="*/ 233 w 485"/>
                <a:gd name="T31" fmla="*/ 246 h 332"/>
                <a:gd name="T32" fmla="*/ 286 w 485"/>
                <a:gd name="T33" fmla="*/ 270 h 332"/>
                <a:gd name="T34" fmla="*/ 361 w 485"/>
                <a:gd name="T35" fmla="*/ 272 h 332"/>
                <a:gd name="T36" fmla="*/ 412 w 485"/>
                <a:gd name="T37" fmla="*/ 257 h 332"/>
                <a:gd name="T38" fmla="*/ 464 w 485"/>
                <a:gd name="T39" fmla="*/ 232 h 332"/>
                <a:gd name="T40" fmla="*/ 485 w 485"/>
                <a:gd name="T41" fmla="*/ 245 h 332"/>
                <a:gd name="T42" fmla="*/ 55 w 485"/>
                <a:gd name="T43" fmla="*/ 200 h 332"/>
                <a:gd name="T44" fmla="*/ 0 w 485"/>
                <a:gd name="T45" fmla="*/ 200 h 332"/>
                <a:gd name="T46" fmla="*/ 0 w 485"/>
                <a:gd name="T47" fmla="*/ 307 h 332"/>
                <a:gd name="T48" fmla="*/ 55 w 485"/>
                <a:gd name="T49" fmla="*/ 307 h 332"/>
                <a:gd name="T50" fmla="*/ 63 w 485"/>
                <a:gd name="T51" fmla="*/ 299 h 332"/>
                <a:gd name="T52" fmla="*/ 63 w 485"/>
                <a:gd name="T53" fmla="*/ 206 h 332"/>
                <a:gd name="T54" fmla="*/ 55 w 485"/>
                <a:gd name="T55" fmla="*/ 200 h 332"/>
                <a:gd name="T56" fmla="*/ 426 w 485"/>
                <a:gd name="T57" fmla="*/ 124 h 332"/>
                <a:gd name="T58" fmla="*/ 364 w 485"/>
                <a:gd name="T59" fmla="*/ 0 h 332"/>
                <a:gd name="T60" fmla="*/ 336 w 485"/>
                <a:gd name="T61" fmla="*/ 57 h 332"/>
                <a:gd name="T62" fmla="*/ 336 w 485"/>
                <a:gd name="T63" fmla="*/ 15 h 332"/>
                <a:gd name="T64" fmla="*/ 196 w 485"/>
                <a:gd name="T65" fmla="*/ 15 h 332"/>
                <a:gd name="T66" fmla="*/ 196 w 485"/>
                <a:gd name="T67" fmla="*/ 33 h 332"/>
                <a:gd name="T68" fmla="*/ 162 w 485"/>
                <a:gd name="T69" fmla="*/ 22 h 332"/>
                <a:gd name="T70" fmla="*/ 101 w 485"/>
                <a:gd name="T71" fmla="*/ 82 h 332"/>
                <a:gd name="T72" fmla="*/ 162 w 485"/>
                <a:gd name="T73" fmla="*/ 143 h 332"/>
                <a:gd name="T74" fmla="*/ 196 w 485"/>
                <a:gd name="T75" fmla="*/ 132 h 332"/>
                <a:gd name="T76" fmla="*/ 196 w 485"/>
                <a:gd name="T77" fmla="*/ 155 h 332"/>
                <a:gd name="T78" fmla="*/ 336 w 485"/>
                <a:gd name="T79" fmla="*/ 155 h 332"/>
                <a:gd name="T80" fmla="*/ 336 w 485"/>
                <a:gd name="T81" fmla="*/ 124 h 332"/>
                <a:gd name="T82" fmla="*/ 426 w 485"/>
                <a:gd name="T83" fmla="*/ 1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332">
                  <a:moveTo>
                    <a:pt x="485" y="245"/>
                  </a:moveTo>
                  <a:cubicBezTo>
                    <a:pt x="485" y="245"/>
                    <a:pt x="483" y="246"/>
                    <a:pt x="466" y="259"/>
                  </a:cubicBezTo>
                  <a:cubicBezTo>
                    <a:pt x="466" y="259"/>
                    <a:pt x="462" y="266"/>
                    <a:pt x="461" y="266"/>
                  </a:cubicBezTo>
                  <a:cubicBezTo>
                    <a:pt x="453" y="272"/>
                    <a:pt x="445" y="280"/>
                    <a:pt x="430" y="291"/>
                  </a:cubicBezTo>
                  <a:cubicBezTo>
                    <a:pt x="415" y="293"/>
                    <a:pt x="385" y="307"/>
                    <a:pt x="370" y="315"/>
                  </a:cubicBezTo>
                  <a:cubicBezTo>
                    <a:pt x="343" y="314"/>
                    <a:pt x="303" y="320"/>
                    <a:pt x="273" y="328"/>
                  </a:cubicBezTo>
                  <a:cubicBezTo>
                    <a:pt x="231" y="322"/>
                    <a:pt x="226" y="332"/>
                    <a:pt x="76" y="293"/>
                  </a:cubicBezTo>
                  <a:cubicBezTo>
                    <a:pt x="76" y="293"/>
                    <a:pt x="76" y="233"/>
                    <a:pt x="76" y="220"/>
                  </a:cubicBezTo>
                  <a:cubicBezTo>
                    <a:pt x="104" y="214"/>
                    <a:pt x="112" y="196"/>
                    <a:pt x="144" y="191"/>
                  </a:cubicBezTo>
                  <a:cubicBezTo>
                    <a:pt x="167" y="188"/>
                    <a:pt x="188" y="190"/>
                    <a:pt x="210" y="196"/>
                  </a:cubicBezTo>
                  <a:cubicBezTo>
                    <a:pt x="225" y="201"/>
                    <a:pt x="239" y="204"/>
                    <a:pt x="264" y="201"/>
                  </a:cubicBezTo>
                  <a:cubicBezTo>
                    <a:pt x="285" y="200"/>
                    <a:pt x="293" y="193"/>
                    <a:pt x="320" y="193"/>
                  </a:cubicBezTo>
                  <a:cubicBezTo>
                    <a:pt x="338" y="193"/>
                    <a:pt x="356" y="204"/>
                    <a:pt x="354" y="214"/>
                  </a:cubicBezTo>
                  <a:cubicBezTo>
                    <a:pt x="354" y="224"/>
                    <a:pt x="336" y="233"/>
                    <a:pt x="325" y="235"/>
                  </a:cubicBezTo>
                  <a:cubicBezTo>
                    <a:pt x="299" y="235"/>
                    <a:pt x="306" y="233"/>
                    <a:pt x="281" y="233"/>
                  </a:cubicBezTo>
                  <a:cubicBezTo>
                    <a:pt x="252" y="233"/>
                    <a:pt x="251" y="238"/>
                    <a:pt x="233" y="246"/>
                  </a:cubicBezTo>
                  <a:cubicBezTo>
                    <a:pt x="251" y="251"/>
                    <a:pt x="262" y="257"/>
                    <a:pt x="286" y="270"/>
                  </a:cubicBezTo>
                  <a:cubicBezTo>
                    <a:pt x="312" y="267"/>
                    <a:pt x="338" y="270"/>
                    <a:pt x="361" y="272"/>
                  </a:cubicBezTo>
                  <a:cubicBezTo>
                    <a:pt x="380" y="267"/>
                    <a:pt x="390" y="259"/>
                    <a:pt x="412" y="257"/>
                  </a:cubicBezTo>
                  <a:cubicBezTo>
                    <a:pt x="427" y="246"/>
                    <a:pt x="446" y="228"/>
                    <a:pt x="464" y="232"/>
                  </a:cubicBezTo>
                  <a:cubicBezTo>
                    <a:pt x="474" y="233"/>
                    <a:pt x="485" y="245"/>
                    <a:pt x="485" y="245"/>
                  </a:cubicBezTo>
                  <a:close/>
                  <a:moveTo>
                    <a:pt x="55" y="200"/>
                  </a:moveTo>
                  <a:cubicBezTo>
                    <a:pt x="0" y="200"/>
                    <a:pt x="0" y="200"/>
                    <a:pt x="0" y="200"/>
                  </a:cubicBezTo>
                  <a:cubicBezTo>
                    <a:pt x="0" y="307"/>
                    <a:pt x="0" y="307"/>
                    <a:pt x="0" y="307"/>
                  </a:cubicBezTo>
                  <a:cubicBezTo>
                    <a:pt x="55" y="307"/>
                    <a:pt x="55" y="307"/>
                    <a:pt x="55" y="307"/>
                  </a:cubicBezTo>
                  <a:cubicBezTo>
                    <a:pt x="60" y="307"/>
                    <a:pt x="63" y="304"/>
                    <a:pt x="63" y="299"/>
                  </a:cubicBezTo>
                  <a:cubicBezTo>
                    <a:pt x="63" y="206"/>
                    <a:pt x="63" y="206"/>
                    <a:pt x="63" y="206"/>
                  </a:cubicBezTo>
                  <a:cubicBezTo>
                    <a:pt x="63" y="203"/>
                    <a:pt x="60" y="200"/>
                    <a:pt x="55" y="200"/>
                  </a:cubicBezTo>
                  <a:close/>
                  <a:moveTo>
                    <a:pt x="426" y="124"/>
                  </a:moveTo>
                  <a:cubicBezTo>
                    <a:pt x="364" y="0"/>
                    <a:pt x="364" y="0"/>
                    <a:pt x="364" y="0"/>
                  </a:cubicBezTo>
                  <a:cubicBezTo>
                    <a:pt x="336" y="57"/>
                    <a:pt x="336" y="57"/>
                    <a:pt x="336" y="57"/>
                  </a:cubicBezTo>
                  <a:cubicBezTo>
                    <a:pt x="336" y="15"/>
                    <a:pt x="336" y="15"/>
                    <a:pt x="336" y="15"/>
                  </a:cubicBezTo>
                  <a:cubicBezTo>
                    <a:pt x="196" y="15"/>
                    <a:pt x="196" y="15"/>
                    <a:pt x="196" y="15"/>
                  </a:cubicBezTo>
                  <a:cubicBezTo>
                    <a:pt x="196" y="33"/>
                    <a:pt x="196" y="33"/>
                    <a:pt x="196" y="33"/>
                  </a:cubicBezTo>
                  <a:cubicBezTo>
                    <a:pt x="187" y="26"/>
                    <a:pt x="175" y="22"/>
                    <a:pt x="162" y="22"/>
                  </a:cubicBezTo>
                  <a:cubicBezTo>
                    <a:pt x="128" y="22"/>
                    <a:pt x="101" y="49"/>
                    <a:pt x="101" y="82"/>
                  </a:cubicBezTo>
                  <a:cubicBezTo>
                    <a:pt x="101" y="116"/>
                    <a:pt x="128" y="143"/>
                    <a:pt x="162" y="143"/>
                  </a:cubicBezTo>
                  <a:cubicBezTo>
                    <a:pt x="175" y="143"/>
                    <a:pt x="187" y="138"/>
                    <a:pt x="196" y="132"/>
                  </a:cubicBezTo>
                  <a:cubicBezTo>
                    <a:pt x="196" y="155"/>
                    <a:pt x="196" y="155"/>
                    <a:pt x="196" y="155"/>
                  </a:cubicBezTo>
                  <a:cubicBezTo>
                    <a:pt x="336" y="155"/>
                    <a:pt x="336" y="155"/>
                    <a:pt x="336" y="155"/>
                  </a:cubicBezTo>
                  <a:cubicBezTo>
                    <a:pt x="336" y="124"/>
                    <a:pt x="336" y="124"/>
                    <a:pt x="336" y="124"/>
                  </a:cubicBezTo>
                  <a:lnTo>
                    <a:pt x="426"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0" tIns="45720" rIns="91440" bIns="45720" numCol="1" anchor="t" anchorCtr="0" compatLnSpc="1">
              <a:prstTxWarp prst="textNoShape">
                <a:avLst/>
              </a:prstTxWarp>
            </a:bodyPr>
            <a:lstStyle/>
            <a:p>
              <a:endParaRPr lang="en-US" sz="2200"/>
            </a:p>
          </p:txBody>
        </p:sp>
      </p:grpSp>
      <p:grpSp>
        <p:nvGrpSpPr>
          <p:cNvPr id="75" name="Group 74"/>
          <p:cNvGrpSpPr/>
          <p:nvPr/>
        </p:nvGrpSpPr>
        <p:grpSpPr>
          <a:xfrm>
            <a:off x="7802129" y="3465993"/>
            <a:ext cx="4107062" cy="1524138"/>
            <a:chOff x="7960651" y="3534992"/>
            <a:chExt cx="4190508" cy="1554480"/>
          </a:xfrm>
        </p:grpSpPr>
        <p:sp>
          <p:nvSpPr>
            <p:cNvPr id="76" name="Rectangle 75"/>
            <p:cNvSpPr/>
            <p:nvPr/>
          </p:nvSpPr>
          <p:spPr bwMode="auto">
            <a:xfrm>
              <a:off x="7960651" y="3534992"/>
              <a:ext cx="4190508" cy="1554480"/>
            </a:xfrm>
            <a:prstGeom prst="rect">
              <a:avLst/>
            </a:prstGeom>
            <a:solidFill>
              <a:schemeClr val="bg1">
                <a:lumMod val="10000"/>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0" tIns="146304" rIns="0" bIns="146304" numCol="1" spcCol="0" rtlCol="0" fromWordArt="0" anchor="ctr" anchorCtr="0" forceAA="0" compatLnSpc="1">
              <a:prstTxWarp prst="textNoShape">
                <a:avLst/>
              </a:prstTxWarp>
              <a:noAutofit/>
            </a:bodyPr>
            <a:lstStyle/>
            <a:p>
              <a:pPr marL="0" lvl="1" defTabSz="896000" fontAlgn="base">
                <a:lnSpc>
                  <a:spcPct val="90000"/>
                </a:lnSpc>
                <a:spcBef>
                  <a:spcPct val="0"/>
                </a:spcBef>
                <a:spcAft>
                  <a:spcPct val="0"/>
                </a:spcAft>
              </a:pPr>
              <a:r>
                <a:rPr lang="en-US" sz="2200" spc="-49" dirty="0" smtClean="0">
                  <a:gradFill>
                    <a:gsLst>
                      <a:gs pos="1250">
                        <a:schemeClr val="bg1"/>
                      </a:gs>
                      <a:gs pos="10417">
                        <a:schemeClr val="bg1"/>
                      </a:gs>
                    </a:gsLst>
                    <a:lin ang="5400000" scaled="0"/>
                  </a:gradFill>
                  <a:latin typeface="+mj-lt"/>
                </a:rPr>
                <a:t>Managing data</a:t>
              </a:r>
              <a:r>
                <a:rPr lang="en-US" sz="2200" spc="-49" dirty="0">
                  <a:gradFill>
                    <a:gsLst>
                      <a:gs pos="1250">
                        <a:schemeClr val="bg1"/>
                      </a:gs>
                      <a:gs pos="10417">
                        <a:schemeClr val="bg1"/>
                      </a:gs>
                    </a:gsLst>
                    <a:lin ang="5400000" scaled="0"/>
                  </a:gradFill>
                  <a:latin typeface="+mj-lt"/>
                </a:rPr>
                <a:t/>
              </a:r>
              <a:br>
                <a:rPr lang="en-US" sz="2200" spc="-49" dirty="0">
                  <a:gradFill>
                    <a:gsLst>
                      <a:gs pos="1250">
                        <a:schemeClr val="bg1"/>
                      </a:gs>
                      <a:gs pos="10417">
                        <a:schemeClr val="bg1"/>
                      </a:gs>
                    </a:gsLst>
                    <a:lin ang="5400000" scaled="0"/>
                  </a:gradFill>
                  <a:latin typeface="+mj-lt"/>
                </a:rPr>
              </a:br>
              <a:endParaRPr lang="en-US" sz="2200" spc="-49" dirty="0">
                <a:gradFill>
                  <a:gsLst>
                    <a:gs pos="1250">
                      <a:schemeClr val="bg1"/>
                    </a:gs>
                    <a:gs pos="10417">
                      <a:schemeClr val="bg1"/>
                    </a:gs>
                  </a:gsLst>
                  <a:lin ang="5400000" scaled="0"/>
                </a:gradFill>
                <a:latin typeface="+mj-lt"/>
              </a:endParaRPr>
            </a:p>
          </p:txBody>
        </p:sp>
        <p:pic>
          <p:nvPicPr>
            <p:cNvPr id="77" name="Picture 3" descr="C:\Users\Jonahs\Dropbox\Projects SCOTT\MEET Windows Azure\source\Background\tile-icon-bigdat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4845" y="3919096"/>
              <a:ext cx="652212" cy="7106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a:off x="7802130" y="5042794"/>
            <a:ext cx="4107063" cy="1524138"/>
            <a:chOff x="7971031" y="5143183"/>
            <a:chExt cx="4190509" cy="1554480"/>
          </a:xfrm>
        </p:grpSpPr>
        <p:sp>
          <p:nvSpPr>
            <p:cNvPr id="79" name="Rectangle 78"/>
            <p:cNvSpPr/>
            <p:nvPr/>
          </p:nvSpPr>
          <p:spPr bwMode="auto">
            <a:xfrm>
              <a:off x="7971031" y="5143183"/>
              <a:ext cx="4190509" cy="1554480"/>
            </a:xfrm>
            <a:prstGeom prst="rect">
              <a:avLst/>
            </a:prstGeom>
            <a:solidFill>
              <a:schemeClr val="bg1">
                <a:lumMod val="10000"/>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0" tIns="146304" rIns="0" bIns="146304" numCol="1" spcCol="0" rtlCol="0" fromWordArt="0" anchor="ctr" anchorCtr="0" forceAA="0" compatLnSpc="1">
              <a:prstTxWarp prst="textNoShape">
                <a:avLst/>
              </a:prstTxWarp>
              <a:noAutofit/>
            </a:bodyPr>
            <a:lstStyle/>
            <a:p>
              <a:pPr marL="0" lvl="1" defTabSz="896000" fontAlgn="base">
                <a:lnSpc>
                  <a:spcPct val="90000"/>
                </a:lnSpc>
                <a:spcBef>
                  <a:spcPct val="0"/>
                </a:spcBef>
                <a:spcAft>
                  <a:spcPct val="0"/>
                </a:spcAft>
              </a:pPr>
              <a:r>
                <a:rPr lang="en-US" sz="2200" spc="-49" dirty="0" smtClean="0">
                  <a:gradFill>
                    <a:gsLst>
                      <a:gs pos="1250">
                        <a:schemeClr val="bg1"/>
                      </a:gs>
                      <a:gs pos="10417">
                        <a:schemeClr val="bg1"/>
                      </a:gs>
                    </a:gsLst>
                    <a:lin ang="5400000" scaled="0"/>
                  </a:gradFill>
                  <a:latin typeface="+mj-lt"/>
                </a:rPr>
                <a:t>IT infrastructure</a:t>
              </a:r>
              <a:endParaRPr lang="en-US" sz="2200" spc="-49" dirty="0">
                <a:gradFill>
                  <a:gsLst>
                    <a:gs pos="1250">
                      <a:schemeClr val="bg1"/>
                    </a:gs>
                    <a:gs pos="10417">
                      <a:schemeClr val="bg1"/>
                    </a:gs>
                  </a:gsLst>
                  <a:lin ang="5400000" scaled="0"/>
                </a:gradFill>
                <a:latin typeface="+mj-lt"/>
              </a:endParaRPr>
            </a:p>
          </p:txBody>
        </p:sp>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4845" y="5580969"/>
              <a:ext cx="589237" cy="584349"/>
            </a:xfrm>
            <a:prstGeom prst="rect">
              <a:avLst/>
            </a:prstGeom>
          </p:spPr>
        </p:pic>
      </p:grpSp>
      <p:sp>
        <p:nvSpPr>
          <p:cNvPr id="6" name="Title 5"/>
          <p:cNvSpPr>
            <a:spLocks noGrp="1"/>
          </p:cNvSpPr>
          <p:nvPr>
            <p:ph type="title"/>
          </p:nvPr>
        </p:nvSpPr>
        <p:spPr>
          <a:xfrm>
            <a:off x="459231" y="214346"/>
            <a:ext cx="11149013" cy="1384995"/>
          </a:xfrm>
        </p:spPr>
        <p:txBody>
          <a:bodyPr/>
          <a:lstStyle/>
          <a:p>
            <a:r>
              <a:rPr lang="en-US" sz="5000" dirty="0" smtClean="0"/>
              <a:t>Building Blocks Provided by Windows Azure to Make it Easier to Build Applications</a:t>
            </a:r>
            <a:endParaRPr lang="en-US" sz="5000" dirty="0"/>
          </a:p>
        </p:txBody>
      </p:sp>
      <p:grpSp>
        <p:nvGrpSpPr>
          <p:cNvPr id="81" name="Group 80"/>
          <p:cNvGrpSpPr/>
          <p:nvPr/>
        </p:nvGrpSpPr>
        <p:grpSpPr>
          <a:xfrm>
            <a:off x="269170" y="1895199"/>
            <a:ext cx="7412868" cy="1945691"/>
            <a:chOff x="73744" y="1801476"/>
            <a:chExt cx="7563481" cy="1984425"/>
          </a:xfrm>
        </p:grpSpPr>
        <p:sp>
          <p:nvSpPr>
            <p:cNvPr id="82" name="Rectangle 81"/>
            <p:cNvSpPr/>
            <p:nvPr/>
          </p:nvSpPr>
          <p:spPr bwMode="auto">
            <a:xfrm>
              <a:off x="73744" y="1801476"/>
              <a:ext cx="7563481" cy="198442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411480" rIns="182854" bIns="0" numCol="1" spcCol="0" rtlCol="0" fromWordArt="0" anchor="ctr" anchorCtr="0" forceAA="0" compatLnSpc="1">
              <a:prstTxWarp prst="textNoShape">
                <a:avLst/>
              </a:prstTxWarp>
              <a:noAutofit/>
            </a:bodyPr>
            <a:lstStyle/>
            <a:p>
              <a:pPr defTabSz="761592">
                <a:lnSpc>
                  <a:spcPct val="90000"/>
                </a:lnSpc>
              </a:pPr>
              <a:r>
                <a:rPr lang="en-US" sz="4700" kern="0" baseline="30000" dirty="0">
                  <a:gradFill>
                    <a:gsLst>
                      <a:gs pos="0">
                        <a:srgbClr val="00188F">
                          <a:lumMod val="5000"/>
                          <a:lumOff val="95000"/>
                        </a:srgbClr>
                      </a:gs>
                      <a:gs pos="100000">
                        <a:srgbClr val="EFEFEF"/>
                      </a:gs>
                    </a:gsLst>
                    <a:lin ang="5400000" scaled="1"/>
                  </a:gradFill>
                  <a:latin typeface="Segoe UI Light"/>
                </a:rPr>
                <a:t>App </a:t>
              </a:r>
              <a:br>
                <a:rPr lang="en-US" sz="4700" kern="0" baseline="30000" dirty="0">
                  <a:gradFill>
                    <a:gsLst>
                      <a:gs pos="0">
                        <a:srgbClr val="00188F">
                          <a:lumMod val="5000"/>
                          <a:lumOff val="95000"/>
                        </a:srgbClr>
                      </a:gs>
                      <a:gs pos="100000">
                        <a:srgbClr val="EFEFEF"/>
                      </a:gs>
                    </a:gsLst>
                    <a:lin ang="5400000" scaled="1"/>
                  </a:gradFill>
                  <a:latin typeface="Segoe UI Light"/>
                </a:rPr>
              </a:br>
              <a:r>
                <a:rPr lang="en-US" sz="47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83" name="Rectangle 82"/>
            <p:cNvSpPr/>
            <p:nvPr/>
          </p:nvSpPr>
          <p:spPr bwMode="auto">
            <a:xfrm>
              <a:off x="6628939" y="1902116"/>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media</a:t>
              </a:r>
            </a:p>
          </p:txBody>
        </p:sp>
        <p:sp>
          <p:nvSpPr>
            <p:cNvPr id="84" name="Rectangle 83"/>
            <p:cNvSpPr/>
            <p:nvPr/>
          </p:nvSpPr>
          <p:spPr bwMode="auto">
            <a:xfrm>
              <a:off x="5611615" y="2823594"/>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err="1">
                  <a:gradFill>
                    <a:gsLst>
                      <a:gs pos="0">
                        <a:srgbClr val="FFFFFF"/>
                      </a:gs>
                      <a:gs pos="100000">
                        <a:srgbClr val="FFFFFF"/>
                      </a:gs>
                    </a:gsLst>
                    <a:lin ang="5400000" scaled="0"/>
                  </a:gradFill>
                </a:rPr>
                <a:t>hpc</a:t>
              </a:r>
              <a:endParaRPr lang="en-US" sz="1000" dirty="0">
                <a:gradFill>
                  <a:gsLst>
                    <a:gs pos="0">
                      <a:srgbClr val="FFFFFF"/>
                    </a:gs>
                    <a:gs pos="100000">
                      <a:srgbClr val="FFFFFF"/>
                    </a:gs>
                  </a:gsLst>
                  <a:lin ang="5400000" scaled="0"/>
                </a:gradFill>
              </a:endParaRPr>
            </a:p>
          </p:txBody>
        </p:sp>
        <p:sp>
          <p:nvSpPr>
            <p:cNvPr id="85" name="Rectangle 84"/>
            <p:cNvSpPr/>
            <p:nvPr/>
          </p:nvSpPr>
          <p:spPr bwMode="auto">
            <a:xfrm>
              <a:off x="4594289" y="2824308"/>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BizTalk Services</a:t>
              </a:r>
            </a:p>
          </p:txBody>
        </p:sp>
        <p:sp>
          <p:nvSpPr>
            <p:cNvPr id="86" name="Rectangle 85"/>
            <p:cNvSpPr/>
            <p:nvPr/>
          </p:nvSpPr>
          <p:spPr bwMode="auto">
            <a:xfrm>
              <a:off x="6628127" y="2823595"/>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analytics</a:t>
              </a:r>
            </a:p>
          </p:txBody>
        </p:sp>
        <p:sp>
          <p:nvSpPr>
            <p:cNvPr id="87" name="Rectangle 86"/>
            <p:cNvSpPr/>
            <p:nvPr/>
          </p:nvSpPr>
          <p:spPr bwMode="auto">
            <a:xfrm>
              <a:off x="3618059" y="1902116"/>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spcBef>
                  <a:spcPct val="0"/>
                </a:spcBef>
                <a:spcAft>
                  <a:spcPct val="0"/>
                </a:spcAft>
              </a:pPr>
              <a:r>
                <a:rPr lang="en-US" sz="1000" dirty="0">
                  <a:gradFill>
                    <a:gsLst>
                      <a:gs pos="0">
                        <a:srgbClr val="FFFFFF"/>
                      </a:gs>
                      <a:gs pos="100000">
                        <a:srgbClr val="FFFFFF"/>
                      </a:gs>
                    </a:gsLst>
                    <a:lin ang="5400000" scaled="0"/>
                  </a:gradFill>
                </a:rPr>
                <a:t>caching</a:t>
              </a:r>
            </a:p>
          </p:txBody>
        </p:sp>
        <p:sp>
          <p:nvSpPr>
            <p:cNvPr id="88" name="Rectangle 87"/>
            <p:cNvSpPr/>
            <p:nvPr/>
          </p:nvSpPr>
          <p:spPr bwMode="auto">
            <a:xfrm>
              <a:off x="4594289" y="1914699"/>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spcBef>
                  <a:spcPct val="0"/>
                </a:spcBef>
                <a:spcAft>
                  <a:spcPct val="0"/>
                </a:spcAft>
              </a:pPr>
              <a:r>
                <a:rPr lang="en-US" sz="1000" dirty="0">
                  <a:gradFill>
                    <a:gsLst>
                      <a:gs pos="0">
                        <a:srgbClr val="FFFFFF"/>
                      </a:gs>
                      <a:gs pos="100000">
                        <a:srgbClr val="FFFFFF"/>
                      </a:gs>
                    </a:gsLst>
                    <a:lin ang="5400000" scaled="0"/>
                  </a:gradFill>
                </a:rPr>
                <a:t>identity</a:t>
              </a:r>
            </a:p>
          </p:txBody>
        </p:sp>
        <p:sp>
          <p:nvSpPr>
            <p:cNvPr id="89" name="Rectangle 88"/>
            <p:cNvSpPr/>
            <p:nvPr/>
          </p:nvSpPr>
          <p:spPr bwMode="auto">
            <a:xfrm>
              <a:off x="5611614" y="1902116"/>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service bus</a:t>
              </a:r>
            </a:p>
          </p:txBody>
        </p:sp>
        <p:sp>
          <p:nvSpPr>
            <p:cNvPr id="90" name="Rectangle 89"/>
            <p:cNvSpPr/>
            <p:nvPr/>
          </p:nvSpPr>
          <p:spPr bwMode="auto">
            <a:xfrm>
              <a:off x="3679026" y="2846917"/>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web sites</a:t>
              </a:r>
            </a:p>
          </p:txBody>
        </p:sp>
        <p:sp>
          <p:nvSpPr>
            <p:cNvPr id="91" name="Mobile Services - Label"/>
            <p:cNvSpPr/>
            <p:nvPr/>
          </p:nvSpPr>
          <p:spPr bwMode="auto">
            <a:xfrm>
              <a:off x="2725301" y="2858016"/>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mobile services</a:t>
              </a:r>
            </a:p>
          </p:txBody>
        </p:sp>
        <p:sp>
          <p:nvSpPr>
            <p:cNvPr id="92" name="Rectangle 91"/>
            <p:cNvSpPr/>
            <p:nvPr/>
          </p:nvSpPr>
          <p:spPr bwMode="auto">
            <a:xfrm>
              <a:off x="2725763" y="1900473"/>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1000" dirty="0">
                  <a:gradFill>
                    <a:gsLst>
                      <a:gs pos="0">
                        <a:srgbClr val="FFFFFF"/>
                      </a:gs>
                      <a:gs pos="100000">
                        <a:srgbClr val="FFFFFF"/>
                      </a:gs>
                    </a:gsLst>
                    <a:lin ang="5400000" scaled="0"/>
                  </a:gradFill>
                </a:rPr>
                <a:t>cloud services</a:t>
              </a:r>
            </a:p>
          </p:txBody>
        </p:sp>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8551" y="2005197"/>
              <a:ext cx="431850" cy="428014"/>
            </a:xfrm>
            <a:prstGeom prst="rect">
              <a:avLst/>
            </a:prstGeom>
          </p:spPr>
        </p:pic>
        <p:sp>
          <p:nvSpPr>
            <p:cNvPr id="94" name="L-Shape 93"/>
            <p:cNvSpPr/>
            <p:nvPr/>
          </p:nvSpPr>
          <p:spPr bwMode="auto">
            <a:xfrm>
              <a:off x="3751582" y="1947443"/>
              <a:ext cx="860880" cy="825944"/>
            </a:xfrm>
            <a:prstGeom prst="corner">
              <a:avLst>
                <a:gd name="adj1" fmla="val 38444"/>
                <a:gd name="adj2" fmla="val 73305"/>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95" name="Picture 7" descr="C:\Users\Jonahs\Dropbox\Projects SCOTT\MEET Windows Azure\source\Background\tile-icon-identit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3558" y="2044499"/>
              <a:ext cx="375655" cy="375654"/>
            </a:xfrm>
            <a:prstGeom prst="rect">
              <a:avLst/>
            </a:prstGeom>
            <a:noFill/>
            <a:extLst>
              <a:ext uri="{909E8E84-426E-40DD-AFC4-6F175D3DCCD1}">
                <a14:hiddenFill xmlns:a14="http://schemas.microsoft.com/office/drawing/2010/main">
                  <a:solidFill>
                    <a:srgbClr val="FFFFFF"/>
                  </a:solidFill>
                </a14:hiddenFill>
              </a:ext>
            </a:extLst>
          </p:spPr>
        </p:pic>
        <p:sp>
          <p:nvSpPr>
            <p:cNvPr id="96" name="L-Shape 95"/>
            <p:cNvSpPr/>
            <p:nvPr/>
          </p:nvSpPr>
          <p:spPr bwMode="auto">
            <a:xfrm flipH="1" flipV="1">
              <a:off x="4438665" y="1947443"/>
              <a:ext cx="991104" cy="825944"/>
            </a:xfrm>
            <a:prstGeom prst="corner">
              <a:avLst>
                <a:gd name="adj1" fmla="val 47670"/>
                <a:gd name="adj2" fmla="val 8232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sp>
          <p:nvSpPr>
            <p:cNvPr id="97" name="L-Shape 96"/>
            <p:cNvSpPr/>
            <p:nvPr/>
          </p:nvSpPr>
          <p:spPr bwMode="auto">
            <a:xfrm flipH="1" flipV="1">
              <a:off x="4419170" y="2871521"/>
              <a:ext cx="1009185" cy="768100"/>
            </a:xfrm>
            <a:prstGeom prst="corner">
              <a:avLst>
                <a:gd name="adj1" fmla="val 38444"/>
                <a:gd name="adj2" fmla="val 9830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98" name="Picture 9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87932" y="2013944"/>
              <a:ext cx="384545" cy="435206"/>
            </a:xfrm>
            <a:prstGeom prst="rect">
              <a:avLst/>
            </a:prstGeom>
          </p:spPr>
        </p:pic>
        <p:sp>
          <p:nvSpPr>
            <p:cNvPr id="99" name="L-Shape 98"/>
            <p:cNvSpPr/>
            <p:nvPr/>
          </p:nvSpPr>
          <p:spPr bwMode="auto">
            <a:xfrm flipV="1">
              <a:off x="5671013" y="1950827"/>
              <a:ext cx="969768" cy="825944"/>
            </a:xfrm>
            <a:prstGeom prst="corner">
              <a:avLst>
                <a:gd name="adj1" fmla="val 50745"/>
                <a:gd name="adj2" fmla="val 100563"/>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sp>
          <p:nvSpPr>
            <p:cNvPr id="100" name="Freeform 25"/>
            <p:cNvSpPr>
              <a:spLocks noEditPoints="1"/>
            </p:cNvSpPr>
            <p:nvPr/>
          </p:nvSpPr>
          <p:spPr bwMode="black">
            <a:xfrm flipH="1">
              <a:off x="6883770" y="1998075"/>
              <a:ext cx="432290" cy="432464"/>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896084"/>
              <a:endParaRPr lang="en-US" dirty="0">
                <a:solidFill>
                  <a:srgbClr val="000000"/>
                </a:solidFill>
              </a:endParaRPr>
            </a:p>
          </p:txBody>
        </p:sp>
        <p:sp>
          <p:nvSpPr>
            <p:cNvPr id="101" name="L-Shape 100"/>
            <p:cNvSpPr/>
            <p:nvPr/>
          </p:nvSpPr>
          <p:spPr bwMode="auto">
            <a:xfrm flipH="1">
              <a:off x="6585206" y="1950827"/>
              <a:ext cx="837620" cy="825944"/>
            </a:xfrm>
            <a:prstGeom prst="corner">
              <a:avLst>
                <a:gd name="adj1" fmla="val 38444"/>
                <a:gd name="adj2" fmla="val 8253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102" name="Picture 2" descr="\\MAGNUM\Projects\Microsoft\Cloud Power FY12\Design\Icons\PNGs\Cloud_on_your_terms.png"/>
            <p:cNvPicPr>
              <a:picLocks noChangeAspect="1" noChangeArrowheads="1"/>
            </p:cNvPicPr>
            <p:nvPr/>
          </p:nvPicPr>
          <p:blipFill>
            <a:blip r:embed="rId14" cstate="print">
              <a:lum bright="100000"/>
              <a:extLst>
                <a:ext uri="{28A0092B-C50C-407E-A947-70E740481C1C}">
                  <a14:useLocalDpi xmlns:a14="http://schemas.microsoft.com/office/drawing/2010/main" val="0"/>
                </a:ext>
              </a:extLst>
            </a:blip>
            <a:stretch>
              <a:fillRect/>
            </a:stretch>
          </p:blipFill>
          <p:spPr bwMode="auto">
            <a:xfrm>
              <a:off x="5783746" y="2824265"/>
              <a:ext cx="620508" cy="620595"/>
            </a:xfrm>
            <a:prstGeom prst="rect">
              <a:avLst/>
            </a:prstGeom>
            <a:noFill/>
            <a:ln>
              <a:noFill/>
            </a:ln>
          </p:spPr>
        </p:pic>
        <p:sp>
          <p:nvSpPr>
            <p:cNvPr id="103" name="L-Shape 102"/>
            <p:cNvSpPr/>
            <p:nvPr/>
          </p:nvSpPr>
          <p:spPr bwMode="auto">
            <a:xfrm>
              <a:off x="5671013" y="2871521"/>
              <a:ext cx="860880" cy="768100"/>
            </a:xfrm>
            <a:prstGeom prst="corner">
              <a:avLst>
                <a:gd name="adj1" fmla="val 38444"/>
                <a:gd name="adj2" fmla="val 8996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sp>
          <p:nvSpPr>
            <p:cNvPr id="104" name="Freeform 103"/>
            <p:cNvSpPr>
              <a:spLocks noEditPoints="1"/>
            </p:cNvSpPr>
            <p:nvPr/>
          </p:nvSpPr>
          <p:spPr bwMode="auto">
            <a:xfrm>
              <a:off x="6915914" y="3026486"/>
              <a:ext cx="340243" cy="300028"/>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124330" tIns="62164" rIns="124330" bIns="62164" numCol="1" anchor="t" anchorCtr="0" compatLnSpc="1">
              <a:prstTxWarp prst="textNoShape">
                <a:avLst/>
              </a:prstTxWarp>
            </a:bodyPr>
            <a:lstStyle/>
            <a:p>
              <a:pPr defTabSz="1190490"/>
              <a:endParaRPr lang="en-US" dirty="0">
                <a:solidFill>
                  <a:srgbClr val="292929"/>
                </a:solidFill>
              </a:endParaRPr>
            </a:p>
          </p:txBody>
        </p:sp>
        <p:sp>
          <p:nvSpPr>
            <p:cNvPr id="105" name="Analytics - blue"/>
            <p:cNvSpPr/>
            <p:nvPr/>
          </p:nvSpPr>
          <p:spPr bwMode="auto">
            <a:xfrm flipH="1" flipV="1">
              <a:off x="6478938" y="2871521"/>
              <a:ext cx="943888" cy="779498"/>
            </a:xfrm>
            <a:prstGeom prst="corner">
              <a:avLst>
                <a:gd name="adj1" fmla="val 46590"/>
                <a:gd name="adj2" fmla="val 10267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106" name="Picture 10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82509" y="2941047"/>
              <a:ext cx="383939" cy="383993"/>
            </a:xfrm>
            <a:prstGeom prst="rect">
              <a:avLst/>
            </a:prstGeom>
            <a:noFill/>
          </p:spPr>
        </p:pic>
        <p:sp>
          <p:nvSpPr>
            <p:cNvPr id="107" name="L-Shape 106"/>
            <p:cNvSpPr/>
            <p:nvPr/>
          </p:nvSpPr>
          <p:spPr bwMode="auto">
            <a:xfrm>
              <a:off x="3749475" y="2876596"/>
              <a:ext cx="787132" cy="770522"/>
            </a:xfrm>
            <a:prstGeom prst="corner">
              <a:avLst>
                <a:gd name="adj1" fmla="val 46867"/>
                <a:gd name="adj2" fmla="val 71126"/>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108" name="Picture 10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59742" y="2954191"/>
              <a:ext cx="245311" cy="355178"/>
            </a:xfrm>
            <a:prstGeom prst="rect">
              <a:avLst/>
            </a:prstGeom>
            <a:noFill/>
          </p:spPr>
        </p:pic>
        <p:sp>
          <p:nvSpPr>
            <p:cNvPr id="109" name="L-Shape 108"/>
            <p:cNvSpPr/>
            <p:nvPr/>
          </p:nvSpPr>
          <p:spPr bwMode="auto">
            <a:xfrm rot="5400000" flipH="1">
              <a:off x="2787786" y="2833836"/>
              <a:ext cx="806162" cy="820402"/>
            </a:xfrm>
            <a:prstGeom prst="corner">
              <a:avLst>
                <a:gd name="adj1" fmla="val 38444"/>
                <a:gd name="adj2" fmla="val 90894"/>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110" name="Picture 10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58977" y="1979886"/>
              <a:ext cx="447765" cy="378933"/>
            </a:xfrm>
            <a:prstGeom prst="rect">
              <a:avLst/>
            </a:prstGeom>
            <a:noFill/>
          </p:spPr>
        </p:pic>
        <p:sp>
          <p:nvSpPr>
            <p:cNvPr id="111" name="L-Shape 110"/>
            <p:cNvSpPr/>
            <p:nvPr/>
          </p:nvSpPr>
          <p:spPr bwMode="auto">
            <a:xfrm rot="5400000" flipV="1">
              <a:off x="2767134" y="1939454"/>
              <a:ext cx="835291" cy="832576"/>
            </a:xfrm>
            <a:prstGeom prst="corner">
              <a:avLst>
                <a:gd name="adj1" fmla="val 38444"/>
                <a:gd name="adj2" fmla="val 9173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2000" spc="-49" dirty="0">
                <a:gradFill>
                  <a:gsLst>
                    <a:gs pos="1250">
                      <a:srgbClr val="EFEFEF"/>
                    </a:gs>
                    <a:gs pos="10417">
                      <a:srgbClr val="EFEFEF"/>
                    </a:gs>
                  </a:gsLst>
                  <a:lin ang="5400000" scaled="0"/>
                </a:gradFill>
              </a:endParaRPr>
            </a:p>
          </p:txBody>
        </p:sp>
        <p:pic>
          <p:nvPicPr>
            <p:cNvPr id="112" name="Picture 1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13906" y="2922235"/>
              <a:ext cx="333604" cy="354169"/>
            </a:xfrm>
            <a:prstGeom prst="rect">
              <a:avLst/>
            </a:prstGeom>
          </p:spPr>
        </p:pic>
      </p:grpSp>
    </p:spTree>
    <p:extLst>
      <p:ext uri="{BB962C8B-B14F-4D97-AF65-F5344CB8AC3E}">
        <p14:creationId xmlns:p14="http://schemas.microsoft.com/office/powerpoint/2010/main" val="32074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42" presetClass="path" presetSubtype="0" decel="100000" fill="hold" nodeType="withEffect">
                                  <p:stCondLst>
                                    <p:cond delay="0"/>
                                  </p:stCondLst>
                                  <p:childTnLst>
                                    <p:animMotion origin="layout" path="M 1.03651E-6 4.29868E-6 L 1.03651E-6 0.02859 " pathEditMode="relative" rAng="0" ptsTypes="AA">
                                      <p:cBhvr>
                                        <p:cTn id="9" dur="700" spd="-100000" fill="hold"/>
                                        <p:tgtEl>
                                          <p:spTgt spid="4"/>
                                        </p:tgtEl>
                                        <p:attrNameLst>
                                          <p:attrName>ppt_x</p:attrName>
                                          <p:attrName>ppt_y</p:attrName>
                                        </p:attrNameLst>
                                      </p:cBhvr>
                                      <p:rCtr x="0" y="143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700"/>
                                        <p:tgtEl>
                                          <p:spTgt spid="75"/>
                                        </p:tgtEl>
                                      </p:cBhvr>
                                    </p:animEffect>
                                  </p:childTnLst>
                                </p:cTn>
                              </p:par>
                              <p:par>
                                <p:cTn id="15" presetID="42" presetClass="path" presetSubtype="0" decel="100000" fill="hold" nodeType="withEffect">
                                  <p:stCondLst>
                                    <p:cond delay="0"/>
                                  </p:stCondLst>
                                  <p:childTnLst>
                                    <p:animMotion origin="layout" path="M 1.03651E-6 4.29868E-6 L 1.03651E-6 0.02859 " pathEditMode="relative" rAng="0" ptsTypes="AA">
                                      <p:cBhvr>
                                        <p:cTn id="16" dur="700" spd="-100000" fill="hold"/>
                                        <p:tgtEl>
                                          <p:spTgt spid="75"/>
                                        </p:tgtEl>
                                        <p:attrNameLst>
                                          <p:attrName>ppt_x</p:attrName>
                                          <p:attrName>ppt_y</p:attrName>
                                        </p:attrNameLst>
                                      </p:cBhvr>
                                      <p:rCtr x="0" y="1430"/>
                                    </p:animMotion>
                                  </p:childTnLst>
                                </p:cTn>
                              </p:par>
                              <p:par>
                                <p:cTn id="17" presetID="10" presetClass="entr" presetSubtype="0"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00"/>
                                        <p:tgtEl>
                                          <p:spTgt spid="5"/>
                                        </p:tgtEl>
                                      </p:cBhvr>
                                    </p:animEffect>
                                  </p:childTnLst>
                                </p:cTn>
                              </p:par>
                              <p:par>
                                <p:cTn id="20" presetID="42" presetClass="path" presetSubtype="0" decel="100000" fill="hold" nodeType="withEffect">
                                  <p:stCondLst>
                                    <p:cond delay="750"/>
                                  </p:stCondLst>
                                  <p:childTnLst>
                                    <p:animMotion origin="layout" path="M -2.45596E-6 -3.064E-6 L -2.45596E-6 0.0286 " pathEditMode="relative" rAng="0" ptsTypes="AA">
                                      <p:cBhvr>
                                        <p:cTn id="21" dur="700" spd="-100000" fill="hold"/>
                                        <p:tgtEl>
                                          <p:spTgt spid="5"/>
                                        </p:tgtEl>
                                        <p:attrNameLst>
                                          <p:attrName>ppt_x</p:attrName>
                                          <p:attrName>ppt_y</p:attrName>
                                        </p:attrNameLst>
                                      </p:cBhvr>
                                      <p:rCtr x="0" y="143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700"/>
                                        <p:tgtEl>
                                          <p:spTgt spid="72"/>
                                        </p:tgtEl>
                                      </p:cBhvr>
                                    </p:animEffect>
                                  </p:childTnLst>
                                </p:cTn>
                              </p:par>
                              <p:par>
                                <p:cTn id="27" presetID="42" presetClass="path" presetSubtype="0" decel="100000" fill="hold" nodeType="withEffect">
                                  <p:stCondLst>
                                    <p:cond delay="0"/>
                                  </p:stCondLst>
                                  <p:childTnLst>
                                    <p:animMotion origin="layout" path="M 1.03651E-6 4.29868E-6 L 1.03651E-6 0.02859 " pathEditMode="relative" rAng="0" ptsTypes="AA">
                                      <p:cBhvr>
                                        <p:cTn id="28" dur="700" spd="-100000" fill="hold"/>
                                        <p:tgtEl>
                                          <p:spTgt spid="72"/>
                                        </p:tgtEl>
                                        <p:attrNameLst>
                                          <p:attrName>ppt_x</p:attrName>
                                          <p:attrName>ppt_y</p:attrName>
                                        </p:attrNameLst>
                                      </p:cBhvr>
                                      <p:rCtr x="0" y="1430"/>
                                    </p:animMotion>
                                  </p:childTnLst>
                                </p:cTn>
                              </p:par>
                              <p:par>
                                <p:cTn id="29" presetID="10" presetClass="entr" presetSubtype="0" fill="hold" nodeType="withEffect">
                                  <p:stCondLst>
                                    <p:cond delay="75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700"/>
                                        <p:tgtEl>
                                          <p:spTgt spid="81"/>
                                        </p:tgtEl>
                                      </p:cBhvr>
                                    </p:animEffect>
                                  </p:childTnLst>
                                </p:cTn>
                              </p:par>
                              <p:par>
                                <p:cTn id="32" presetID="42" presetClass="path" presetSubtype="0" decel="100000" fill="hold" nodeType="withEffect">
                                  <p:stCondLst>
                                    <p:cond delay="750"/>
                                  </p:stCondLst>
                                  <p:childTnLst>
                                    <p:animMotion origin="layout" path="M 1.03651E-6 4.29868E-6 L 1.03651E-6 0.02859 " pathEditMode="relative" rAng="0" ptsTypes="AA">
                                      <p:cBhvr>
                                        <p:cTn id="33" dur="700" spd="-100000" fill="hold"/>
                                        <p:tgtEl>
                                          <p:spTgt spid="81"/>
                                        </p:tgtEl>
                                        <p:attrNameLst>
                                          <p:attrName>ppt_x</p:attrName>
                                          <p:attrName>ppt_y</p:attrName>
                                        </p:attrNameLst>
                                      </p:cBhvr>
                                      <p:rCtr x="0" y="14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169" y="2084172"/>
            <a:ext cx="11650488" cy="1379224"/>
          </a:xfrm>
        </p:spPr>
        <p:txBody>
          <a:bodyPr/>
          <a:lstStyle/>
          <a:p>
            <a:r>
              <a:rPr lang="en-US" dirty="0" smtClean="0"/>
              <a:t>Cloud App Modeling</a:t>
            </a:r>
            <a:endParaRPr lang="en-US" dirty="0"/>
          </a:p>
        </p:txBody>
      </p:sp>
    </p:spTree>
    <p:extLst>
      <p:ext uri="{BB962C8B-B14F-4D97-AF65-F5344CB8AC3E}">
        <p14:creationId xmlns:p14="http://schemas.microsoft.com/office/powerpoint/2010/main" val="35516721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6750" y="3797906"/>
            <a:ext cx="6330203" cy="1058490"/>
            <a:chOff x="274639" y="5143183"/>
            <a:chExt cx="7563480" cy="1554479"/>
          </a:xfrm>
        </p:grpSpPr>
        <p:sp>
          <p:nvSpPr>
            <p:cNvPr id="2509" name="Rectangle 2508"/>
            <p:cNvSpPr/>
            <p:nvPr/>
          </p:nvSpPr>
          <p:spPr bwMode="auto">
            <a:xfrm>
              <a:off x="274639" y="5143183"/>
              <a:ext cx="7563480" cy="1554479"/>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20" tIns="411480" rIns="124325" bIns="0" numCol="1" rtlCol="0" anchor="ctr" anchorCtr="0" compatLnSpc="1">
              <a:prstTxWarp prst="textNoShape">
                <a:avLst/>
              </a:prstTxWarp>
            </a:bodyPr>
            <a:lstStyle/>
            <a:p>
              <a:pPr defTabSz="761592">
                <a:lnSpc>
                  <a:spcPct val="90000"/>
                </a:lnSpc>
                <a:defRPr/>
              </a:pPr>
              <a:r>
                <a:rPr lang="en-US" sz="4000" kern="0" baseline="30000" dirty="0">
                  <a:gradFill>
                    <a:gsLst>
                      <a:gs pos="0">
                        <a:srgbClr val="00188F">
                          <a:lumMod val="5000"/>
                          <a:lumOff val="95000"/>
                        </a:srgbClr>
                      </a:gs>
                      <a:gs pos="100000">
                        <a:srgbClr val="EFEFEF"/>
                      </a:gs>
                    </a:gsLst>
                    <a:lin ang="5400000" scaled="1"/>
                  </a:gradFill>
                  <a:latin typeface="Segoe UI Light"/>
                </a:rPr>
                <a:t>Infrastructure </a:t>
              </a:r>
              <a:br>
                <a:rPr lang="en-US" sz="4000" kern="0" baseline="30000" dirty="0">
                  <a:gradFill>
                    <a:gsLst>
                      <a:gs pos="0">
                        <a:srgbClr val="00188F">
                          <a:lumMod val="5000"/>
                          <a:lumOff val="95000"/>
                        </a:srgbClr>
                      </a:gs>
                      <a:gs pos="100000">
                        <a:srgbClr val="EFEFEF"/>
                      </a:gs>
                    </a:gsLst>
                    <a:lin ang="5400000" scaled="1"/>
                  </a:gradFill>
                  <a:latin typeface="Segoe UI Light"/>
                </a:rPr>
              </a:br>
              <a:r>
                <a:rPr lang="en-US" sz="40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2560" name="Rectangle 2559"/>
            <p:cNvSpPr/>
            <p:nvPr/>
          </p:nvSpPr>
          <p:spPr bwMode="auto">
            <a:xfrm>
              <a:off x="6829021" y="5392283"/>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CDN</a:t>
              </a:r>
            </a:p>
          </p:txBody>
        </p:sp>
        <p:sp>
          <p:nvSpPr>
            <p:cNvPr id="2505" name="Virtual Machines - Label"/>
            <p:cNvSpPr/>
            <p:nvPr/>
          </p:nvSpPr>
          <p:spPr bwMode="auto">
            <a:xfrm>
              <a:off x="2926195"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machines</a:t>
              </a:r>
            </a:p>
          </p:txBody>
        </p:sp>
        <p:sp>
          <p:nvSpPr>
            <p:cNvPr id="2518" name="Rectangle 2517"/>
            <p:cNvSpPr/>
            <p:nvPr/>
          </p:nvSpPr>
          <p:spPr bwMode="auto">
            <a:xfrm>
              <a:off x="3879920"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network</a:t>
              </a:r>
            </a:p>
          </p:txBody>
        </p:sp>
        <p:sp>
          <p:nvSpPr>
            <p:cNvPr id="2520" name="Rectangle 2519"/>
            <p:cNvSpPr/>
            <p:nvPr/>
          </p:nvSpPr>
          <p:spPr bwMode="auto">
            <a:xfrm>
              <a:off x="4795183"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VPN</a:t>
              </a:r>
            </a:p>
          </p:txBody>
        </p:sp>
        <p:sp>
          <p:nvSpPr>
            <p:cNvPr id="2516" name="Rectangle 2515"/>
            <p:cNvSpPr/>
            <p:nvPr/>
          </p:nvSpPr>
          <p:spPr bwMode="auto">
            <a:xfrm>
              <a:off x="5812509" y="5392282"/>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Traffic manager</a:t>
              </a:r>
            </a:p>
          </p:txBody>
        </p:sp>
        <p:pic>
          <p:nvPicPr>
            <p:cNvPr id="2506" name="Picture 25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322" y="5475276"/>
              <a:ext cx="383938" cy="347347"/>
            </a:xfrm>
            <a:prstGeom prst="rect">
              <a:avLst/>
            </a:prstGeom>
            <a:noFill/>
            <a:ln>
              <a:noFill/>
            </a:ln>
          </p:spPr>
        </p:pic>
        <p:sp>
          <p:nvSpPr>
            <p:cNvPr id="5174" name="L-Shape 5173"/>
            <p:cNvSpPr/>
            <p:nvPr/>
          </p:nvSpPr>
          <p:spPr bwMode="auto">
            <a:xfrm flipV="1">
              <a:off x="2979039" y="5405458"/>
              <a:ext cx="860880" cy="822960"/>
            </a:xfrm>
            <a:prstGeom prst="corner">
              <a:avLst>
                <a:gd name="adj1" fmla="val 38444"/>
                <a:gd name="adj2" fmla="val 93695"/>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2519" name="Freeform 78"/>
            <p:cNvSpPr>
              <a:spLocks noEditPoints="1"/>
            </p:cNvSpPr>
            <p:nvPr/>
          </p:nvSpPr>
          <p:spPr bwMode="black">
            <a:xfrm>
              <a:off x="4139996" y="5454720"/>
              <a:ext cx="394040" cy="37715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70982"/>
              <a:endParaRPr lang="en-US" sz="700" dirty="0">
                <a:solidFill>
                  <a:srgbClr val="FFFFFF"/>
                </a:solidFill>
              </a:endParaRPr>
            </a:p>
          </p:txBody>
        </p:sp>
        <p:sp>
          <p:nvSpPr>
            <p:cNvPr id="5178" name="L-Shape 5177"/>
            <p:cNvSpPr/>
            <p:nvPr/>
          </p:nvSpPr>
          <p:spPr bwMode="auto">
            <a:xfrm flipH="1">
              <a:off x="3846341" y="5405458"/>
              <a:ext cx="854111" cy="822960"/>
            </a:xfrm>
            <a:prstGeom prst="corner">
              <a:avLst>
                <a:gd name="adj1" fmla="val 38444"/>
                <a:gd name="adj2" fmla="val 86106"/>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2521" name="Freeform 58"/>
            <p:cNvSpPr>
              <a:spLocks noEditPoints="1"/>
            </p:cNvSpPr>
            <p:nvPr/>
          </p:nvSpPr>
          <p:spPr bwMode="black">
            <a:xfrm>
              <a:off x="5060498" y="5497438"/>
              <a:ext cx="383562" cy="41116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70982"/>
              <a:endParaRPr lang="en-US" sz="700">
                <a:solidFill>
                  <a:srgbClr val="FFFFFF"/>
                </a:solidFill>
              </a:endParaRPr>
            </a:p>
          </p:txBody>
        </p:sp>
        <p:sp>
          <p:nvSpPr>
            <p:cNvPr id="5179" name="L-Shape 5178"/>
            <p:cNvSpPr/>
            <p:nvPr/>
          </p:nvSpPr>
          <p:spPr bwMode="auto">
            <a:xfrm flipV="1">
              <a:off x="4901626" y="5405458"/>
              <a:ext cx="879841" cy="822960"/>
            </a:xfrm>
            <a:prstGeom prst="corner">
              <a:avLst>
                <a:gd name="adj1" fmla="val 43057"/>
                <a:gd name="adj2" fmla="val 7485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25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78752" y="5472082"/>
              <a:ext cx="381707" cy="381762"/>
            </a:xfrm>
            <a:prstGeom prst="rect">
              <a:avLst/>
            </a:prstGeom>
            <a:noFill/>
            <a:extLst>
              <a:ext uri="{909E8E84-426E-40DD-AFC4-6F175D3DCCD1}">
                <a14:hiddenFill xmlns:a14="http://schemas.microsoft.com/office/drawing/2010/main">
                  <a:solidFill>
                    <a:srgbClr val="FFFFFF"/>
                  </a:solidFill>
                </a14:hiddenFill>
              </a:ext>
            </a:extLst>
          </p:spPr>
        </p:pic>
        <p:sp>
          <p:nvSpPr>
            <p:cNvPr id="5180" name="L-Shape 5179"/>
            <p:cNvSpPr/>
            <p:nvPr/>
          </p:nvSpPr>
          <p:spPr bwMode="auto">
            <a:xfrm flipH="1">
              <a:off x="5594119" y="5405458"/>
              <a:ext cx="990808" cy="822960"/>
            </a:xfrm>
            <a:prstGeom prst="corner">
              <a:avLst>
                <a:gd name="adj1" fmla="val 49207"/>
                <a:gd name="adj2" fmla="val 9020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2561" name="Picture 5" descr="C:\Users\Jonahs\Dropbox\Projects SCOTT\MEET Windows Azure\source\Background\tile-icon-CD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476" y="5446686"/>
              <a:ext cx="495659" cy="491253"/>
            </a:xfrm>
            <a:prstGeom prst="rect">
              <a:avLst/>
            </a:prstGeom>
            <a:noFill/>
            <a:extLst>
              <a:ext uri="{909E8E84-426E-40DD-AFC4-6F175D3DCCD1}">
                <a14:hiddenFill xmlns:a14="http://schemas.microsoft.com/office/drawing/2010/main">
                  <a:solidFill>
                    <a:srgbClr val="FFFFFF"/>
                  </a:solidFill>
                </a14:hiddenFill>
              </a:ext>
            </a:extLst>
          </p:spPr>
        </p:pic>
        <p:sp>
          <p:nvSpPr>
            <p:cNvPr id="5181" name="L-Shape 5180"/>
            <p:cNvSpPr/>
            <p:nvPr/>
          </p:nvSpPr>
          <p:spPr bwMode="auto">
            <a:xfrm rot="5400000" flipV="1">
              <a:off x="6785077" y="5411624"/>
              <a:ext cx="835291" cy="822960"/>
            </a:xfrm>
            <a:prstGeom prst="corner">
              <a:avLst>
                <a:gd name="adj1" fmla="val 80102"/>
                <a:gd name="adj2" fmla="val 9173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grpSp>
      <p:grpSp>
        <p:nvGrpSpPr>
          <p:cNvPr id="5" name="Group 4"/>
          <p:cNvGrpSpPr/>
          <p:nvPr/>
        </p:nvGrpSpPr>
        <p:grpSpPr>
          <a:xfrm>
            <a:off x="756750" y="2929433"/>
            <a:ext cx="6323583" cy="859525"/>
            <a:chOff x="274638" y="3976350"/>
            <a:chExt cx="7563481" cy="1108346"/>
          </a:xfrm>
        </p:grpSpPr>
        <p:sp>
          <p:nvSpPr>
            <p:cNvPr id="2538" name="Rectangle 2537"/>
            <p:cNvSpPr/>
            <p:nvPr/>
          </p:nvSpPr>
          <p:spPr bwMode="auto">
            <a:xfrm>
              <a:off x="274638" y="3976350"/>
              <a:ext cx="7563481" cy="110834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411480" rIns="182854" bIns="0" numCol="1" spcCol="0" rtlCol="0" fromWordArt="0" anchor="ctr" anchorCtr="0" forceAA="0" compatLnSpc="1">
              <a:prstTxWarp prst="textNoShape">
                <a:avLst/>
              </a:prstTxWarp>
              <a:noAutofit/>
            </a:bodyPr>
            <a:lstStyle/>
            <a:p>
              <a:pPr defTabSz="761592">
                <a:lnSpc>
                  <a:spcPct val="90000"/>
                </a:lnSpc>
                <a:defRPr/>
              </a:pPr>
              <a:r>
                <a:rPr lang="en-US" sz="4000" kern="0" baseline="30000" dirty="0">
                  <a:gradFill>
                    <a:gsLst>
                      <a:gs pos="0">
                        <a:srgbClr val="00188F">
                          <a:lumMod val="5000"/>
                          <a:lumOff val="95000"/>
                        </a:srgbClr>
                      </a:gs>
                      <a:gs pos="100000">
                        <a:srgbClr val="EFEFEF"/>
                      </a:gs>
                    </a:gsLst>
                    <a:lin ang="5400000" scaled="1"/>
                  </a:gradFill>
                  <a:latin typeface="Segoe UI Light"/>
                </a:rPr>
                <a:t>Data </a:t>
              </a:r>
              <a:br>
                <a:rPr lang="en-US" sz="4000" kern="0" baseline="30000" dirty="0">
                  <a:gradFill>
                    <a:gsLst>
                      <a:gs pos="0">
                        <a:srgbClr val="00188F">
                          <a:lumMod val="5000"/>
                          <a:lumOff val="95000"/>
                        </a:srgbClr>
                      </a:gs>
                      <a:gs pos="100000">
                        <a:srgbClr val="EFEFEF"/>
                      </a:gs>
                    </a:gsLst>
                    <a:lin ang="5400000" scaled="1"/>
                  </a:gradFill>
                  <a:latin typeface="Segoe UI Light"/>
                </a:rPr>
              </a:br>
              <a:r>
                <a:rPr lang="en-US" sz="40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2534" name="Rectangle 2533"/>
            <p:cNvSpPr/>
            <p:nvPr/>
          </p:nvSpPr>
          <p:spPr bwMode="auto">
            <a:xfrm>
              <a:off x="4795183" y="412169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Table</a:t>
              </a:r>
            </a:p>
          </p:txBody>
        </p:sp>
        <p:sp>
          <p:nvSpPr>
            <p:cNvPr id="2532" name="Rectangle 2531"/>
            <p:cNvSpPr/>
            <p:nvPr/>
          </p:nvSpPr>
          <p:spPr bwMode="auto">
            <a:xfrm>
              <a:off x="3879920" y="412169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err="1">
                  <a:gradFill>
                    <a:gsLst>
                      <a:gs pos="0">
                        <a:srgbClr val="FFFFFF"/>
                      </a:gs>
                      <a:gs pos="100000">
                        <a:srgbClr val="FFFFFF"/>
                      </a:gs>
                    </a:gsLst>
                    <a:lin ang="5400000" scaled="0"/>
                  </a:gradFill>
                </a:rPr>
                <a:t>HDInsight</a:t>
              </a:r>
              <a:endParaRPr lang="en-US" sz="800" dirty="0">
                <a:gradFill>
                  <a:gsLst>
                    <a:gs pos="0">
                      <a:srgbClr val="FFFFFF"/>
                    </a:gs>
                    <a:gs pos="100000">
                      <a:srgbClr val="FFFFFF"/>
                    </a:gs>
                  </a:gsLst>
                  <a:lin ang="5400000" scaled="0"/>
                </a:gradFill>
              </a:endParaRPr>
            </a:p>
          </p:txBody>
        </p:sp>
        <p:sp>
          <p:nvSpPr>
            <p:cNvPr id="2530" name="Rectangle 2529"/>
            <p:cNvSpPr/>
            <p:nvPr/>
          </p:nvSpPr>
          <p:spPr bwMode="auto">
            <a:xfrm>
              <a:off x="5812509" y="414527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Blob storage</a:t>
              </a:r>
            </a:p>
          </p:txBody>
        </p:sp>
        <p:sp>
          <p:nvSpPr>
            <p:cNvPr id="2536" name="Rectangle 2535"/>
            <p:cNvSpPr/>
            <p:nvPr/>
          </p:nvSpPr>
          <p:spPr bwMode="auto">
            <a:xfrm>
              <a:off x="2926195" y="4121695"/>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SQL database</a:t>
              </a:r>
            </a:p>
          </p:txBody>
        </p:sp>
        <p:sp>
          <p:nvSpPr>
            <p:cNvPr id="2572" name="Freeform 30"/>
            <p:cNvSpPr>
              <a:spLocks noEditPoints="1"/>
            </p:cNvSpPr>
            <p:nvPr/>
          </p:nvSpPr>
          <p:spPr bwMode="auto">
            <a:xfrm flipH="1">
              <a:off x="3246157" y="4251105"/>
              <a:ext cx="274268" cy="303268"/>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800">
                <a:solidFill>
                  <a:srgbClr val="505050"/>
                </a:solidFill>
              </a:endParaRPr>
            </a:p>
          </p:txBody>
        </p:sp>
        <p:sp>
          <p:nvSpPr>
            <p:cNvPr id="5169" name="L-Shape 5168"/>
            <p:cNvSpPr/>
            <p:nvPr/>
          </p:nvSpPr>
          <p:spPr bwMode="auto">
            <a:xfrm>
              <a:off x="2979039" y="4157738"/>
              <a:ext cx="860880" cy="825944"/>
            </a:xfrm>
            <a:prstGeom prst="corner">
              <a:avLst>
                <a:gd name="adj1" fmla="val 38444"/>
                <a:gd name="adj2" fmla="val 76380"/>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2533" name="Picture 3" descr="C:\Users\Jonahs\Dropbox\Projects SCOTT\MEET Windows Azure\source\Background\tile-icon-bigdat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662" y="4187315"/>
              <a:ext cx="434709" cy="430848"/>
            </a:xfrm>
            <a:prstGeom prst="rect">
              <a:avLst/>
            </a:prstGeom>
            <a:noFill/>
            <a:extLst>
              <a:ext uri="{909E8E84-426E-40DD-AFC4-6F175D3DCCD1}">
                <a14:hiddenFill xmlns:a14="http://schemas.microsoft.com/office/drawing/2010/main">
                  <a:solidFill>
                    <a:srgbClr val="FFFFFF"/>
                  </a:solidFill>
                </a14:hiddenFill>
              </a:ext>
            </a:extLst>
          </p:spPr>
        </p:pic>
        <p:sp>
          <p:nvSpPr>
            <p:cNvPr id="5170" name="L-Shape 5169"/>
            <p:cNvSpPr/>
            <p:nvPr/>
          </p:nvSpPr>
          <p:spPr bwMode="auto">
            <a:xfrm flipH="1" flipV="1">
              <a:off x="3707201" y="4157738"/>
              <a:ext cx="1018513" cy="825944"/>
            </a:xfrm>
            <a:prstGeom prst="corner">
              <a:avLst>
                <a:gd name="adj1" fmla="val 49207"/>
                <a:gd name="adj2" fmla="val 9462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2535" name="Picture 2" descr="C:\Users\Jonahs\Dropbox\Projects SCOTT\MEET Windows Azure\source\Background\tile-icon-stor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7260" y="4197691"/>
              <a:ext cx="410039" cy="410097"/>
            </a:xfrm>
            <a:prstGeom prst="rect">
              <a:avLst/>
            </a:prstGeom>
            <a:noFill/>
            <a:extLst>
              <a:ext uri="{909E8E84-426E-40DD-AFC4-6F175D3DCCD1}">
                <a14:hiddenFill xmlns:a14="http://schemas.microsoft.com/office/drawing/2010/main">
                  <a:solidFill>
                    <a:srgbClr val="FFFFFF"/>
                  </a:solidFill>
                </a14:hiddenFill>
              </a:ext>
            </a:extLst>
          </p:spPr>
        </p:pic>
        <p:sp>
          <p:nvSpPr>
            <p:cNvPr id="5172" name="L-Shape 5171"/>
            <p:cNvSpPr/>
            <p:nvPr/>
          </p:nvSpPr>
          <p:spPr bwMode="auto">
            <a:xfrm>
              <a:off x="4917964" y="4160509"/>
              <a:ext cx="860880" cy="820402"/>
            </a:xfrm>
            <a:prstGeom prst="corner">
              <a:avLst>
                <a:gd name="adj1" fmla="val 38444"/>
                <a:gd name="adj2" fmla="val 7971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2531" name="Picture 25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3087" y="4224691"/>
              <a:ext cx="393037" cy="356096"/>
            </a:xfrm>
            <a:prstGeom prst="rect">
              <a:avLst/>
            </a:prstGeom>
          </p:spPr>
        </p:pic>
        <p:sp>
          <p:nvSpPr>
            <p:cNvPr id="5173" name="L-Shape 5172"/>
            <p:cNvSpPr/>
            <p:nvPr/>
          </p:nvSpPr>
          <p:spPr bwMode="auto">
            <a:xfrm flipH="1" flipV="1">
              <a:off x="5725889" y="4157951"/>
              <a:ext cx="860880" cy="822960"/>
            </a:xfrm>
            <a:prstGeom prst="corner">
              <a:avLst>
                <a:gd name="adj1" fmla="val 44546"/>
                <a:gd name="adj2" fmla="val 73388"/>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grpSp>
      <p:sp>
        <p:nvSpPr>
          <p:cNvPr id="6" name="Title 5"/>
          <p:cNvSpPr>
            <a:spLocks noGrp="1"/>
          </p:cNvSpPr>
          <p:nvPr>
            <p:ph type="title"/>
          </p:nvPr>
        </p:nvSpPr>
        <p:spPr/>
        <p:txBody>
          <a:bodyPr/>
          <a:lstStyle/>
          <a:p>
            <a:r>
              <a:rPr lang="en-US" dirty="0" smtClean="0"/>
              <a:t>Cloud App Modeling</a:t>
            </a:r>
            <a:endParaRPr lang="en-US" dirty="0"/>
          </a:p>
        </p:txBody>
      </p:sp>
      <p:sp>
        <p:nvSpPr>
          <p:cNvPr id="11" name="Content Placeholder 10"/>
          <p:cNvSpPr>
            <a:spLocks noGrp="1"/>
          </p:cNvSpPr>
          <p:nvPr>
            <p:ph idx="1"/>
          </p:nvPr>
        </p:nvSpPr>
        <p:spPr>
          <a:xfrm>
            <a:off x="452991" y="5229172"/>
            <a:ext cx="11149012" cy="443198"/>
          </a:xfrm>
        </p:spPr>
        <p:txBody>
          <a:bodyPr/>
          <a:lstStyle/>
          <a:p>
            <a:r>
              <a:rPr lang="en-US" sz="3200" dirty="0" smtClean="0"/>
              <a:t>Application modeling and composition</a:t>
            </a:r>
          </a:p>
        </p:txBody>
      </p:sp>
      <p:grpSp>
        <p:nvGrpSpPr>
          <p:cNvPr id="81" name="Group 80"/>
          <p:cNvGrpSpPr/>
          <p:nvPr/>
        </p:nvGrpSpPr>
        <p:grpSpPr>
          <a:xfrm>
            <a:off x="763371" y="1512594"/>
            <a:ext cx="6323582" cy="1410966"/>
            <a:chOff x="73744" y="1801476"/>
            <a:chExt cx="7563481" cy="1984425"/>
          </a:xfrm>
        </p:grpSpPr>
        <p:sp>
          <p:nvSpPr>
            <p:cNvPr id="82" name="Rectangle 81"/>
            <p:cNvSpPr/>
            <p:nvPr/>
          </p:nvSpPr>
          <p:spPr bwMode="auto">
            <a:xfrm>
              <a:off x="73744" y="1801476"/>
              <a:ext cx="7563481" cy="1984425"/>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411480" rIns="182854" bIns="0" numCol="1" spcCol="0" rtlCol="0" fromWordArt="0" anchor="ctr" anchorCtr="0" forceAA="0" compatLnSpc="1">
              <a:prstTxWarp prst="textNoShape">
                <a:avLst/>
              </a:prstTxWarp>
              <a:noAutofit/>
            </a:bodyPr>
            <a:lstStyle/>
            <a:p>
              <a:pPr defTabSz="761592">
                <a:lnSpc>
                  <a:spcPct val="90000"/>
                </a:lnSpc>
              </a:pPr>
              <a:r>
                <a:rPr lang="en-US" sz="4000" kern="0" baseline="30000" dirty="0">
                  <a:gradFill>
                    <a:gsLst>
                      <a:gs pos="0">
                        <a:srgbClr val="00188F">
                          <a:lumMod val="5000"/>
                          <a:lumOff val="95000"/>
                        </a:srgbClr>
                      </a:gs>
                      <a:gs pos="100000">
                        <a:srgbClr val="EFEFEF"/>
                      </a:gs>
                    </a:gsLst>
                    <a:lin ang="5400000" scaled="1"/>
                  </a:gradFill>
                  <a:latin typeface="Segoe UI Light"/>
                </a:rPr>
                <a:t>App </a:t>
              </a:r>
              <a:br>
                <a:rPr lang="en-US" sz="4000" kern="0" baseline="30000" dirty="0">
                  <a:gradFill>
                    <a:gsLst>
                      <a:gs pos="0">
                        <a:srgbClr val="00188F">
                          <a:lumMod val="5000"/>
                          <a:lumOff val="95000"/>
                        </a:srgbClr>
                      </a:gs>
                      <a:gs pos="100000">
                        <a:srgbClr val="EFEFEF"/>
                      </a:gs>
                    </a:gsLst>
                    <a:lin ang="5400000" scaled="1"/>
                  </a:gradFill>
                  <a:latin typeface="Segoe UI Light"/>
                </a:rPr>
              </a:br>
              <a:r>
                <a:rPr lang="en-US" sz="4000" kern="0" baseline="30000" dirty="0">
                  <a:gradFill>
                    <a:gsLst>
                      <a:gs pos="0">
                        <a:srgbClr val="00188F">
                          <a:lumMod val="5000"/>
                          <a:lumOff val="95000"/>
                        </a:srgbClr>
                      </a:gs>
                      <a:gs pos="100000">
                        <a:srgbClr val="EFEFEF"/>
                      </a:gs>
                    </a:gsLst>
                    <a:lin ang="5400000" scaled="1"/>
                  </a:gradFill>
                  <a:latin typeface="Segoe UI Light"/>
                </a:rPr>
                <a:t>services</a:t>
              </a:r>
            </a:p>
          </p:txBody>
        </p:sp>
        <p:sp>
          <p:nvSpPr>
            <p:cNvPr id="83" name="Rectangle 82"/>
            <p:cNvSpPr/>
            <p:nvPr/>
          </p:nvSpPr>
          <p:spPr bwMode="auto">
            <a:xfrm>
              <a:off x="6628939" y="1902116"/>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media</a:t>
              </a:r>
            </a:p>
          </p:txBody>
        </p:sp>
        <p:sp>
          <p:nvSpPr>
            <p:cNvPr id="84" name="Rectangle 83"/>
            <p:cNvSpPr/>
            <p:nvPr/>
          </p:nvSpPr>
          <p:spPr bwMode="auto">
            <a:xfrm>
              <a:off x="5611615" y="2823594"/>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err="1">
                  <a:gradFill>
                    <a:gsLst>
                      <a:gs pos="0">
                        <a:srgbClr val="FFFFFF"/>
                      </a:gs>
                      <a:gs pos="100000">
                        <a:srgbClr val="FFFFFF"/>
                      </a:gs>
                    </a:gsLst>
                    <a:lin ang="5400000" scaled="0"/>
                  </a:gradFill>
                </a:rPr>
                <a:t>hpc</a:t>
              </a:r>
              <a:endParaRPr lang="en-US" sz="800" dirty="0">
                <a:gradFill>
                  <a:gsLst>
                    <a:gs pos="0">
                      <a:srgbClr val="FFFFFF"/>
                    </a:gs>
                    <a:gs pos="100000">
                      <a:srgbClr val="FFFFFF"/>
                    </a:gs>
                  </a:gsLst>
                  <a:lin ang="5400000" scaled="0"/>
                </a:gradFill>
              </a:endParaRPr>
            </a:p>
          </p:txBody>
        </p:sp>
        <p:sp>
          <p:nvSpPr>
            <p:cNvPr id="85" name="Rectangle 84"/>
            <p:cNvSpPr/>
            <p:nvPr/>
          </p:nvSpPr>
          <p:spPr bwMode="auto">
            <a:xfrm>
              <a:off x="4594289" y="2824308"/>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BizTalk Services</a:t>
              </a:r>
            </a:p>
          </p:txBody>
        </p:sp>
        <p:sp>
          <p:nvSpPr>
            <p:cNvPr id="86" name="Rectangle 85"/>
            <p:cNvSpPr/>
            <p:nvPr/>
          </p:nvSpPr>
          <p:spPr bwMode="auto">
            <a:xfrm>
              <a:off x="6628127" y="2823595"/>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analytics</a:t>
              </a:r>
            </a:p>
          </p:txBody>
        </p:sp>
        <p:sp>
          <p:nvSpPr>
            <p:cNvPr id="87" name="Rectangle 86"/>
            <p:cNvSpPr/>
            <p:nvPr/>
          </p:nvSpPr>
          <p:spPr bwMode="auto">
            <a:xfrm>
              <a:off x="3618059" y="1902116"/>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spcBef>
                  <a:spcPct val="0"/>
                </a:spcBef>
                <a:spcAft>
                  <a:spcPct val="0"/>
                </a:spcAft>
              </a:pPr>
              <a:r>
                <a:rPr lang="en-US" sz="800" dirty="0">
                  <a:gradFill>
                    <a:gsLst>
                      <a:gs pos="0">
                        <a:srgbClr val="FFFFFF"/>
                      </a:gs>
                      <a:gs pos="100000">
                        <a:srgbClr val="FFFFFF"/>
                      </a:gs>
                    </a:gsLst>
                    <a:lin ang="5400000" scaled="0"/>
                  </a:gradFill>
                </a:rPr>
                <a:t>caching</a:t>
              </a:r>
            </a:p>
          </p:txBody>
        </p:sp>
        <p:sp>
          <p:nvSpPr>
            <p:cNvPr id="88" name="Rectangle 87"/>
            <p:cNvSpPr/>
            <p:nvPr/>
          </p:nvSpPr>
          <p:spPr bwMode="auto">
            <a:xfrm>
              <a:off x="4594289" y="1914699"/>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spcBef>
                  <a:spcPct val="0"/>
                </a:spcBef>
                <a:spcAft>
                  <a:spcPct val="0"/>
                </a:spcAft>
              </a:pPr>
              <a:r>
                <a:rPr lang="en-US" sz="800" dirty="0">
                  <a:gradFill>
                    <a:gsLst>
                      <a:gs pos="0">
                        <a:srgbClr val="FFFFFF"/>
                      </a:gs>
                      <a:gs pos="100000">
                        <a:srgbClr val="FFFFFF"/>
                      </a:gs>
                    </a:gsLst>
                    <a:lin ang="5400000" scaled="0"/>
                  </a:gradFill>
                </a:rPr>
                <a:t>identity</a:t>
              </a:r>
            </a:p>
          </p:txBody>
        </p:sp>
        <p:sp>
          <p:nvSpPr>
            <p:cNvPr id="89" name="Rectangle 88"/>
            <p:cNvSpPr/>
            <p:nvPr/>
          </p:nvSpPr>
          <p:spPr bwMode="auto">
            <a:xfrm>
              <a:off x="5611614" y="1902116"/>
              <a:ext cx="914193" cy="831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service bus</a:t>
              </a:r>
            </a:p>
          </p:txBody>
        </p:sp>
        <p:sp>
          <p:nvSpPr>
            <p:cNvPr id="90" name="Rectangle 89"/>
            <p:cNvSpPr/>
            <p:nvPr/>
          </p:nvSpPr>
          <p:spPr bwMode="auto">
            <a:xfrm>
              <a:off x="3679026" y="2846917"/>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web sites</a:t>
              </a:r>
            </a:p>
          </p:txBody>
        </p:sp>
        <p:sp>
          <p:nvSpPr>
            <p:cNvPr id="91" name="Mobile Services - Label"/>
            <p:cNvSpPr/>
            <p:nvPr/>
          </p:nvSpPr>
          <p:spPr bwMode="auto">
            <a:xfrm>
              <a:off x="2725301" y="2858016"/>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mobile services</a:t>
              </a:r>
            </a:p>
          </p:txBody>
        </p:sp>
        <p:sp>
          <p:nvSpPr>
            <p:cNvPr id="92" name="Rectangle 91"/>
            <p:cNvSpPr/>
            <p:nvPr/>
          </p:nvSpPr>
          <p:spPr bwMode="auto">
            <a:xfrm>
              <a:off x="2725763" y="1900473"/>
              <a:ext cx="914193" cy="83158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smtClean="0">
                  <a:gradFill>
                    <a:gsLst>
                      <a:gs pos="0">
                        <a:srgbClr val="FFFFFF"/>
                      </a:gs>
                      <a:gs pos="100000">
                        <a:srgbClr val="FFFFFF"/>
                      </a:gs>
                    </a:gsLst>
                    <a:lin ang="5400000" scaled="0"/>
                  </a:gradFill>
                </a:rPr>
                <a:t>compute </a:t>
              </a:r>
              <a:r>
                <a:rPr lang="en-US" sz="800" dirty="0">
                  <a:gradFill>
                    <a:gsLst>
                      <a:gs pos="0">
                        <a:srgbClr val="FFFFFF"/>
                      </a:gs>
                      <a:gs pos="100000">
                        <a:srgbClr val="FFFFFF"/>
                      </a:gs>
                    </a:gsLst>
                    <a:lin ang="5400000" scaled="0"/>
                  </a:gradFill>
                </a:rPr>
                <a:t>services</a:t>
              </a:r>
            </a:p>
          </p:txBody>
        </p:sp>
        <p:pic>
          <p:nvPicPr>
            <p:cNvPr id="93" name="Picture 9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8551" y="2005197"/>
              <a:ext cx="431850" cy="428014"/>
            </a:xfrm>
            <a:prstGeom prst="rect">
              <a:avLst/>
            </a:prstGeom>
          </p:spPr>
        </p:pic>
        <p:sp>
          <p:nvSpPr>
            <p:cNvPr id="94" name="L-Shape 93"/>
            <p:cNvSpPr/>
            <p:nvPr/>
          </p:nvSpPr>
          <p:spPr bwMode="auto">
            <a:xfrm>
              <a:off x="3751582" y="1947443"/>
              <a:ext cx="860880" cy="825944"/>
            </a:xfrm>
            <a:prstGeom prst="corner">
              <a:avLst>
                <a:gd name="adj1" fmla="val 38444"/>
                <a:gd name="adj2" fmla="val 73305"/>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95" name="Picture 7" descr="C:\Users\Jonahs\Dropbox\Projects SCOTT\MEET Windows Azure\source\Background\tile-icon-identity.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3558" y="2044499"/>
              <a:ext cx="375655" cy="375654"/>
            </a:xfrm>
            <a:prstGeom prst="rect">
              <a:avLst/>
            </a:prstGeom>
            <a:noFill/>
            <a:extLst>
              <a:ext uri="{909E8E84-426E-40DD-AFC4-6F175D3DCCD1}">
                <a14:hiddenFill xmlns:a14="http://schemas.microsoft.com/office/drawing/2010/main">
                  <a:solidFill>
                    <a:srgbClr val="FFFFFF"/>
                  </a:solidFill>
                </a14:hiddenFill>
              </a:ext>
            </a:extLst>
          </p:spPr>
        </p:pic>
        <p:sp>
          <p:nvSpPr>
            <p:cNvPr id="96" name="L-Shape 95"/>
            <p:cNvSpPr/>
            <p:nvPr/>
          </p:nvSpPr>
          <p:spPr bwMode="auto">
            <a:xfrm flipH="1" flipV="1">
              <a:off x="4438665" y="1947443"/>
              <a:ext cx="991104" cy="825944"/>
            </a:xfrm>
            <a:prstGeom prst="corner">
              <a:avLst>
                <a:gd name="adj1" fmla="val 47670"/>
                <a:gd name="adj2" fmla="val 8232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97" name="L-Shape 96"/>
            <p:cNvSpPr/>
            <p:nvPr/>
          </p:nvSpPr>
          <p:spPr bwMode="auto">
            <a:xfrm flipH="1" flipV="1">
              <a:off x="4419170" y="2871521"/>
              <a:ext cx="1009185" cy="768100"/>
            </a:xfrm>
            <a:prstGeom prst="corner">
              <a:avLst>
                <a:gd name="adj1" fmla="val 38444"/>
                <a:gd name="adj2" fmla="val 9830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98" name="Picture 9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7932" y="2013944"/>
              <a:ext cx="384545" cy="435206"/>
            </a:xfrm>
            <a:prstGeom prst="rect">
              <a:avLst/>
            </a:prstGeom>
          </p:spPr>
        </p:pic>
        <p:sp>
          <p:nvSpPr>
            <p:cNvPr id="99" name="L-Shape 98"/>
            <p:cNvSpPr/>
            <p:nvPr/>
          </p:nvSpPr>
          <p:spPr bwMode="auto">
            <a:xfrm flipV="1">
              <a:off x="5671013" y="1950827"/>
              <a:ext cx="969768" cy="825944"/>
            </a:xfrm>
            <a:prstGeom prst="corner">
              <a:avLst>
                <a:gd name="adj1" fmla="val 50745"/>
                <a:gd name="adj2" fmla="val 100563"/>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100" name="Freeform 25"/>
            <p:cNvSpPr>
              <a:spLocks noEditPoints="1"/>
            </p:cNvSpPr>
            <p:nvPr/>
          </p:nvSpPr>
          <p:spPr bwMode="black">
            <a:xfrm flipH="1">
              <a:off x="6883770" y="1998075"/>
              <a:ext cx="432290" cy="432464"/>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896084"/>
              <a:endParaRPr lang="en-US" sz="1800" dirty="0">
                <a:solidFill>
                  <a:srgbClr val="000000"/>
                </a:solidFill>
              </a:endParaRPr>
            </a:p>
          </p:txBody>
        </p:sp>
        <p:sp>
          <p:nvSpPr>
            <p:cNvPr id="101" name="L-Shape 100"/>
            <p:cNvSpPr/>
            <p:nvPr/>
          </p:nvSpPr>
          <p:spPr bwMode="auto">
            <a:xfrm flipH="1">
              <a:off x="6585206" y="1950827"/>
              <a:ext cx="837620" cy="825944"/>
            </a:xfrm>
            <a:prstGeom prst="corner">
              <a:avLst>
                <a:gd name="adj1" fmla="val 38444"/>
                <a:gd name="adj2" fmla="val 8253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102" name="Picture 2" descr="\\MAGNUM\Projects\Microsoft\Cloud Power FY12\Design\Icons\PNGs\Cloud_on_your_terms.png"/>
            <p:cNvPicPr>
              <a:picLocks noChangeAspect="1" noChangeArrowheads="1"/>
            </p:cNvPicPr>
            <p:nvPr/>
          </p:nvPicPr>
          <p:blipFill>
            <a:blip r:embed="rId12" cstate="print">
              <a:lum bright="100000"/>
              <a:extLst>
                <a:ext uri="{28A0092B-C50C-407E-A947-70E740481C1C}">
                  <a14:useLocalDpi xmlns:a14="http://schemas.microsoft.com/office/drawing/2010/main" val="0"/>
                </a:ext>
              </a:extLst>
            </a:blip>
            <a:stretch>
              <a:fillRect/>
            </a:stretch>
          </p:blipFill>
          <p:spPr bwMode="auto">
            <a:xfrm>
              <a:off x="5783746" y="2824265"/>
              <a:ext cx="620508" cy="620595"/>
            </a:xfrm>
            <a:prstGeom prst="rect">
              <a:avLst/>
            </a:prstGeom>
            <a:noFill/>
            <a:ln>
              <a:noFill/>
            </a:ln>
          </p:spPr>
        </p:pic>
        <p:sp>
          <p:nvSpPr>
            <p:cNvPr id="103" name="L-Shape 102"/>
            <p:cNvSpPr/>
            <p:nvPr/>
          </p:nvSpPr>
          <p:spPr bwMode="auto">
            <a:xfrm>
              <a:off x="5671013" y="2871521"/>
              <a:ext cx="860880" cy="768100"/>
            </a:xfrm>
            <a:prstGeom prst="corner">
              <a:avLst>
                <a:gd name="adj1" fmla="val 38444"/>
                <a:gd name="adj2" fmla="val 8996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104" name="Freeform 103"/>
            <p:cNvSpPr>
              <a:spLocks noEditPoints="1"/>
            </p:cNvSpPr>
            <p:nvPr/>
          </p:nvSpPr>
          <p:spPr bwMode="auto">
            <a:xfrm>
              <a:off x="6915914" y="3026486"/>
              <a:ext cx="340243" cy="300028"/>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124330" tIns="62164" rIns="124330" bIns="62164" numCol="1" anchor="t" anchorCtr="0" compatLnSpc="1">
              <a:prstTxWarp prst="textNoShape">
                <a:avLst/>
              </a:prstTxWarp>
            </a:bodyPr>
            <a:lstStyle/>
            <a:p>
              <a:pPr defTabSz="1190490"/>
              <a:endParaRPr lang="en-US" sz="1800" dirty="0">
                <a:solidFill>
                  <a:srgbClr val="292929"/>
                </a:solidFill>
              </a:endParaRPr>
            </a:p>
          </p:txBody>
        </p:sp>
        <p:sp>
          <p:nvSpPr>
            <p:cNvPr id="105" name="Analytics - blue"/>
            <p:cNvSpPr/>
            <p:nvPr/>
          </p:nvSpPr>
          <p:spPr bwMode="auto">
            <a:xfrm flipH="1" flipV="1">
              <a:off x="6478938" y="2871521"/>
              <a:ext cx="943888" cy="779498"/>
            </a:xfrm>
            <a:prstGeom prst="corner">
              <a:avLst>
                <a:gd name="adj1" fmla="val 46590"/>
                <a:gd name="adj2" fmla="val 10267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106" name="Picture 10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2509" y="2941047"/>
              <a:ext cx="383939" cy="383993"/>
            </a:xfrm>
            <a:prstGeom prst="rect">
              <a:avLst/>
            </a:prstGeom>
            <a:noFill/>
          </p:spPr>
        </p:pic>
        <p:sp>
          <p:nvSpPr>
            <p:cNvPr id="107" name="L-Shape 106"/>
            <p:cNvSpPr/>
            <p:nvPr/>
          </p:nvSpPr>
          <p:spPr bwMode="auto">
            <a:xfrm>
              <a:off x="3749475" y="2876596"/>
              <a:ext cx="787132" cy="770522"/>
            </a:xfrm>
            <a:prstGeom prst="corner">
              <a:avLst>
                <a:gd name="adj1" fmla="val 46867"/>
                <a:gd name="adj2" fmla="val 71126"/>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108" name="Picture 10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9742" y="2954191"/>
              <a:ext cx="245311" cy="355178"/>
            </a:xfrm>
            <a:prstGeom prst="rect">
              <a:avLst/>
            </a:prstGeom>
            <a:noFill/>
          </p:spPr>
        </p:pic>
        <p:sp>
          <p:nvSpPr>
            <p:cNvPr id="109" name="L-Shape 108"/>
            <p:cNvSpPr/>
            <p:nvPr/>
          </p:nvSpPr>
          <p:spPr bwMode="auto">
            <a:xfrm rot="5400000" flipH="1">
              <a:off x="2787786" y="2833836"/>
              <a:ext cx="806162" cy="820402"/>
            </a:xfrm>
            <a:prstGeom prst="corner">
              <a:avLst>
                <a:gd name="adj1" fmla="val 38444"/>
                <a:gd name="adj2" fmla="val 90894"/>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110" name="Picture 10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58977" y="1979886"/>
              <a:ext cx="447765" cy="378933"/>
            </a:xfrm>
            <a:prstGeom prst="rect">
              <a:avLst/>
            </a:prstGeom>
            <a:noFill/>
          </p:spPr>
        </p:pic>
        <p:sp>
          <p:nvSpPr>
            <p:cNvPr id="111" name="L-Shape 110"/>
            <p:cNvSpPr/>
            <p:nvPr/>
          </p:nvSpPr>
          <p:spPr bwMode="auto">
            <a:xfrm rot="5400000" flipV="1">
              <a:off x="2767134" y="1939454"/>
              <a:ext cx="835291" cy="832576"/>
            </a:xfrm>
            <a:prstGeom prst="corner">
              <a:avLst>
                <a:gd name="adj1" fmla="val 38444"/>
                <a:gd name="adj2" fmla="val 9173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pic>
          <p:nvPicPr>
            <p:cNvPr id="112" name="Picture 1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13906" y="2922235"/>
              <a:ext cx="333604" cy="354169"/>
            </a:xfrm>
            <a:prstGeom prst="rect">
              <a:avLst/>
            </a:prstGeom>
          </p:spPr>
        </p:pic>
      </p:grpSp>
      <p:sp>
        <p:nvSpPr>
          <p:cNvPr id="2" name="Right Arrow 1"/>
          <p:cNvSpPr/>
          <p:nvPr/>
        </p:nvSpPr>
        <p:spPr bwMode="auto">
          <a:xfrm rot="2369499">
            <a:off x="7312855" y="2100865"/>
            <a:ext cx="645459" cy="44397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3" name="Right Arrow 112"/>
          <p:cNvSpPr/>
          <p:nvPr/>
        </p:nvSpPr>
        <p:spPr bwMode="auto">
          <a:xfrm>
            <a:off x="7312854" y="3021431"/>
            <a:ext cx="645459" cy="44397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4" name="Right Arrow 113"/>
          <p:cNvSpPr/>
          <p:nvPr/>
        </p:nvSpPr>
        <p:spPr bwMode="auto">
          <a:xfrm rot="18903168">
            <a:off x="7375362" y="3788055"/>
            <a:ext cx="645459" cy="44397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8469305" y="2385100"/>
            <a:ext cx="2976283" cy="1374297"/>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Cloud Application</a:t>
            </a:r>
          </a:p>
        </p:txBody>
      </p:sp>
      <p:sp>
        <p:nvSpPr>
          <p:cNvPr id="12" name="Rectangle 11"/>
          <p:cNvSpPr/>
          <p:nvPr/>
        </p:nvSpPr>
        <p:spPr bwMode="auto">
          <a:xfrm>
            <a:off x="7245352" y="1512595"/>
            <a:ext cx="837977" cy="3343802"/>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Cloud App Model</a:t>
            </a:r>
          </a:p>
        </p:txBody>
      </p:sp>
    </p:spTree>
    <p:extLst>
      <p:ext uri="{BB962C8B-B14F-4D97-AF65-F5344CB8AC3E}">
        <p14:creationId xmlns:p14="http://schemas.microsoft.com/office/powerpoint/2010/main" val="375035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93" y="232466"/>
            <a:ext cx="11149013" cy="747897"/>
          </a:xfrm>
        </p:spPr>
        <p:txBody>
          <a:bodyPr/>
          <a:lstStyle/>
          <a:p>
            <a:r>
              <a:rPr lang="en-US" dirty="0" smtClean="0"/>
              <a:t>Cloud Application Model Concepts </a:t>
            </a:r>
            <a:endParaRPr lang="en-US" dirty="0"/>
          </a:p>
        </p:txBody>
      </p:sp>
      <p:sp>
        <p:nvSpPr>
          <p:cNvPr id="3" name="Text Placeholder 2"/>
          <p:cNvSpPr>
            <a:spLocks noGrp="1"/>
          </p:cNvSpPr>
          <p:nvPr>
            <p:ph idx="1"/>
          </p:nvPr>
        </p:nvSpPr>
        <p:spPr>
          <a:xfrm>
            <a:off x="112355" y="1357500"/>
            <a:ext cx="8738253" cy="5444683"/>
          </a:xfrm>
        </p:spPr>
        <p:txBody>
          <a:bodyPr>
            <a:normAutofit fontScale="55000" lnSpcReduction="20000"/>
          </a:bodyPr>
          <a:lstStyle/>
          <a:p>
            <a:r>
              <a:rPr lang="en-US" dirty="0" smtClean="0"/>
              <a:t>Resources</a:t>
            </a:r>
          </a:p>
          <a:p>
            <a:pPr lvl="1"/>
            <a:r>
              <a:rPr lang="en-US" dirty="0" smtClean="0"/>
              <a:t>Identify building blocks used in the service</a:t>
            </a:r>
          </a:p>
          <a:p>
            <a:pPr lvl="1"/>
            <a:r>
              <a:rPr lang="en-US" dirty="0" smtClean="0"/>
              <a:t>App’s service code to be run on VMs</a:t>
            </a:r>
          </a:p>
          <a:p>
            <a:pPr lvl="2"/>
            <a:endParaRPr lang="en-US" dirty="0" smtClean="0"/>
          </a:p>
          <a:p>
            <a:r>
              <a:rPr lang="en-US" dirty="0" smtClean="0"/>
              <a:t>Deployment </a:t>
            </a:r>
          </a:p>
          <a:p>
            <a:pPr lvl="1"/>
            <a:r>
              <a:rPr lang="en-US" dirty="0" smtClean="0"/>
              <a:t>Choose number of Fault Domains (FD)</a:t>
            </a:r>
          </a:p>
          <a:p>
            <a:pPr lvl="2"/>
            <a:r>
              <a:rPr lang="en-US" sz="3200" dirty="0" smtClean="0"/>
              <a:t>Unit </a:t>
            </a:r>
            <a:r>
              <a:rPr lang="en-US" sz="3200" dirty="0"/>
              <a:t>of failure based on data center </a:t>
            </a:r>
            <a:r>
              <a:rPr lang="en-US" sz="3200" dirty="0" smtClean="0"/>
              <a:t>topology</a:t>
            </a:r>
          </a:p>
          <a:p>
            <a:pPr lvl="3"/>
            <a:r>
              <a:rPr lang="en-US" sz="2600" dirty="0" smtClean="0"/>
              <a:t>E.g</a:t>
            </a:r>
            <a:r>
              <a:rPr lang="en-US" sz="2600" dirty="0"/>
              <a:t>. top-of-rack switch on a rack of machines</a:t>
            </a:r>
          </a:p>
          <a:p>
            <a:pPr lvl="2"/>
            <a:r>
              <a:rPr lang="en-US" dirty="0" smtClean="0"/>
              <a:t>Spread VMs out across FDs to avoid single points of </a:t>
            </a:r>
            <a:br>
              <a:rPr lang="en-US" dirty="0" smtClean="0"/>
            </a:br>
            <a:r>
              <a:rPr lang="en-US" dirty="0" smtClean="0"/>
              <a:t>physical failure</a:t>
            </a:r>
          </a:p>
          <a:p>
            <a:pPr lvl="1"/>
            <a:r>
              <a:rPr lang="en-US" dirty="0" smtClean="0"/>
              <a:t>Choose number of Upgrade Domains (UD)</a:t>
            </a:r>
          </a:p>
          <a:p>
            <a:pPr lvl="2"/>
            <a:r>
              <a:rPr lang="en-US" dirty="0" smtClean="0"/>
              <a:t>Percentage </a:t>
            </a:r>
            <a:r>
              <a:rPr lang="en-US" dirty="0"/>
              <a:t>of your </a:t>
            </a:r>
            <a:r>
              <a:rPr lang="en-US" dirty="0" smtClean="0"/>
              <a:t>app </a:t>
            </a:r>
            <a:r>
              <a:rPr lang="en-US" dirty="0"/>
              <a:t>you will take offline for an </a:t>
            </a:r>
            <a:r>
              <a:rPr lang="en-US" dirty="0" smtClean="0"/>
              <a:t>upgrade </a:t>
            </a:r>
            <a:br>
              <a:rPr lang="en-US" dirty="0" smtClean="0"/>
            </a:br>
            <a:r>
              <a:rPr lang="en-US" dirty="0" smtClean="0"/>
              <a:t>at a time</a:t>
            </a:r>
            <a:endParaRPr lang="en-US" dirty="0"/>
          </a:p>
          <a:p>
            <a:pPr lvl="5"/>
            <a:endParaRPr lang="en-US" dirty="0" smtClean="0"/>
          </a:p>
          <a:p>
            <a:r>
              <a:rPr lang="en-US" dirty="0" smtClean="0"/>
              <a:t>Configuration </a:t>
            </a:r>
          </a:p>
          <a:p>
            <a:pPr lvl="1"/>
            <a:r>
              <a:rPr lang="en-US" dirty="0"/>
              <a:t>Specify number of instances</a:t>
            </a:r>
          </a:p>
          <a:p>
            <a:pPr lvl="1"/>
            <a:r>
              <a:rPr lang="en-US" dirty="0" smtClean="0"/>
              <a:t>Set the desired configurations for resources</a:t>
            </a:r>
          </a:p>
          <a:p>
            <a:pPr lvl="1"/>
            <a:r>
              <a:rPr lang="en-US" dirty="0" smtClean="0"/>
              <a:t>Allows dynamic changes to configuration</a:t>
            </a:r>
          </a:p>
        </p:txBody>
      </p:sp>
      <p:sp>
        <p:nvSpPr>
          <p:cNvPr id="44" name="Rounded Rectangle 43"/>
          <p:cNvSpPr/>
          <p:nvPr/>
        </p:nvSpPr>
        <p:spPr bwMode="auto">
          <a:xfrm>
            <a:off x="8815732" y="2987552"/>
            <a:ext cx="3262965" cy="3426594"/>
          </a:xfrm>
          <a:prstGeom prst="roundRect">
            <a:avLst/>
          </a:prstGeom>
          <a:solidFill>
            <a:schemeClr val="accent2">
              <a:lumMod val="50000"/>
            </a:schemeClr>
          </a:solidFill>
          <a:ln w="19050">
            <a:solidFill>
              <a:schemeClr val="bg2">
                <a:lumMod val="1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Cloud Application</a:t>
            </a:r>
          </a:p>
        </p:txBody>
      </p:sp>
      <p:grpSp>
        <p:nvGrpSpPr>
          <p:cNvPr id="45" name="Group 44"/>
          <p:cNvGrpSpPr/>
          <p:nvPr/>
        </p:nvGrpSpPr>
        <p:grpSpPr>
          <a:xfrm>
            <a:off x="9269208" y="5232889"/>
            <a:ext cx="841735" cy="569349"/>
            <a:chOff x="2975951" y="3967525"/>
            <a:chExt cx="841735" cy="569349"/>
          </a:xfrm>
        </p:grpSpPr>
        <p:sp>
          <p:nvSpPr>
            <p:cNvPr id="46" name="L-Shape 45"/>
            <p:cNvSpPr/>
            <p:nvPr/>
          </p:nvSpPr>
          <p:spPr bwMode="auto">
            <a:xfrm flipV="1">
              <a:off x="3097178" y="3976497"/>
              <a:ext cx="720508" cy="560377"/>
            </a:xfrm>
            <a:prstGeom prst="corner">
              <a:avLst>
                <a:gd name="adj1" fmla="val 38444"/>
                <a:gd name="adj2" fmla="val 93695"/>
              </a:avLst>
            </a:prstGeom>
            <a:solidFill>
              <a:srgbClr val="8CC600"/>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47" name="Virtual Machines - Label"/>
            <p:cNvSpPr/>
            <p:nvPr/>
          </p:nvSpPr>
          <p:spPr bwMode="auto">
            <a:xfrm>
              <a:off x="2975951" y="3967525"/>
              <a:ext cx="765128" cy="5662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machines</a:t>
              </a: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847" y="4024038"/>
              <a:ext cx="321334" cy="236519"/>
            </a:xfrm>
            <a:prstGeom prst="rect">
              <a:avLst/>
            </a:prstGeom>
            <a:noFill/>
            <a:ln>
              <a:noFill/>
            </a:ln>
          </p:spPr>
        </p:pic>
      </p:grpSp>
      <p:grpSp>
        <p:nvGrpSpPr>
          <p:cNvPr id="49" name="Group 48"/>
          <p:cNvGrpSpPr/>
          <p:nvPr/>
        </p:nvGrpSpPr>
        <p:grpSpPr>
          <a:xfrm>
            <a:off x="10693863" y="5229791"/>
            <a:ext cx="793231" cy="569349"/>
            <a:chOff x="3746061" y="3967525"/>
            <a:chExt cx="793231" cy="569349"/>
          </a:xfrm>
        </p:grpSpPr>
        <p:sp>
          <p:nvSpPr>
            <p:cNvPr id="50" name="L-Shape 49"/>
            <p:cNvSpPr/>
            <p:nvPr/>
          </p:nvSpPr>
          <p:spPr bwMode="auto">
            <a:xfrm flipH="1">
              <a:off x="3746061" y="3976497"/>
              <a:ext cx="714842" cy="560377"/>
            </a:xfrm>
            <a:prstGeom prst="corner">
              <a:avLst>
                <a:gd name="adj1" fmla="val 38444"/>
                <a:gd name="adj2" fmla="val 86106"/>
              </a:avLst>
            </a:prstGeom>
            <a:solidFill>
              <a:srgbClr val="8CC600"/>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51" name="Rectangle 50"/>
            <p:cNvSpPr/>
            <p:nvPr/>
          </p:nvSpPr>
          <p:spPr bwMode="auto">
            <a:xfrm>
              <a:off x="3774164" y="3967525"/>
              <a:ext cx="765128" cy="5662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network</a:t>
              </a:r>
            </a:p>
          </p:txBody>
        </p:sp>
        <p:sp>
          <p:nvSpPr>
            <p:cNvPr id="52" name="Freeform 78"/>
            <p:cNvSpPr>
              <a:spLocks noEditPoints="1"/>
            </p:cNvSpPr>
            <p:nvPr/>
          </p:nvSpPr>
          <p:spPr bwMode="black">
            <a:xfrm>
              <a:off x="3991833" y="4010041"/>
              <a:ext cx="329789" cy="256816"/>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70982"/>
              <a:endParaRPr lang="en-US" sz="700" dirty="0">
                <a:solidFill>
                  <a:srgbClr val="FFFFFF"/>
                </a:solidFill>
              </a:endParaRPr>
            </a:p>
          </p:txBody>
        </p:sp>
      </p:grpSp>
      <p:grpSp>
        <p:nvGrpSpPr>
          <p:cNvPr id="53" name="Group 52"/>
          <p:cNvGrpSpPr/>
          <p:nvPr/>
        </p:nvGrpSpPr>
        <p:grpSpPr>
          <a:xfrm>
            <a:off x="9225025" y="4440055"/>
            <a:ext cx="764327" cy="668474"/>
            <a:chOff x="2973630" y="3042146"/>
            <a:chExt cx="764327" cy="668474"/>
          </a:xfrm>
        </p:grpSpPr>
        <p:sp>
          <p:nvSpPr>
            <p:cNvPr id="54" name="L-Shape 53"/>
            <p:cNvSpPr/>
            <p:nvPr/>
          </p:nvSpPr>
          <p:spPr bwMode="auto">
            <a:xfrm>
              <a:off x="3017812" y="3070098"/>
              <a:ext cx="719754" cy="640522"/>
            </a:xfrm>
            <a:prstGeom prst="corner">
              <a:avLst>
                <a:gd name="adj1" fmla="val 38444"/>
                <a:gd name="adj2" fmla="val 76380"/>
              </a:avLst>
            </a:prstGeom>
            <a:solidFill>
              <a:schemeClr val="accent3"/>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55" name="Rectangle 54"/>
            <p:cNvSpPr/>
            <p:nvPr/>
          </p:nvSpPr>
          <p:spPr bwMode="auto">
            <a:xfrm>
              <a:off x="2973630" y="3042146"/>
              <a:ext cx="764327" cy="6448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SQL database</a:t>
              </a:r>
            </a:p>
          </p:txBody>
        </p:sp>
        <p:sp>
          <p:nvSpPr>
            <p:cNvPr id="56" name="Freeform 30"/>
            <p:cNvSpPr>
              <a:spLocks noEditPoints="1"/>
            </p:cNvSpPr>
            <p:nvPr/>
          </p:nvSpPr>
          <p:spPr bwMode="auto">
            <a:xfrm flipH="1">
              <a:off x="3241140" y="3142504"/>
              <a:ext cx="229307" cy="235185"/>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800">
                <a:solidFill>
                  <a:srgbClr val="505050"/>
                </a:solidFill>
              </a:endParaRPr>
            </a:p>
          </p:txBody>
        </p:sp>
      </p:grpSp>
      <p:grpSp>
        <p:nvGrpSpPr>
          <p:cNvPr id="57" name="Group 56"/>
          <p:cNvGrpSpPr/>
          <p:nvPr/>
        </p:nvGrpSpPr>
        <p:grpSpPr>
          <a:xfrm>
            <a:off x="10846414" y="4389129"/>
            <a:ext cx="836748" cy="648037"/>
            <a:chOff x="5314364" y="3060433"/>
            <a:chExt cx="836748" cy="648037"/>
          </a:xfrm>
        </p:grpSpPr>
        <p:sp>
          <p:nvSpPr>
            <p:cNvPr id="58" name="L-Shape 57"/>
            <p:cNvSpPr/>
            <p:nvPr/>
          </p:nvSpPr>
          <p:spPr bwMode="auto">
            <a:xfrm flipH="1" flipV="1">
              <a:off x="5314364" y="3070263"/>
              <a:ext cx="719754" cy="638207"/>
            </a:xfrm>
            <a:prstGeom prst="corner">
              <a:avLst>
                <a:gd name="adj1" fmla="val 44546"/>
                <a:gd name="adj2" fmla="val 73388"/>
              </a:avLst>
            </a:prstGeom>
            <a:solidFill>
              <a:schemeClr val="accent3"/>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59" name="Rectangle 58"/>
            <p:cNvSpPr/>
            <p:nvPr/>
          </p:nvSpPr>
          <p:spPr bwMode="auto">
            <a:xfrm>
              <a:off x="5386785" y="3060433"/>
              <a:ext cx="764327" cy="6448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Blob storage</a:t>
              </a:r>
            </a:p>
          </p:txBody>
        </p:sp>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646" y="3122020"/>
              <a:ext cx="328606" cy="276153"/>
            </a:xfrm>
            <a:prstGeom prst="rect">
              <a:avLst/>
            </a:prstGeom>
          </p:spPr>
        </p:pic>
      </p:grpSp>
      <p:grpSp>
        <p:nvGrpSpPr>
          <p:cNvPr id="61" name="Group 60"/>
          <p:cNvGrpSpPr/>
          <p:nvPr/>
        </p:nvGrpSpPr>
        <p:grpSpPr>
          <a:xfrm>
            <a:off x="10070466" y="3091876"/>
            <a:ext cx="765121" cy="591274"/>
            <a:chOff x="3777630" y="2255924"/>
            <a:chExt cx="765121" cy="591274"/>
          </a:xfrm>
        </p:grpSpPr>
        <p:sp>
          <p:nvSpPr>
            <p:cNvPr id="62" name="L-Shape 61"/>
            <p:cNvSpPr/>
            <p:nvPr/>
          </p:nvSpPr>
          <p:spPr bwMode="auto">
            <a:xfrm>
              <a:off x="3884655" y="2277026"/>
              <a:ext cx="658096" cy="547857"/>
            </a:xfrm>
            <a:prstGeom prst="corner">
              <a:avLst>
                <a:gd name="adj1" fmla="val 46867"/>
                <a:gd name="adj2" fmla="val 71126"/>
              </a:avLst>
            </a:prstGeom>
            <a:solidFill>
              <a:srgbClr val="00188F"/>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63" name="Rectangle 62"/>
            <p:cNvSpPr/>
            <p:nvPr/>
          </p:nvSpPr>
          <p:spPr bwMode="auto">
            <a:xfrm>
              <a:off x="3777630" y="2255924"/>
              <a:ext cx="764327" cy="5912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web sites</a:t>
              </a:r>
            </a:p>
          </p:txBody>
        </p:sp>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755" y="2322852"/>
              <a:ext cx="320999" cy="273027"/>
            </a:xfrm>
            <a:prstGeom prst="rect">
              <a:avLst/>
            </a:prstGeom>
            <a:noFill/>
          </p:spPr>
        </p:pic>
      </p:grpSp>
      <p:grpSp>
        <p:nvGrpSpPr>
          <p:cNvPr id="65" name="Group 64"/>
          <p:cNvGrpSpPr/>
          <p:nvPr/>
        </p:nvGrpSpPr>
        <p:grpSpPr>
          <a:xfrm>
            <a:off x="9155409" y="3528642"/>
            <a:ext cx="764327" cy="620659"/>
            <a:chOff x="2980637" y="1582983"/>
            <a:chExt cx="764327" cy="620659"/>
          </a:xfrm>
        </p:grpSpPr>
        <p:sp>
          <p:nvSpPr>
            <p:cNvPr id="66" name="L-Shape 65"/>
            <p:cNvSpPr/>
            <p:nvPr/>
          </p:nvSpPr>
          <p:spPr bwMode="auto">
            <a:xfrm rot="5400000" flipV="1">
              <a:off x="3067452" y="1558643"/>
              <a:ext cx="593909" cy="696090"/>
            </a:xfrm>
            <a:prstGeom prst="corner">
              <a:avLst>
                <a:gd name="adj1" fmla="val 38444"/>
                <a:gd name="adj2" fmla="val 91737"/>
              </a:avLst>
            </a:prstGeom>
            <a:solidFill>
              <a:srgbClr val="00188F"/>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67" name="Rectangle 66"/>
            <p:cNvSpPr/>
            <p:nvPr/>
          </p:nvSpPr>
          <p:spPr bwMode="auto">
            <a:xfrm>
              <a:off x="2980637" y="1582983"/>
              <a:ext cx="764327" cy="5912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smtClean="0">
                  <a:gradFill>
                    <a:gsLst>
                      <a:gs pos="0">
                        <a:srgbClr val="FFFFFF"/>
                      </a:gs>
                      <a:gs pos="100000">
                        <a:srgbClr val="FFFFFF"/>
                      </a:gs>
                    </a:gsLst>
                    <a:lin ang="5400000" scaled="0"/>
                  </a:gradFill>
                </a:rPr>
                <a:t>compute </a:t>
              </a:r>
              <a:r>
                <a:rPr lang="en-US" sz="800" dirty="0">
                  <a:gradFill>
                    <a:gsLst>
                      <a:gs pos="0">
                        <a:srgbClr val="FFFFFF"/>
                      </a:gs>
                      <a:gs pos="100000">
                        <a:srgbClr val="FFFFFF"/>
                      </a:gs>
                    </a:gsLst>
                    <a:lin ang="5400000" scaled="0"/>
                  </a:gradFill>
                </a:rPr>
                <a:t>services</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5620" y="1639447"/>
              <a:ext cx="374362" cy="269429"/>
            </a:xfrm>
            <a:prstGeom prst="rect">
              <a:avLst/>
            </a:prstGeom>
            <a:noFill/>
          </p:spPr>
        </p:pic>
      </p:grpSp>
      <p:grpSp>
        <p:nvGrpSpPr>
          <p:cNvPr id="75" name="Group 74"/>
          <p:cNvGrpSpPr/>
          <p:nvPr/>
        </p:nvGrpSpPr>
        <p:grpSpPr>
          <a:xfrm>
            <a:off x="10918836" y="3414206"/>
            <a:ext cx="942565" cy="610544"/>
            <a:chOff x="2810345" y="2352103"/>
            <a:chExt cx="942565" cy="610544"/>
          </a:xfrm>
        </p:grpSpPr>
        <p:grpSp>
          <p:nvGrpSpPr>
            <p:cNvPr id="76" name="Group 75"/>
            <p:cNvGrpSpPr/>
            <p:nvPr/>
          </p:nvGrpSpPr>
          <p:grpSpPr>
            <a:xfrm>
              <a:off x="2810345" y="2352103"/>
              <a:ext cx="942565" cy="610544"/>
              <a:chOff x="4364614" y="1593098"/>
              <a:chExt cx="942565" cy="610544"/>
            </a:xfrm>
          </p:grpSpPr>
          <p:sp>
            <p:nvSpPr>
              <p:cNvPr id="78" name="L-Shape 77"/>
              <p:cNvSpPr/>
              <p:nvPr/>
            </p:nvSpPr>
            <p:spPr bwMode="auto">
              <a:xfrm flipH="1" flipV="1">
                <a:off x="4364614" y="1616379"/>
                <a:ext cx="828630" cy="587263"/>
              </a:xfrm>
              <a:prstGeom prst="corner">
                <a:avLst>
                  <a:gd name="adj1" fmla="val 47670"/>
                  <a:gd name="adj2" fmla="val 82321"/>
                </a:avLst>
              </a:prstGeom>
              <a:solidFill>
                <a:srgbClr val="00188F"/>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79" name="Rectangle 78"/>
              <p:cNvSpPr/>
              <p:nvPr/>
            </p:nvSpPr>
            <p:spPr bwMode="auto">
              <a:xfrm>
                <a:off x="4542852" y="1593098"/>
                <a:ext cx="764327" cy="5912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spcBef>
                    <a:spcPct val="0"/>
                  </a:spcBef>
                  <a:spcAft>
                    <a:spcPct val="0"/>
                  </a:spcAft>
                </a:pPr>
                <a:r>
                  <a:rPr lang="en-US" sz="800" dirty="0" smtClean="0">
                    <a:gradFill>
                      <a:gsLst>
                        <a:gs pos="0">
                          <a:srgbClr val="FFFFFF"/>
                        </a:gs>
                        <a:gs pos="100000">
                          <a:srgbClr val="FFFFFF"/>
                        </a:gs>
                      </a:gsLst>
                      <a:lin ang="5400000" scaled="0"/>
                    </a:gradFill>
                  </a:rPr>
                  <a:t>media</a:t>
                </a:r>
                <a:endParaRPr lang="en-US" sz="800" dirty="0">
                  <a:gradFill>
                    <a:gsLst>
                      <a:gs pos="0">
                        <a:srgbClr val="FFFFFF"/>
                      </a:gs>
                      <a:gs pos="100000">
                        <a:srgbClr val="FFFFFF"/>
                      </a:gs>
                    </a:gsLst>
                    <a:lin ang="5400000" scaled="0"/>
                  </a:gradFill>
                </a:endParaRPr>
              </a:p>
            </p:txBody>
          </p:sp>
        </p:grpSp>
        <p:sp>
          <p:nvSpPr>
            <p:cNvPr id="77" name="Freeform 25"/>
            <p:cNvSpPr>
              <a:spLocks noEditPoints="1"/>
            </p:cNvSpPr>
            <p:nvPr/>
          </p:nvSpPr>
          <p:spPr bwMode="black">
            <a:xfrm flipH="1">
              <a:off x="3179240" y="2416111"/>
              <a:ext cx="361424" cy="307491"/>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896084"/>
              <a:endParaRPr lang="en-US" sz="1800" dirty="0">
                <a:solidFill>
                  <a:srgbClr val="000000"/>
                </a:solidFill>
              </a:endParaRPr>
            </a:p>
          </p:txBody>
        </p:sp>
      </p:grpSp>
      <p:grpSp>
        <p:nvGrpSpPr>
          <p:cNvPr id="85" name="Group 84"/>
          <p:cNvGrpSpPr/>
          <p:nvPr/>
        </p:nvGrpSpPr>
        <p:grpSpPr>
          <a:xfrm>
            <a:off x="8581991" y="1088120"/>
            <a:ext cx="3453500" cy="1695451"/>
            <a:chOff x="7313295" y="2016579"/>
            <a:chExt cx="3453500" cy="1695451"/>
          </a:xfrm>
        </p:grpSpPr>
        <p:pic>
          <p:nvPicPr>
            <p:cNvPr id="87" name="Picture 2" descr="C:\Users\ykhalidi\AppData\Local\Microsoft\Windows\Temporary Internet Files\Content.IE5\PD6E37M1\MCj04041590000[1].wmf"/>
            <p:cNvPicPr>
              <a:picLocks noChangeAspect="1" noChangeArrowheads="1"/>
            </p:cNvPicPr>
            <p:nvPr/>
          </p:nvPicPr>
          <p:blipFill>
            <a:blip r:embed="rId7" cstate="print"/>
            <a:srcRect/>
            <a:stretch>
              <a:fillRect/>
            </a:stretch>
          </p:blipFill>
          <p:spPr bwMode="auto">
            <a:xfrm>
              <a:off x="7313300" y="2057403"/>
              <a:ext cx="1738735" cy="1309879"/>
            </a:xfrm>
            <a:prstGeom prst="rect">
              <a:avLst/>
            </a:prstGeom>
            <a:noFill/>
          </p:spPr>
        </p:pic>
        <p:pic>
          <p:nvPicPr>
            <p:cNvPr id="88" name="Picture 2" descr="C:\Users\ykhalidi\AppData\Local\Microsoft\Windows\Temporary Internet Files\Content.IE5\PD6E37M1\MCj04041590000[1].wmf"/>
            <p:cNvPicPr>
              <a:picLocks noChangeAspect="1" noChangeArrowheads="1"/>
            </p:cNvPicPr>
            <p:nvPr/>
          </p:nvPicPr>
          <p:blipFill>
            <a:blip r:embed="rId7" cstate="print"/>
            <a:srcRect/>
            <a:stretch>
              <a:fillRect/>
            </a:stretch>
          </p:blipFill>
          <p:spPr bwMode="auto">
            <a:xfrm>
              <a:off x="8938476" y="2057403"/>
              <a:ext cx="1738735" cy="1309879"/>
            </a:xfrm>
            <a:prstGeom prst="rect">
              <a:avLst/>
            </a:prstGeom>
            <a:noFill/>
          </p:spPr>
        </p:pic>
        <p:sp>
          <p:nvSpPr>
            <p:cNvPr id="89" name="Rounded Rectangle 88"/>
            <p:cNvSpPr/>
            <p:nvPr/>
          </p:nvSpPr>
          <p:spPr>
            <a:xfrm>
              <a:off x="7313295" y="2895600"/>
              <a:ext cx="3453500" cy="76200"/>
            </a:xfrm>
            <a:prstGeom prst="roundRect">
              <a:avLst/>
            </a:prstGeom>
            <a:solidFill>
              <a:schemeClr val="accent6">
                <a:alpha val="15000"/>
              </a:schemeClr>
            </a:solidFill>
            <a:ln cmpd="sng">
              <a:solidFill>
                <a:srgbClr val="FFC000">
                  <a:alpha val="89000"/>
                </a:srgbClr>
              </a:solidFill>
            </a:ln>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a:endParaRPr lang="en-US" dirty="0"/>
            </a:p>
          </p:txBody>
        </p:sp>
        <p:sp>
          <p:nvSpPr>
            <p:cNvPr id="90" name="Rounded Rectangle 89"/>
            <p:cNvSpPr/>
            <p:nvPr/>
          </p:nvSpPr>
          <p:spPr>
            <a:xfrm rot="5400000">
              <a:off x="8843478" y="2815332"/>
              <a:ext cx="1695451" cy="97946"/>
            </a:xfrm>
            <a:prstGeom prst="roundRect">
              <a:avLst/>
            </a:prstGeom>
            <a:solidFill>
              <a:schemeClr val="accent6">
                <a:alpha val="15000"/>
              </a:schemeClr>
            </a:solidFill>
            <a:ln cmpd="sng">
              <a:solidFill>
                <a:srgbClr val="FFC000">
                  <a:alpha val="89000"/>
                </a:srgbClr>
              </a:solidFill>
            </a:ln>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a:endParaRPr lang="en-US" dirty="0"/>
            </a:p>
          </p:txBody>
        </p:sp>
      </p:grpSp>
      <p:grpSp>
        <p:nvGrpSpPr>
          <p:cNvPr id="6" name="Group 5"/>
          <p:cNvGrpSpPr/>
          <p:nvPr/>
        </p:nvGrpSpPr>
        <p:grpSpPr>
          <a:xfrm>
            <a:off x="10656650" y="132060"/>
            <a:ext cx="1695860" cy="956060"/>
            <a:chOff x="10656650" y="132060"/>
            <a:chExt cx="1695860" cy="956060"/>
          </a:xfrm>
        </p:grpSpPr>
        <p:sp>
          <p:nvSpPr>
            <p:cNvPr id="39" name="TextBox 38"/>
            <p:cNvSpPr txBox="1"/>
            <p:nvPr/>
          </p:nvSpPr>
          <p:spPr>
            <a:xfrm>
              <a:off x="10656650" y="132060"/>
              <a:ext cx="1695860" cy="769419"/>
            </a:xfrm>
            <a:prstGeom prst="rect">
              <a:avLst/>
            </a:prstGeom>
            <a:noFill/>
          </p:spPr>
          <p:txBody>
            <a:bodyPr wrap="square" lIns="121899" tIns="60949" rIns="121899" bIns="60949" rtlCol="0">
              <a:spAutoFit/>
            </a:bodyPr>
            <a:lstStyle/>
            <a:p>
              <a:pPr algn="ctr"/>
              <a:r>
                <a:rPr lang="en-US" sz="2100" dirty="0">
                  <a:solidFill>
                    <a:schemeClr val="bg1"/>
                  </a:solidFill>
                </a:rPr>
                <a:t>Fault </a:t>
              </a:r>
              <a:r>
                <a:rPr lang="en-US" sz="2100" dirty="0" smtClean="0">
                  <a:solidFill>
                    <a:schemeClr val="bg1"/>
                  </a:solidFill>
                </a:rPr>
                <a:t/>
              </a:r>
              <a:br>
                <a:rPr lang="en-US" sz="2100" dirty="0" smtClean="0">
                  <a:solidFill>
                    <a:schemeClr val="bg1"/>
                  </a:solidFill>
                </a:rPr>
              </a:br>
              <a:r>
                <a:rPr lang="en-US" sz="2100" dirty="0" smtClean="0">
                  <a:solidFill>
                    <a:schemeClr val="bg1"/>
                  </a:solidFill>
                </a:rPr>
                <a:t>Domain</a:t>
              </a:r>
              <a:endParaRPr lang="en-US" sz="2100" dirty="0">
                <a:solidFill>
                  <a:schemeClr val="bg1"/>
                </a:solidFill>
              </a:endParaRPr>
            </a:p>
          </p:txBody>
        </p:sp>
        <p:cxnSp>
          <p:nvCxnSpPr>
            <p:cNvPr id="41" name="Straight Arrow Connector 40"/>
            <p:cNvCxnSpPr/>
            <p:nvPr/>
          </p:nvCxnSpPr>
          <p:spPr>
            <a:xfrm flipH="1">
              <a:off x="11042935" y="804335"/>
              <a:ext cx="377953" cy="28378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003606" y="2043342"/>
            <a:ext cx="1695860" cy="928971"/>
            <a:chOff x="7003606" y="2043342"/>
            <a:chExt cx="1695860" cy="928971"/>
          </a:xfrm>
        </p:grpSpPr>
        <p:sp>
          <p:nvSpPr>
            <p:cNvPr id="40" name="TextBox 39"/>
            <p:cNvSpPr txBox="1"/>
            <p:nvPr/>
          </p:nvSpPr>
          <p:spPr>
            <a:xfrm>
              <a:off x="7003606" y="2202894"/>
              <a:ext cx="1695860" cy="769419"/>
            </a:xfrm>
            <a:prstGeom prst="rect">
              <a:avLst/>
            </a:prstGeom>
            <a:noFill/>
          </p:spPr>
          <p:txBody>
            <a:bodyPr wrap="square" lIns="121899" tIns="60949" rIns="121899" bIns="60949" rtlCol="0">
              <a:spAutoFit/>
            </a:bodyPr>
            <a:lstStyle/>
            <a:p>
              <a:pPr algn="ctr"/>
              <a:r>
                <a:rPr lang="en-US" sz="2100" dirty="0" smtClean="0">
                  <a:solidFill>
                    <a:schemeClr val="bg1"/>
                  </a:solidFill>
                </a:rPr>
                <a:t>Upgrade</a:t>
              </a:r>
              <a:br>
                <a:rPr lang="en-US" sz="2100" dirty="0" smtClean="0">
                  <a:solidFill>
                    <a:schemeClr val="bg1"/>
                  </a:solidFill>
                </a:rPr>
              </a:br>
              <a:r>
                <a:rPr lang="en-US" sz="2100" dirty="0" smtClean="0">
                  <a:solidFill>
                    <a:schemeClr val="bg1"/>
                  </a:solidFill>
                </a:rPr>
                <a:t>Domain</a:t>
              </a:r>
              <a:endParaRPr lang="en-US" sz="2100" dirty="0">
                <a:solidFill>
                  <a:schemeClr val="bg1"/>
                </a:solidFill>
              </a:endParaRPr>
            </a:p>
          </p:txBody>
        </p:sp>
        <p:cxnSp>
          <p:nvCxnSpPr>
            <p:cNvPr id="42" name="Straight Arrow Connector 41"/>
            <p:cNvCxnSpPr/>
            <p:nvPr/>
          </p:nvCxnSpPr>
          <p:spPr>
            <a:xfrm flipV="1">
              <a:off x="7851536" y="2043342"/>
              <a:ext cx="699320" cy="24999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5887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par>
                                <p:cTn id="8" presetID="21" presetClass="entr" presetSubtype="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heel(1)">
                                      <p:cBhvr>
                                        <p:cTn id="10" dur="2000"/>
                                        <p:tgtEl>
                                          <p:spTgt spid="49"/>
                                        </p:tgtEl>
                                      </p:cBhvr>
                                    </p:animEffect>
                                  </p:childTnLst>
                                </p:cTn>
                              </p:par>
                            </p:childTnLst>
                          </p:cTn>
                        </p:par>
                        <p:par>
                          <p:cTn id="11" fill="hold">
                            <p:stCondLst>
                              <p:cond delay="2000"/>
                            </p:stCondLst>
                            <p:childTnLst>
                              <p:par>
                                <p:cTn id="12" presetID="21" presetClass="entr" presetSubtype="1"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heel(1)">
                                      <p:cBhvr>
                                        <p:cTn id="14" dur="2000"/>
                                        <p:tgtEl>
                                          <p:spTgt spid="53"/>
                                        </p:tgtEl>
                                      </p:cBhvr>
                                    </p:animEffect>
                                  </p:childTnLst>
                                </p:cTn>
                              </p:par>
                              <p:par>
                                <p:cTn id="15" presetID="21" presetClass="entr" presetSubtype="1"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heel(1)">
                                      <p:cBhvr>
                                        <p:cTn id="17" dur="2000"/>
                                        <p:tgtEl>
                                          <p:spTgt spid="57"/>
                                        </p:tgtEl>
                                      </p:cBhvr>
                                    </p:animEffect>
                                  </p:childTnLst>
                                </p:cTn>
                              </p:par>
                            </p:childTnLst>
                          </p:cTn>
                        </p:par>
                        <p:par>
                          <p:cTn id="18" fill="hold">
                            <p:stCondLst>
                              <p:cond delay="4000"/>
                            </p:stCondLst>
                            <p:childTnLst>
                              <p:par>
                                <p:cTn id="19" presetID="21" presetClass="entr" presetSubtype="1"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heel(1)">
                                      <p:cBhvr>
                                        <p:cTn id="21" dur="2000"/>
                                        <p:tgtEl>
                                          <p:spTgt spid="65"/>
                                        </p:tgtEl>
                                      </p:cBhvr>
                                    </p:animEffect>
                                  </p:childTnLst>
                                </p:cTn>
                              </p:par>
                              <p:par>
                                <p:cTn id="22" presetID="21" presetClass="entr" presetSubtype="1"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heel(1)">
                                      <p:cBhvr>
                                        <p:cTn id="24" dur="2000"/>
                                        <p:tgtEl>
                                          <p:spTgt spid="61"/>
                                        </p:tgtEl>
                                      </p:cBhvr>
                                    </p:animEffect>
                                  </p:childTnLst>
                                </p:cTn>
                              </p:par>
                              <p:par>
                                <p:cTn id="25" presetID="21" presetClass="entr" presetSubtype="1"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heel(1)">
                                      <p:cBhvr>
                                        <p:cTn id="27" dur="20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0"/>
          </p:nvPr>
        </p:nvSpPr>
        <p:spPr>
          <a:xfrm>
            <a:off x="269169" y="1187620"/>
            <a:ext cx="11650488" cy="5352328"/>
          </a:xfrm>
        </p:spPr>
        <p:txBody>
          <a:bodyPr>
            <a:normAutofit/>
          </a:bodyPr>
          <a:lstStyle/>
          <a:p>
            <a:r>
              <a:rPr lang="en-US" dirty="0" smtClean="0"/>
              <a:t>Promise of the Cloud</a:t>
            </a:r>
          </a:p>
          <a:p>
            <a:pPr marL="460375" lvl="1" indent="-460375"/>
            <a:r>
              <a:rPr lang="en-US" dirty="0" smtClean="0"/>
              <a:t>What a Cloud Provides</a:t>
            </a:r>
            <a:endParaRPr lang="en-US" dirty="0"/>
          </a:p>
          <a:p>
            <a:r>
              <a:rPr lang="en-US" dirty="0" smtClean="0"/>
              <a:t>Opportunities and Challenges</a:t>
            </a:r>
          </a:p>
          <a:p>
            <a:pPr lvl="1"/>
            <a:r>
              <a:rPr lang="en-US" dirty="0" smtClean="0"/>
              <a:t>Cloud App Modeling</a:t>
            </a:r>
          </a:p>
          <a:p>
            <a:pPr lvl="1"/>
            <a:r>
              <a:rPr lang="en-US" dirty="0" smtClean="0"/>
              <a:t>Cloud Fabric</a:t>
            </a:r>
          </a:p>
          <a:p>
            <a:pPr lvl="1"/>
            <a:r>
              <a:rPr lang="en-US" dirty="0" smtClean="0"/>
              <a:t>Cloud Storage</a:t>
            </a:r>
          </a:p>
          <a:p>
            <a:pPr marL="460375" lvl="1" indent="0">
              <a:buNone/>
            </a:pPr>
            <a:endParaRPr lang="en-US" dirty="0" smtClean="0"/>
          </a:p>
        </p:txBody>
      </p:sp>
    </p:spTree>
    <p:extLst>
      <p:ext uri="{BB962C8B-B14F-4D97-AF65-F5344CB8AC3E}">
        <p14:creationId xmlns:p14="http://schemas.microsoft.com/office/powerpoint/2010/main" val="38202767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Application Model Concepts (2)</a:t>
            </a:r>
            <a:endParaRPr lang="en-US" dirty="0"/>
          </a:p>
        </p:txBody>
      </p:sp>
      <p:sp>
        <p:nvSpPr>
          <p:cNvPr id="3" name="Text Placeholder 2"/>
          <p:cNvSpPr>
            <a:spLocks noGrp="1"/>
          </p:cNvSpPr>
          <p:nvPr>
            <p:ph idx="1"/>
          </p:nvPr>
        </p:nvSpPr>
        <p:spPr>
          <a:xfrm>
            <a:off x="127038" y="1458412"/>
            <a:ext cx="8615936" cy="5399587"/>
          </a:xfrm>
        </p:spPr>
        <p:txBody>
          <a:bodyPr>
            <a:normAutofit fontScale="62500" lnSpcReduction="20000"/>
          </a:bodyPr>
          <a:lstStyle/>
          <a:p>
            <a:r>
              <a:rPr lang="en-US" dirty="0" smtClean="0"/>
              <a:t>Contracts + topology across components</a:t>
            </a:r>
          </a:p>
          <a:p>
            <a:pPr lvl="1"/>
            <a:r>
              <a:rPr lang="en-US" dirty="0" smtClean="0"/>
              <a:t>Enforce specified contracts and control access across components</a:t>
            </a:r>
          </a:p>
          <a:p>
            <a:pPr lvl="1"/>
            <a:r>
              <a:rPr lang="en-US" dirty="0" smtClean="0"/>
              <a:t>Provides resource discoverability and change notification</a:t>
            </a:r>
          </a:p>
          <a:p>
            <a:pPr lvl="3"/>
            <a:endParaRPr lang="en-US" dirty="0" smtClean="0"/>
          </a:p>
          <a:p>
            <a:r>
              <a:rPr lang="en-US" dirty="0" smtClean="0"/>
              <a:t>Integrated identity/</a:t>
            </a:r>
            <a:r>
              <a:rPr lang="en-US" dirty="0" err="1" smtClean="0"/>
              <a:t>auth</a:t>
            </a:r>
            <a:r>
              <a:rPr lang="en-US" dirty="0" smtClean="0"/>
              <a:t> across components</a:t>
            </a:r>
          </a:p>
          <a:p>
            <a:pPr lvl="1"/>
            <a:r>
              <a:rPr lang="en-US" dirty="0" smtClean="0"/>
              <a:t>Access control </a:t>
            </a:r>
            <a:r>
              <a:rPr lang="en-US" dirty="0"/>
              <a:t>across component endpoints </a:t>
            </a:r>
          </a:p>
          <a:p>
            <a:pPr lvl="1"/>
            <a:r>
              <a:rPr lang="en-US" dirty="0" smtClean="0"/>
              <a:t>Role based access control</a:t>
            </a:r>
          </a:p>
          <a:p>
            <a:pPr lvl="3"/>
            <a:endParaRPr lang="en-US" dirty="0" smtClean="0"/>
          </a:p>
          <a:p>
            <a:r>
              <a:rPr lang="en-US" dirty="0" smtClean="0"/>
              <a:t>Allows management of quotas, monitoring, alerts</a:t>
            </a:r>
          </a:p>
          <a:p>
            <a:pPr lvl="2"/>
            <a:endParaRPr lang="en-US" dirty="0" smtClean="0"/>
          </a:p>
          <a:p>
            <a:r>
              <a:rPr lang="en-US" dirty="0" smtClean="0"/>
              <a:t>Dynamic scaling</a:t>
            </a:r>
          </a:p>
          <a:p>
            <a:pPr lvl="1"/>
            <a:r>
              <a:rPr lang="en-US" dirty="0" smtClean="0"/>
              <a:t>Scale in/out: vary number of </a:t>
            </a:r>
            <a:r>
              <a:rPr lang="en-US" dirty="0" err="1" smtClean="0"/>
              <a:t>vm</a:t>
            </a:r>
            <a:r>
              <a:rPr lang="en-US" dirty="0" smtClean="0"/>
              <a:t> instances</a:t>
            </a:r>
          </a:p>
        </p:txBody>
      </p:sp>
      <p:sp>
        <p:nvSpPr>
          <p:cNvPr id="45" name="Rounded Rectangle 44"/>
          <p:cNvSpPr/>
          <p:nvPr/>
        </p:nvSpPr>
        <p:spPr bwMode="auto">
          <a:xfrm>
            <a:off x="8706872" y="2070399"/>
            <a:ext cx="3262965" cy="3426594"/>
          </a:xfrm>
          <a:prstGeom prst="roundRect">
            <a:avLst/>
          </a:prstGeom>
          <a:solidFill>
            <a:schemeClr val="accent2">
              <a:lumMod val="50000"/>
            </a:schemeClr>
          </a:solidFill>
          <a:ln w="19050">
            <a:solidFill>
              <a:schemeClr val="bg2">
                <a:lumMod val="1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Cloud Application</a:t>
            </a:r>
          </a:p>
        </p:txBody>
      </p:sp>
      <p:grpSp>
        <p:nvGrpSpPr>
          <p:cNvPr id="46" name="Group 45"/>
          <p:cNvGrpSpPr/>
          <p:nvPr/>
        </p:nvGrpSpPr>
        <p:grpSpPr>
          <a:xfrm>
            <a:off x="9160348" y="4315736"/>
            <a:ext cx="841735" cy="569349"/>
            <a:chOff x="2975951" y="3967525"/>
            <a:chExt cx="841735" cy="569349"/>
          </a:xfrm>
        </p:grpSpPr>
        <p:sp>
          <p:nvSpPr>
            <p:cNvPr id="82" name="L-Shape 81"/>
            <p:cNvSpPr/>
            <p:nvPr/>
          </p:nvSpPr>
          <p:spPr bwMode="auto">
            <a:xfrm flipV="1">
              <a:off x="3097178" y="3976497"/>
              <a:ext cx="720508" cy="560377"/>
            </a:xfrm>
            <a:prstGeom prst="corner">
              <a:avLst>
                <a:gd name="adj1" fmla="val 38444"/>
                <a:gd name="adj2" fmla="val 93695"/>
              </a:avLst>
            </a:prstGeom>
            <a:solidFill>
              <a:srgbClr val="8CC600"/>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83" name="Virtual Machines - Label"/>
            <p:cNvSpPr/>
            <p:nvPr/>
          </p:nvSpPr>
          <p:spPr bwMode="auto">
            <a:xfrm>
              <a:off x="2975951" y="3967525"/>
              <a:ext cx="765128" cy="5662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machines</a:t>
              </a: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847" y="4024038"/>
              <a:ext cx="321334" cy="236519"/>
            </a:xfrm>
            <a:prstGeom prst="rect">
              <a:avLst/>
            </a:prstGeom>
            <a:noFill/>
            <a:ln>
              <a:noFill/>
            </a:ln>
          </p:spPr>
        </p:pic>
      </p:grpSp>
      <p:grpSp>
        <p:nvGrpSpPr>
          <p:cNvPr id="47" name="Group 46"/>
          <p:cNvGrpSpPr/>
          <p:nvPr/>
        </p:nvGrpSpPr>
        <p:grpSpPr>
          <a:xfrm>
            <a:off x="10585003" y="4312638"/>
            <a:ext cx="793231" cy="569349"/>
            <a:chOff x="3746061" y="3967525"/>
            <a:chExt cx="793231" cy="569349"/>
          </a:xfrm>
        </p:grpSpPr>
        <p:sp>
          <p:nvSpPr>
            <p:cNvPr id="79" name="L-Shape 78"/>
            <p:cNvSpPr/>
            <p:nvPr/>
          </p:nvSpPr>
          <p:spPr bwMode="auto">
            <a:xfrm flipH="1">
              <a:off x="3746061" y="3976497"/>
              <a:ext cx="714842" cy="560377"/>
            </a:xfrm>
            <a:prstGeom prst="corner">
              <a:avLst>
                <a:gd name="adj1" fmla="val 38444"/>
                <a:gd name="adj2" fmla="val 86106"/>
              </a:avLst>
            </a:prstGeom>
            <a:solidFill>
              <a:srgbClr val="8CC600"/>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80" name="Rectangle 79"/>
            <p:cNvSpPr/>
            <p:nvPr/>
          </p:nvSpPr>
          <p:spPr bwMode="auto">
            <a:xfrm>
              <a:off x="3774164" y="3967525"/>
              <a:ext cx="765128" cy="5662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network</a:t>
              </a:r>
            </a:p>
          </p:txBody>
        </p:sp>
        <p:sp>
          <p:nvSpPr>
            <p:cNvPr id="81" name="Freeform 78"/>
            <p:cNvSpPr>
              <a:spLocks noEditPoints="1"/>
            </p:cNvSpPr>
            <p:nvPr/>
          </p:nvSpPr>
          <p:spPr bwMode="black">
            <a:xfrm>
              <a:off x="3991833" y="4010041"/>
              <a:ext cx="329789" cy="256816"/>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75" tIns="41138" rIns="82275" bIns="41138" numCol="1" anchor="t" anchorCtr="0" compatLnSpc="1">
              <a:prstTxWarp prst="textNoShape">
                <a:avLst/>
              </a:prstTxWarp>
            </a:bodyPr>
            <a:lstStyle/>
            <a:p>
              <a:pPr defTabSz="670982"/>
              <a:endParaRPr lang="en-US" sz="700" dirty="0">
                <a:solidFill>
                  <a:srgbClr val="FFFFFF"/>
                </a:solidFill>
              </a:endParaRPr>
            </a:p>
          </p:txBody>
        </p:sp>
      </p:grpSp>
      <p:grpSp>
        <p:nvGrpSpPr>
          <p:cNvPr id="48" name="Group 47"/>
          <p:cNvGrpSpPr/>
          <p:nvPr/>
        </p:nvGrpSpPr>
        <p:grpSpPr>
          <a:xfrm>
            <a:off x="9116165" y="3522902"/>
            <a:ext cx="764327" cy="668474"/>
            <a:chOff x="2973630" y="3042146"/>
            <a:chExt cx="764327" cy="668474"/>
          </a:xfrm>
        </p:grpSpPr>
        <p:sp>
          <p:nvSpPr>
            <p:cNvPr id="76" name="L-Shape 75"/>
            <p:cNvSpPr/>
            <p:nvPr/>
          </p:nvSpPr>
          <p:spPr bwMode="auto">
            <a:xfrm>
              <a:off x="3017812" y="3070098"/>
              <a:ext cx="719754" cy="640522"/>
            </a:xfrm>
            <a:prstGeom prst="corner">
              <a:avLst>
                <a:gd name="adj1" fmla="val 38444"/>
                <a:gd name="adj2" fmla="val 76380"/>
              </a:avLst>
            </a:prstGeom>
            <a:solidFill>
              <a:schemeClr val="accent3"/>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77" name="Rectangle 76"/>
            <p:cNvSpPr/>
            <p:nvPr/>
          </p:nvSpPr>
          <p:spPr bwMode="auto">
            <a:xfrm>
              <a:off x="2973630" y="3042146"/>
              <a:ext cx="764327" cy="6448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SQL database</a:t>
              </a:r>
            </a:p>
          </p:txBody>
        </p:sp>
        <p:sp>
          <p:nvSpPr>
            <p:cNvPr id="78" name="Freeform 30"/>
            <p:cNvSpPr>
              <a:spLocks noEditPoints="1"/>
            </p:cNvSpPr>
            <p:nvPr/>
          </p:nvSpPr>
          <p:spPr bwMode="auto">
            <a:xfrm flipH="1">
              <a:off x="3241140" y="3142504"/>
              <a:ext cx="229307" cy="235185"/>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800">
                <a:solidFill>
                  <a:srgbClr val="505050"/>
                </a:solidFill>
              </a:endParaRPr>
            </a:p>
          </p:txBody>
        </p:sp>
      </p:grpSp>
      <p:grpSp>
        <p:nvGrpSpPr>
          <p:cNvPr id="49" name="Group 48"/>
          <p:cNvGrpSpPr/>
          <p:nvPr/>
        </p:nvGrpSpPr>
        <p:grpSpPr>
          <a:xfrm>
            <a:off x="10737554" y="3471975"/>
            <a:ext cx="836748" cy="648037"/>
            <a:chOff x="5314364" y="3060433"/>
            <a:chExt cx="836748" cy="648037"/>
          </a:xfrm>
        </p:grpSpPr>
        <p:sp>
          <p:nvSpPr>
            <p:cNvPr id="73" name="L-Shape 72"/>
            <p:cNvSpPr/>
            <p:nvPr/>
          </p:nvSpPr>
          <p:spPr bwMode="auto">
            <a:xfrm flipH="1" flipV="1">
              <a:off x="5314364" y="3070263"/>
              <a:ext cx="719754" cy="638207"/>
            </a:xfrm>
            <a:prstGeom prst="corner">
              <a:avLst>
                <a:gd name="adj1" fmla="val 44546"/>
                <a:gd name="adj2" fmla="val 73388"/>
              </a:avLst>
            </a:prstGeom>
            <a:solidFill>
              <a:schemeClr val="accent3"/>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74" name="Rectangle 73"/>
            <p:cNvSpPr/>
            <p:nvPr/>
          </p:nvSpPr>
          <p:spPr bwMode="auto">
            <a:xfrm>
              <a:off x="5386785" y="3060433"/>
              <a:ext cx="764327" cy="6448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Blob storage</a:t>
              </a:r>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646" y="3122020"/>
              <a:ext cx="328606" cy="276153"/>
            </a:xfrm>
            <a:prstGeom prst="rect">
              <a:avLst/>
            </a:prstGeom>
          </p:spPr>
        </p:pic>
      </p:grpSp>
      <p:grpSp>
        <p:nvGrpSpPr>
          <p:cNvPr id="50" name="Group 49"/>
          <p:cNvGrpSpPr/>
          <p:nvPr/>
        </p:nvGrpSpPr>
        <p:grpSpPr>
          <a:xfrm>
            <a:off x="9961606" y="2174723"/>
            <a:ext cx="765121" cy="591274"/>
            <a:chOff x="3777630" y="2255924"/>
            <a:chExt cx="765121" cy="591274"/>
          </a:xfrm>
        </p:grpSpPr>
        <p:sp>
          <p:nvSpPr>
            <p:cNvPr id="70" name="L-Shape 69"/>
            <p:cNvSpPr/>
            <p:nvPr/>
          </p:nvSpPr>
          <p:spPr bwMode="auto">
            <a:xfrm>
              <a:off x="3884655" y="2277026"/>
              <a:ext cx="658096" cy="547857"/>
            </a:xfrm>
            <a:prstGeom prst="corner">
              <a:avLst>
                <a:gd name="adj1" fmla="val 46867"/>
                <a:gd name="adj2" fmla="val 71126"/>
              </a:avLst>
            </a:prstGeom>
            <a:solidFill>
              <a:srgbClr val="00188F"/>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71" name="Rectangle 70"/>
            <p:cNvSpPr/>
            <p:nvPr/>
          </p:nvSpPr>
          <p:spPr bwMode="auto">
            <a:xfrm>
              <a:off x="3777630" y="2255924"/>
              <a:ext cx="764327" cy="5912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web sites</a:t>
              </a:r>
            </a:p>
          </p:txBody>
        </p:sp>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755" y="2322852"/>
              <a:ext cx="320999" cy="273027"/>
            </a:xfrm>
            <a:prstGeom prst="rect">
              <a:avLst/>
            </a:prstGeom>
            <a:noFill/>
          </p:spPr>
        </p:pic>
      </p:grpSp>
      <p:grpSp>
        <p:nvGrpSpPr>
          <p:cNvPr id="51" name="Group 50"/>
          <p:cNvGrpSpPr/>
          <p:nvPr/>
        </p:nvGrpSpPr>
        <p:grpSpPr>
          <a:xfrm>
            <a:off x="9046549" y="2611489"/>
            <a:ext cx="764327" cy="620659"/>
            <a:chOff x="2980637" y="1582983"/>
            <a:chExt cx="764327" cy="620659"/>
          </a:xfrm>
        </p:grpSpPr>
        <p:sp>
          <p:nvSpPr>
            <p:cNvPr id="67" name="L-Shape 66"/>
            <p:cNvSpPr/>
            <p:nvPr/>
          </p:nvSpPr>
          <p:spPr bwMode="auto">
            <a:xfrm rot="5400000" flipV="1">
              <a:off x="3067452" y="1558643"/>
              <a:ext cx="593909" cy="696090"/>
            </a:xfrm>
            <a:prstGeom prst="corner">
              <a:avLst>
                <a:gd name="adj1" fmla="val 38444"/>
                <a:gd name="adj2" fmla="val 91737"/>
              </a:avLst>
            </a:prstGeom>
            <a:solidFill>
              <a:srgbClr val="00188F"/>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68" name="Rectangle 67"/>
            <p:cNvSpPr/>
            <p:nvPr/>
          </p:nvSpPr>
          <p:spPr bwMode="auto">
            <a:xfrm>
              <a:off x="2980637" y="1582983"/>
              <a:ext cx="764327" cy="5912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smtClean="0">
                  <a:gradFill>
                    <a:gsLst>
                      <a:gs pos="0">
                        <a:srgbClr val="FFFFFF"/>
                      </a:gs>
                      <a:gs pos="100000">
                        <a:srgbClr val="FFFFFF"/>
                      </a:gs>
                    </a:gsLst>
                    <a:lin ang="5400000" scaled="0"/>
                  </a:gradFill>
                </a:rPr>
                <a:t>compute </a:t>
              </a:r>
              <a:r>
                <a:rPr lang="en-US" sz="800" dirty="0">
                  <a:gradFill>
                    <a:gsLst>
                      <a:gs pos="0">
                        <a:srgbClr val="FFFFFF"/>
                      </a:gs>
                      <a:gs pos="100000">
                        <a:srgbClr val="FFFFFF"/>
                      </a:gs>
                    </a:gsLst>
                    <a:lin ang="5400000" scaled="0"/>
                  </a:gradFill>
                </a:rPr>
                <a:t>services</a:t>
              </a:r>
            </a:p>
          </p:txBody>
        </p:sp>
        <p:pic>
          <p:nvPicPr>
            <p:cNvPr id="69" name="Picture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5620" y="1639447"/>
              <a:ext cx="374362" cy="269429"/>
            </a:xfrm>
            <a:prstGeom prst="rect">
              <a:avLst/>
            </a:prstGeom>
            <a:noFill/>
          </p:spPr>
        </p:pic>
      </p:grpSp>
      <p:grpSp>
        <p:nvGrpSpPr>
          <p:cNvPr id="53" name="Group 52"/>
          <p:cNvGrpSpPr/>
          <p:nvPr/>
        </p:nvGrpSpPr>
        <p:grpSpPr>
          <a:xfrm>
            <a:off x="10809976" y="2497053"/>
            <a:ext cx="942565" cy="610544"/>
            <a:chOff x="2810345" y="2352103"/>
            <a:chExt cx="942565" cy="610544"/>
          </a:xfrm>
        </p:grpSpPr>
        <p:grpSp>
          <p:nvGrpSpPr>
            <p:cNvPr id="58" name="Group 57"/>
            <p:cNvGrpSpPr/>
            <p:nvPr/>
          </p:nvGrpSpPr>
          <p:grpSpPr>
            <a:xfrm>
              <a:off x="2810345" y="2352103"/>
              <a:ext cx="942565" cy="610544"/>
              <a:chOff x="4364614" y="1593098"/>
              <a:chExt cx="942565" cy="610544"/>
            </a:xfrm>
          </p:grpSpPr>
          <p:sp>
            <p:nvSpPr>
              <p:cNvPr id="60" name="L-Shape 59"/>
              <p:cNvSpPr/>
              <p:nvPr/>
            </p:nvSpPr>
            <p:spPr bwMode="auto">
              <a:xfrm flipH="1" flipV="1">
                <a:off x="4364614" y="1616379"/>
                <a:ext cx="828630" cy="587263"/>
              </a:xfrm>
              <a:prstGeom prst="corner">
                <a:avLst>
                  <a:gd name="adj1" fmla="val 47670"/>
                  <a:gd name="adj2" fmla="val 82321"/>
                </a:avLst>
              </a:prstGeom>
              <a:solidFill>
                <a:srgbClr val="00188F"/>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61" name="Rectangle 60"/>
              <p:cNvSpPr/>
              <p:nvPr/>
            </p:nvSpPr>
            <p:spPr bwMode="auto">
              <a:xfrm>
                <a:off x="4542852" y="1593098"/>
                <a:ext cx="764327" cy="5912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spcBef>
                    <a:spcPct val="0"/>
                  </a:spcBef>
                  <a:spcAft>
                    <a:spcPct val="0"/>
                  </a:spcAft>
                </a:pPr>
                <a:r>
                  <a:rPr lang="en-US" sz="800" dirty="0" smtClean="0">
                    <a:gradFill>
                      <a:gsLst>
                        <a:gs pos="0">
                          <a:srgbClr val="FFFFFF"/>
                        </a:gs>
                        <a:gs pos="100000">
                          <a:srgbClr val="FFFFFF"/>
                        </a:gs>
                      </a:gsLst>
                      <a:lin ang="5400000" scaled="0"/>
                    </a:gradFill>
                  </a:rPr>
                  <a:t>media</a:t>
                </a:r>
                <a:endParaRPr lang="en-US" sz="800" dirty="0">
                  <a:gradFill>
                    <a:gsLst>
                      <a:gs pos="0">
                        <a:srgbClr val="FFFFFF"/>
                      </a:gs>
                      <a:gs pos="100000">
                        <a:srgbClr val="FFFFFF"/>
                      </a:gs>
                    </a:gsLst>
                    <a:lin ang="5400000" scaled="0"/>
                  </a:gradFill>
                </a:endParaRPr>
              </a:p>
            </p:txBody>
          </p:sp>
        </p:grpSp>
        <p:sp>
          <p:nvSpPr>
            <p:cNvPr id="59" name="Freeform 25"/>
            <p:cNvSpPr>
              <a:spLocks noEditPoints="1"/>
            </p:cNvSpPr>
            <p:nvPr/>
          </p:nvSpPr>
          <p:spPr bwMode="black">
            <a:xfrm flipH="1">
              <a:off x="3179240" y="2416111"/>
              <a:ext cx="361424" cy="307491"/>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pPr defTabSz="896084"/>
              <a:endParaRPr lang="en-US" sz="1800" dirty="0">
                <a:solidFill>
                  <a:srgbClr val="000000"/>
                </a:solidFill>
              </a:endParaRPr>
            </a:p>
          </p:txBody>
        </p:sp>
      </p:grpSp>
      <p:grpSp>
        <p:nvGrpSpPr>
          <p:cNvPr id="54" name="Group 53"/>
          <p:cNvGrpSpPr/>
          <p:nvPr/>
        </p:nvGrpSpPr>
        <p:grpSpPr>
          <a:xfrm>
            <a:off x="8433178" y="4081207"/>
            <a:ext cx="429542" cy="536273"/>
            <a:chOff x="3540664" y="1487601"/>
            <a:chExt cx="429542" cy="536273"/>
          </a:xfrm>
        </p:grpSpPr>
        <p:pic>
          <p:nvPicPr>
            <p:cNvPr id="56" name="Picture 7" descr="C:\Users\Jonahs\Dropbox\Projects SCOTT\MEET Windows Azure\source\Background\tile-icon-ident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0664" y="1487601"/>
              <a:ext cx="314073" cy="26709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jwan.REDMOND\AppData\Local\Microsoft\Windows\Temporary Internet Files\Content.IE5\I1YQPTHN\MC90043390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7482" y="1621150"/>
              <a:ext cx="402724" cy="40272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4" descr="C:\Users\jwan.REDMOND\AppData\Local\Microsoft\Windows\Temporary Internet Files\Content.IE5\UY7YPCRE\MC90003004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48648" y="5266405"/>
            <a:ext cx="916240" cy="102312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roup 91"/>
          <p:cNvGrpSpPr/>
          <p:nvPr/>
        </p:nvGrpSpPr>
        <p:grpSpPr>
          <a:xfrm>
            <a:off x="9664204" y="2766925"/>
            <a:ext cx="1732682" cy="1858661"/>
            <a:chOff x="1664573" y="2608358"/>
            <a:chExt cx="1732682" cy="1858661"/>
          </a:xfrm>
        </p:grpSpPr>
        <p:cxnSp>
          <p:nvCxnSpPr>
            <p:cNvPr id="93" name="Elbow Connector 92"/>
            <p:cNvCxnSpPr/>
            <p:nvPr/>
          </p:nvCxnSpPr>
          <p:spPr>
            <a:xfrm>
              <a:off x="1778734" y="2799868"/>
              <a:ext cx="959190" cy="688759"/>
            </a:xfrm>
            <a:prstGeom prst="bentConnector3">
              <a:avLst/>
            </a:prstGeom>
            <a:ln w="34925"/>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16200000" flipH="1">
              <a:off x="1354468" y="3406927"/>
              <a:ext cx="836108" cy="215898"/>
            </a:xfrm>
            <a:prstGeom prst="bentConnector4">
              <a:avLst>
                <a:gd name="adj1" fmla="val 16004"/>
                <a:gd name="adj2" fmla="val 205883"/>
              </a:avLst>
            </a:prstGeom>
            <a:ln w="34925"/>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rot="5400000">
              <a:off x="1355881" y="3254929"/>
              <a:ext cx="1688740" cy="395597"/>
            </a:xfrm>
            <a:prstGeom prst="bentConnector2">
              <a:avLst/>
            </a:prstGeom>
            <a:ln w="34925"/>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rot="5400000" flipH="1">
              <a:off x="2504014" y="2069407"/>
              <a:ext cx="200473" cy="1586009"/>
            </a:xfrm>
            <a:prstGeom prst="bentConnector4">
              <a:avLst>
                <a:gd name="adj1" fmla="val -114030"/>
                <a:gd name="adj2" fmla="val 68503"/>
              </a:avLst>
            </a:prstGeom>
            <a:ln w="34925"/>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flipV="1">
              <a:off x="1703947" y="4450811"/>
              <a:ext cx="1106398" cy="16208"/>
            </a:xfrm>
            <a:prstGeom prst="bentConnector3">
              <a:avLst/>
            </a:prstGeom>
            <a:ln w="34925"/>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9243430" y="4400935"/>
            <a:ext cx="841735" cy="569349"/>
            <a:chOff x="2975951" y="3967525"/>
            <a:chExt cx="841735" cy="569349"/>
          </a:xfrm>
        </p:grpSpPr>
        <p:sp>
          <p:nvSpPr>
            <p:cNvPr id="85" name="L-Shape 84"/>
            <p:cNvSpPr/>
            <p:nvPr/>
          </p:nvSpPr>
          <p:spPr bwMode="auto">
            <a:xfrm flipV="1">
              <a:off x="3097178" y="3976497"/>
              <a:ext cx="720508" cy="560377"/>
            </a:xfrm>
            <a:prstGeom prst="corner">
              <a:avLst>
                <a:gd name="adj1" fmla="val 38444"/>
                <a:gd name="adj2" fmla="val 93695"/>
              </a:avLst>
            </a:prstGeom>
            <a:solidFill>
              <a:srgbClr val="8CC600"/>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86" name="Virtual Machines - Label"/>
            <p:cNvSpPr/>
            <p:nvPr/>
          </p:nvSpPr>
          <p:spPr bwMode="auto">
            <a:xfrm>
              <a:off x="2975951" y="3967525"/>
              <a:ext cx="765128" cy="5662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machines</a:t>
              </a:r>
            </a:p>
          </p:txBody>
        </p:sp>
        <p:pic>
          <p:nvPicPr>
            <p:cNvPr id="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847" y="4024038"/>
              <a:ext cx="321334" cy="236519"/>
            </a:xfrm>
            <a:prstGeom prst="rect">
              <a:avLst/>
            </a:prstGeom>
            <a:noFill/>
            <a:ln>
              <a:noFill/>
            </a:ln>
          </p:spPr>
        </p:pic>
      </p:grpSp>
      <p:grpSp>
        <p:nvGrpSpPr>
          <p:cNvPr id="88" name="Group 87"/>
          <p:cNvGrpSpPr/>
          <p:nvPr/>
        </p:nvGrpSpPr>
        <p:grpSpPr>
          <a:xfrm>
            <a:off x="9357291" y="4498840"/>
            <a:ext cx="841735" cy="569349"/>
            <a:chOff x="2975951" y="3967525"/>
            <a:chExt cx="841735" cy="569349"/>
          </a:xfrm>
        </p:grpSpPr>
        <p:sp>
          <p:nvSpPr>
            <p:cNvPr id="89" name="L-Shape 88"/>
            <p:cNvSpPr/>
            <p:nvPr/>
          </p:nvSpPr>
          <p:spPr bwMode="auto">
            <a:xfrm flipV="1">
              <a:off x="3097178" y="3976497"/>
              <a:ext cx="720508" cy="560377"/>
            </a:xfrm>
            <a:prstGeom prst="corner">
              <a:avLst>
                <a:gd name="adj1" fmla="val 38444"/>
                <a:gd name="adj2" fmla="val 93695"/>
              </a:avLst>
            </a:prstGeom>
            <a:solidFill>
              <a:srgbClr val="8CC600"/>
            </a:solid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endParaRPr lang="en-US" sz="1600" spc="-49" dirty="0">
                <a:gradFill>
                  <a:gsLst>
                    <a:gs pos="1250">
                      <a:srgbClr val="EFEFEF"/>
                    </a:gs>
                    <a:gs pos="10417">
                      <a:srgbClr val="EFEFEF"/>
                    </a:gs>
                  </a:gsLst>
                  <a:lin ang="5400000" scaled="0"/>
                </a:gradFill>
              </a:endParaRPr>
            </a:p>
          </p:txBody>
        </p:sp>
        <p:sp>
          <p:nvSpPr>
            <p:cNvPr id="90" name="Virtual Machines - Label"/>
            <p:cNvSpPr/>
            <p:nvPr/>
          </p:nvSpPr>
          <p:spPr bwMode="auto">
            <a:xfrm>
              <a:off x="2975951" y="3967525"/>
              <a:ext cx="765128" cy="5662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895604" fontAlgn="base">
                <a:lnSpc>
                  <a:spcPct val="80000"/>
                </a:lnSpc>
                <a:spcBef>
                  <a:spcPct val="0"/>
                </a:spcBef>
                <a:spcAft>
                  <a:spcPct val="0"/>
                </a:spcAft>
              </a:pPr>
              <a:r>
                <a:rPr lang="en-US" sz="800" dirty="0">
                  <a:gradFill>
                    <a:gsLst>
                      <a:gs pos="0">
                        <a:srgbClr val="FFFFFF"/>
                      </a:gs>
                      <a:gs pos="100000">
                        <a:srgbClr val="FFFFFF"/>
                      </a:gs>
                    </a:gsLst>
                    <a:lin ang="5400000" scaled="0"/>
                  </a:gradFill>
                </a:rPr>
                <a:t>Virtual machines</a:t>
              </a:r>
            </a:p>
          </p:txBody>
        </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847" y="4024038"/>
              <a:ext cx="321334" cy="236519"/>
            </a:xfrm>
            <a:prstGeom prst="rect">
              <a:avLst/>
            </a:prstGeom>
            <a:noFill/>
            <a:ln>
              <a:noFill/>
            </a:ln>
          </p:spPr>
        </p:pic>
      </p:grpSp>
    </p:spTree>
    <p:extLst>
      <p:ext uri="{BB962C8B-B14F-4D97-AF65-F5344CB8AC3E}">
        <p14:creationId xmlns:p14="http://schemas.microsoft.com/office/powerpoint/2010/main" val="1091425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3"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heel(3)">
                                      <p:cBhvr>
                                        <p:cTn id="15" dur="2000"/>
                                        <p:tgtEl>
                                          <p:spTgt spid="9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par>
                          <p:cTn id="39" fill="hold">
                            <p:stCondLst>
                              <p:cond delay="0"/>
                            </p:stCondLst>
                            <p:childTnLst>
                              <p:par>
                                <p:cTn id="40" presetID="53" presetClass="entr" presetSubtype="16"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ppt_w</p:attrName>
                                        </p:attrNameLst>
                                      </p:cBhvr>
                                      <p:tavLst>
                                        <p:tav tm="0">
                                          <p:val>
                                            <p:fltVal val="0"/>
                                          </p:val>
                                        </p:tav>
                                        <p:tav tm="100000">
                                          <p:val>
                                            <p:strVal val="#ppt_w"/>
                                          </p:val>
                                        </p:tav>
                                      </p:tavLst>
                                    </p:anim>
                                    <p:anim calcmode="lin" valueType="num">
                                      <p:cBhvr>
                                        <p:cTn id="49" dur="500" fill="hold"/>
                                        <p:tgtEl>
                                          <p:spTgt spid="88"/>
                                        </p:tgtEl>
                                        <p:attrNameLst>
                                          <p:attrName>ppt_h</p:attrName>
                                        </p:attrNameLst>
                                      </p:cBhvr>
                                      <p:tavLst>
                                        <p:tav tm="0">
                                          <p:val>
                                            <p:fltVal val="0"/>
                                          </p:val>
                                        </p:tav>
                                        <p:tav tm="100000">
                                          <p:val>
                                            <p:strVal val="#ppt_h"/>
                                          </p:val>
                                        </p:tav>
                                      </p:tavLst>
                                    </p:anim>
                                    <p:animEffect transition="in" filter="fade">
                                      <p:cBhvr>
                                        <p:cTn id="5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66000"/>
            <a:ext cx="11149013" cy="747897"/>
          </a:xfrm>
        </p:spPr>
        <p:txBody>
          <a:bodyPr/>
          <a:lstStyle/>
          <a:p>
            <a:r>
              <a:rPr lang="en-US" dirty="0" smtClean="0"/>
              <a:t>Windows Azure App Model</a:t>
            </a:r>
            <a:endParaRPr lang="en-US" dirty="0"/>
          </a:p>
        </p:txBody>
      </p:sp>
      <p:sp>
        <p:nvSpPr>
          <p:cNvPr id="3" name="Content Placeholder 2"/>
          <p:cNvSpPr>
            <a:spLocks noGrp="1"/>
          </p:cNvSpPr>
          <p:nvPr>
            <p:ph idx="10"/>
          </p:nvPr>
        </p:nvSpPr>
        <p:spPr>
          <a:xfrm>
            <a:off x="269169" y="1190735"/>
            <a:ext cx="11650488" cy="5667265"/>
          </a:xfrm>
        </p:spPr>
        <p:txBody>
          <a:bodyPr>
            <a:normAutofit fontScale="62500" lnSpcReduction="20000"/>
          </a:bodyPr>
          <a:lstStyle/>
          <a:p>
            <a:r>
              <a:rPr lang="en-US" dirty="0" smtClean="0"/>
              <a:t>A Windows Azure application consists of a Model with</a:t>
            </a:r>
          </a:p>
          <a:p>
            <a:pPr lvl="1"/>
            <a:r>
              <a:rPr lang="en-US" dirty="0" smtClean="0"/>
              <a:t>Definition information</a:t>
            </a:r>
          </a:p>
          <a:p>
            <a:pPr lvl="1"/>
            <a:r>
              <a:rPr lang="en-US" dirty="0" smtClean="0"/>
              <a:t>Configuration information</a:t>
            </a:r>
          </a:p>
          <a:p>
            <a:pPr lvl="1"/>
            <a:r>
              <a:rPr lang="en-US" dirty="0" smtClean="0"/>
              <a:t>At least one “role”</a:t>
            </a:r>
          </a:p>
          <a:p>
            <a:pPr lvl="5"/>
            <a:endParaRPr lang="en-US" dirty="0" smtClean="0"/>
          </a:p>
          <a:p>
            <a:r>
              <a:rPr lang="en-US" dirty="0" smtClean="0"/>
              <a:t>A role is the scaling boundary within an app</a:t>
            </a:r>
          </a:p>
          <a:p>
            <a:pPr lvl="1"/>
            <a:r>
              <a:rPr lang="en-US" dirty="0" smtClean="0"/>
              <a:t>Roles are like DLLs in your “cloud application”</a:t>
            </a:r>
          </a:p>
          <a:p>
            <a:pPr lvl="2"/>
            <a:r>
              <a:rPr lang="en-US" dirty="0" smtClean="0"/>
              <a:t>Collection of code that runs in its own virtual machine</a:t>
            </a:r>
            <a:br>
              <a:rPr lang="en-US" dirty="0" smtClean="0"/>
            </a:br>
            <a:r>
              <a:rPr lang="en-US" dirty="0" smtClean="0"/>
              <a:t>with an entry point that WA knows how to invoke</a:t>
            </a:r>
          </a:p>
          <a:p>
            <a:pPr lvl="5"/>
            <a:endParaRPr lang="en-US" dirty="0" smtClean="0"/>
          </a:p>
          <a:p>
            <a:r>
              <a:rPr lang="en-US" dirty="0" smtClean="0"/>
              <a:t>Virtual machine is scale unit </a:t>
            </a:r>
          </a:p>
          <a:p>
            <a:pPr lvl="1"/>
            <a:r>
              <a:rPr lang="en-US" dirty="0" smtClean="0"/>
              <a:t>Role code runs in a virtual machine </a:t>
            </a:r>
          </a:p>
          <a:p>
            <a:pPr lvl="1"/>
            <a:r>
              <a:rPr lang="en-US" dirty="0" smtClean="0"/>
              <a:t>Role scales by varying the number of virtual machines running that role code</a:t>
            </a:r>
          </a:p>
          <a:p>
            <a:pPr lvl="5"/>
            <a:endParaRPr lang="en-US" dirty="0" smtClean="0"/>
          </a:p>
          <a:p>
            <a:r>
              <a:rPr lang="en-US" dirty="0" smtClean="0"/>
              <a:t>Dependencies captured in Model</a:t>
            </a:r>
          </a:p>
          <a:p>
            <a:pPr lvl="1"/>
            <a:r>
              <a:rPr lang="en-US" dirty="0" smtClean="0"/>
              <a:t>Dependency across roles and resources</a:t>
            </a:r>
          </a:p>
          <a:p>
            <a:pPr lvl="1"/>
            <a:r>
              <a:rPr lang="en-US" dirty="0" smtClean="0"/>
              <a:t>Connections and contracts among roles and resources</a:t>
            </a:r>
          </a:p>
        </p:txBody>
      </p:sp>
    </p:spTree>
    <p:extLst>
      <p:ext uri="{BB962C8B-B14F-4D97-AF65-F5344CB8AC3E}">
        <p14:creationId xmlns:p14="http://schemas.microsoft.com/office/powerpoint/2010/main" val="36880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horizontal)">
                                      <p:cBhvr>
                                        <p:cTn id="21" dur="500"/>
                                        <p:tgtEl>
                                          <p:spTgt spid="3">
                                            <p:txEl>
                                              <p:pRg st="10" end="1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blinds(horizontal)">
                                      <p:cBhvr>
                                        <p:cTn id="24" dur="500"/>
                                        <p:tgtEl>
                                          <p:spTgt spid="3">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blinds(horizontal)">
                                      <p:cBhvr>
                                        <p:cTn id="29" dur="500"/>
                                        <p:tgtEl>
                                          <p:spTgt spid="3">
                                            <p:txEl>
                                              <p:pRg st="13" end="1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blinds(horizontal)">
                                      <p:cBhvr>
                                        <p:cTn id="32" dur="500"/>
                                        <p:tgtEl>
                                          <p:spTgt spid="3">
                                            <p:txEl>
                                              <p:pRg st="14" end="1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Effect transition="in" filter="blinds(horizontal)">
                                      <p:cBhvr>
                                        <p:cTn id="3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5" y="228609"/>
            <a:ext cx="11149013" cy="747897"/>
          </a:xfrm>
        </p:spPr>
        <p:txBody>
          <a:bodyPr/>
          <a:lstStyle/>
          <a:p>
            <a:r>
              <a:rPr lang="en-US" dirty="0" smtClean="0"/>
              <a:t>An Example: Multi-Tier Cloud App</a:t>
            </a:r>
            <a:endParaRPr lang="en-US" dirty="0"/>
          </a:p>
        </p:txBody>
      </p:sp>
      <p:sp>
        <p:nvSpPr>
          <p:cNvPr id="3" name="Content Placeholder 2"/>
          <p:cNvSpPr>
            <a:spLocks noGrp="1"/>
          </p:cNvSpPr>
          <p:nvPr>
            <p:ph idx="4294967295"/>
          </p:nvPr>
        </p:nvSpPr>
        <p:spPr>
          <a:xfrm>
            <a:off x="598276" y="1163855"/>
            <a:ext cx="11149013" cy="2666998"/>
          </a:xfrm>
          <a:prstGeom prst="rect">
            <a:avLst/>
          </a:prstGeom>
        </p:spPr>
        <p:txBody>
          <a:bodyPr lIns="121899" tIns="60949" rIns="121899" bIns="60949">
            <a:normAutofit fontScale="92500" lnSpcReduction="10000"/>
          </a:bodyPr>
          <a:lstStyle/>
          <a:p>
            <a:r>
              <a:rPr lang="en-US" sz="3200" dirty="0" smtClean="0"/>
              <a:t>Example Photo Processing Service with 2 Roles</a:t>
            </a:r>
          </a:p>
          <a:p>
            <a:pPr lvl="1"/>
            <a:r>
              <a:rPr lang="en-US" sz="2800" dirty="0" smtClean="0"/>
              <a:t>Network Load balancer, Virtual IP</a:t>
            </a:r>
          </a:p>
          <a:p>
            <a:pPr lvl="1"/>
            <a:r>
              <a:rPr lang="en-US" sz="2800" dirty="0" smtClean="0"/>
              <a:t>Front End Stateless </a:t>
            </a:r>
            <a:r>
              <a:rPr lang="en-US" sz="2800" dirty="0"/>
              <a:t>W</a:t>
            </a:r>
            <a:r>
              <a:rPr lang="en-US" sz="2800" dirty="0" smtClean="0"/>
              <a:t>eb </a:t>
            </a:r>
            <a:r>
              <a:rPr lang="en-US" sz="2800" dirty="0"/>
              <a:t>R</a:t>
            </a:r>
            <a:r>
              <a:rPr lang="en-US" sz="2800" dirty="0" smtClean="0"/>
              <a:t>ole: take requests from users</a:t>
            </a:r>
          </a:p>
          <a:p>
            <a:pPr lvl="1"/>
            <a:r>
              <a:rPr lang="en-US" sz="2800" dirty="0" smtClean="0"/>
              <a:t>Middle-tier </a:t>
            </a:r>
            <a:r>
              <a:rPr lang="en-US" sz="2800" dirty="0"/>
              <a:t>W</a:t>
            </a:r>
            <a:r>
              <a:rPr lang="en-US" sz="2800" dirty="0" smtClean="0"/>
              <a:t>orker </a:t>
            </a:r>
            <a:r>
              <a:rPr lang="en-US" sz="2800" dirty="0"/>
              <a:t>R</a:t>
            </a:r>
            <a:r>
              <a:rPr lang="en-US" sz="2800" dirty="0" smtClean="0"/>
              <a:t>ole:  process the order</a:t>
            </a:r>
          </a:p>
          <a:p>
            <a:pPr lvl="1"/>
            <a:r>
              <a:rPr lang="en-US" sz="2800" dirty="0" smtClean="0"/>
              <a:t>Backend storage: Azure Storage, SQL Azure</a:t>
            </a:r>
          </a:p>
          <a:p>
            <a:pPr lvl="1"/>
            <a:r>
              <a:rPr lang="en-US" sz="2800" dirty="0" smtClean="0"/>
              <a:t>Dynamic scaling # of role instances by scaling # of VMs</a:t>
            </a:r>
          </a:p>
          <a:p>
            <a:endParaRPr lang="en-US" sz="3200" dirty="0" smtClean="0"/>
          </a:p>
        </p:txBody>
      </p:sp>
      <p:sp>
        <p:nvSpPr>
          <p:cNvPr id="4" name="Rectangle 3"/>
          <p:cNvSpPr/>
          <p:nvPr/>
        </p:nvSpPr>
        <p:spPr bwMode="auto">
          <a:xfrm>
            <a:off x="3967197" y="4449809"/>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2300" b="1" dirty="0">
                <a:solidFill>
                  <a:schemeClr val="bg1"/>
                </a:solidFill>
              </a:rPr>
              <a:t>Front-End</a:t>
            </a:r>
          </a:p>
        </p:txBody>
      </p:sp>
      <p:sp>
        <p:nvSpPr>
          <p:cNvPr id="5" name="TextBox 4"/>
          <p:cNvSpPr txBox="1"/>
          <p:nvPr/>
        </p:nvSpPr>
        <p:spPr>
          <a:xfrm>
            <a:off x="4906425" y="6474026"/>
            <a:ext cx="2162451" cy="307777"/>
          </a:xfrm>
          <a:prstGeom prst="rect">
            <a:avLst/>
          </a:prstGeom>
          <a:noFill/>
        </p:spPr>
        <p:txBody>
          <a:bodyPr wrap="none" lIns="0" tIns="0" rIns="0" bIns="0" rtlCol="0">
            <a:spAutoFit/>
          </a:bodyPr>
          <a:lstStyle/>
          <a:p>
            <a:r>
              <a:rPr lang="en-US" sz="2000" b="1" dirty="0">
                <a:solidFill>
                  <a:schemeClr val="bg1"/>
                </a:solidFill>
              </a:rPr>
              <a:t>Cloud Application</a:t>
            </a:r>
          </a:p>
        </p:txBody>
      </p:sp>
      <p:cxnSp>
        <p:nvCxnSpPr>
          <p:cNvPr id="9" name="Straight Arrow Connector 8"/>
          <p:cNvCxnSpPr/>
          <p:nvPr/>
        </p:nvCxnSpPr>
        <p:spPr>
          <a:xfrm>
            <a:off x="1336431" y="5187405"/>
            <a:ext cx="81258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V="1">
            <a:off x="3630607" y="5301455"/>
            <a:ext cx="526452" cy="440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2" name="Rectangle 11"/>
          <p:cNvSpPr/>
          <p:nvPr/>
        </p:nvSpPr>
        <p:spPr bwMode="auto">
          <a:xfrm>
            <a:off x="4140325" y="4590883"/>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2300" b="1" dirty="0">
                <a:solidFill>
                  <a:schemeClr val="bg1"/>
                </a:solidFill>
              </a:rPr>
              <a:t>Front-End</a:t>
            </a:r>
          </a:p>
        </p:txBody>
      </p:sp>
      <p:cxnSp>
        <p:nvCxnSpPr>
          <p:cNvPr id="24" name="Straight Arrow Connector 23"/>
          <p:cNvCxnSpPr/>
          <p:nvPr/>
        </p:nvCxnSpPr>
        <p:spPr>
          <a:xfrm flipV="1">
            <a:off x="7997664" y="5342231"/>
            <a:ext cx="1423806" cy="67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160761" y="5050601"/>
            <a:ext cx="1149161" cy="246221"/>
          </a:xfrm>
          <a:prstGeom prst="rect">
            <a:avLst/>
          </a:prstGeom>
          <a:noFill/>
        </p:spPr>
        <p:txBody>
          <a:bodyPr wrap="none" lIns="0" tIns="0" rIns="0" bIns="0" rtlCol="0">
            <a:spAutoFit/>
          </a:bodyPr>
          <a:lstStyle/>
          <a:p>
            <a:r>
              <a:rPr lang="en-US" sz="1600" dirty="0">
                <a:solidFill>
                  <a:schemeClr val="bg1"/>
                </a:solidFill>
              </a:rPr>
              <a:t>HTTP/HTTPS</a:t>
            </a:r>
          </a:p>
        </p:txBody>
      </p:sp>
      <p:sp>
        <p:nvSpPr>
          <p:cNvPr id="26" name="Can 25"/>
          <p:cNvSpPr/>
          <p:nvPr/>
        </p:nvSpPr>
        <p:spPr bwMode="auto">
          <a:xfrm>
            <a:off x="9421471" y="4187013"/>
            <a:ext cx="1763653" cy="2172053"/>
          </a:xfrm>
          <a:prstGeom prst="can">
            <a:avLst>
              <a:gd name="adj" fmla="val 1952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800" b="1" dirty="0">
              <a:solidFill>
                <a:schemeClr val="bg1"/>
              </a:solidFill>
            </a:endParaRPr>
          </a:p>
          <a:p>
            <a:pPr algn="ctr" defTabSz="913833" fontAlgn="base">
              <a:spcBef>
                <a:spcPct val="0"/>
              </a:spcBef>
              <a:spcAft>
                <a:spcPct val="0"/>
              </a:spcAft>
            </a:pPr>
            <a:r>
              <a:rPr lang="en-US" sz="2100" b="1" dirty="0">
                <a:solidFill>
                  <a:schemeClr val="bg1"/>
                </a:solidFill>
              </a:rPr>
              <a:t>Windows</a:t>
            </a:r>
          </a:p>
          <a:p>
            <a:pPr algn="ctr" defTabSz="913833" fontAlgn="base">
              <a:spcBef>
                <a:spcPct val="0"/>
              </a:spcBef>
              <a:spcAft>
                <a:spcPct val="0"/>
              </a:spcAft>
            </a:pPr>
            <a:r>
              <a:rPr lang="en-US" sz="2100" b="1" dirty="0">
                <a:solidFill>
                  <a:schemeClr val="bg1"/>
                </a:solidFill>
              </a:rPr>
              <a:t>Azure</a:t>
            </a:r>
          </a:p>
          <a:p>
            <a:pPr algn="ctr" defTabSz="913833" fontAlgn="base">
              <a:spcBef>
                <a:spcPct val="0"/>
              </a:spcBef>
              <a:spcAft>
                <a:spcPct val="0"/>
              </a:spcAft>
            </a:pPr>
            <a:r>
              <a:rPr lang="en-US" sz="2100" b="1" dirty="0">
                <a:solidFill>
                  <a:schemeClr val="bg1"/>
                </a:solidFill>
              </a:rPr>
              <a:t>Storage,</a:t>
            </a:r>
            <a:br>
              <a:rPr lang="en-US" sz="2100" b="1" dirty="0">
                <a:solidFill>
                  <a:schemeClr val="bg1"/>
                </a:solidFill>
              </a:rPr>
            </a:br>
            <a:r>
              <a:rPr lang="en-US" sz="2100" b="1" dirty="0">
                <a:solidFill>
                  <a:schemeClr val="bg1"/>
                </a:solidFill>
              </a:rPr>
              <a:t>SQL Azure</a:t>
            </a:r>
          </a:p>
        </p:txBody>
      </p:sp>
      <p:sp>
        <p:nvSpPr>
          <p:cNvPr id="31" name="Trapezoid 30"/>
          <p:cNvSpPr/>
          <p:nvPr/>
        </p:nvSpPr>
        <p:spPr bwMode="auto">
          <a:xfrm>
            <a:off x="2108593" y="4947471"/>
            <a:ext cx="1523603" cy="457200"/>
          </a:xfrm>
          <a:prstGeom prst="trapezoid">
            <a:avLst/>
          </a:prstGeom>
          <a:solidFill>
            <a:schemeClr val="accent4">
              <a:lumMod val="50000"/>
            </a:schemeClr>
          </a:solidFill>
          <a:ln>
            <a:solidFill>
              <a:schemeClr val="accent4">
                <a:lumMod val="75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500" b="1" dirty="0">
                <a:solidFill>
                  <a:schemeClr val="bg1"/>
                </a:solidFill>
              </a:rPr>
              <a:t>Load Balancer</a:t>
            </a:r>
          </a:p>
        </p:txBody>
      </p:sp>
      <p:cxnSp>
        <p:nvCxnSpPr>
          <p:cNvPr id="16" name="Straight Arrow Connector 15"/>
          <p:cNvCxnSpPr/>
          <p:nvPr/>
        </p:nvCxnSpPr>
        <p:spPr>
          <a:xfrm>
            <a:off x="5664914" y="5342567"/>
            <a:ext cx="50786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85" name="Rectangle 84"/>
          <p:cNvSpPr/>
          <p:nvPr/>
        </p:nvSpPr>
        <p:spPr bwMode="auto">
          <a:xfrm>
            <a:off x="1742725" y="4081114"/>
            <a:ext cx="9711338" cy="2352259"/>
          </a:xfrm>
          <a:prstGeom prst="rect">
            <a:avLst/>
          </a:prstGeom>
          <a:noFill/>
          <a:ln w="22225">
            <a:solidFill>
              <a:schemeClr val="tx1"/>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8" name="Rectangle 17"/>
          <p:cNvSpPr/>
          <p:nvPr/>
        </p:nvSpPr>
        <p:spPr bwMode="auto">
          <a:xfrm>
            <a:off x="6218478" y="444980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2300" b="1" dirty="0">
              <a:gradFill>
                <a:gsLst>
                  <a:gs pos="0">
                    <a:srgbClr val="FFFFFF"/>
                  </a:gs>
                  <a:gs pos="100000">
                    <a:srgbClr val="FFFFFF"/>
                  </a:gs>
                </a:gsLst>
                <a:lin ang="5400000" scaled="0"/>
              </a:gradFill>
            </a:endParaRPr>
          </a:p>
        </p:txBody>
      </p:sp>
      <p:sp>
        <p:nvSpPr>
          <p:cNvPr id="19" name="Rectangle 18"/>
          <p:cNvSpPr/>
          <p:nvPr/>
        </p:nvSpPr>
        <p:spPr bwMode="auto">
          <a:xfrm>
            <a:off x="6369499" y="4581258"/>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2300" b="1" dirty="0">
                <a:solidFill>
                  <a:schemeClr val="bg1"/>
                </a:solidFill>
              </a:rPr>
              <a:t>Middle-Tier</a:t>
            </a:r>
          </a:p>
        </p:txBody>
      </p:sp>
      <p:sp>
        <p:nvSpPr>
          <p:cNvPr id="20" name="Rectangle 19"/>
          <p:cNvSpPr/>
          <p:nvPr/>
        </p:nvSpPr>
        <p:spPr bwMode="auto">
          <a:xfrm>
            <a:off x="4292725" y="4743283"/>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2300" b="1" dirty="0">
                <a:solidFill>
                  <a:schemeClr val="bg1"/>
                </a:solidFill>
              </a:rPr>
              <a:t>Front-End</a:t>
            </a:r>
          </a:p>
        </p:txBody>
      </p:sp>
      <p:sp>
        <p:nvSpPr>
          <p:cNvPr id="22" name="Rectangle 21"/>
          <p:cNvSpPr/>
          <p:nvPr/>
        </p:nvSpPr>
        <p:spPr bwMode="auto">
          <a:xfrm>
            <a:off x="6521899" y="4733658"/>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2300" b="1" dirty="0">
                <a:solidFill>
                  <a:schemeClr val="bg1"/>
                </a:solidFill>
              </a:rPr>
              <a:t>Middle-Tier</a:t>
            </a:r>
          </a:p>
        </p:txBody>
      </p:sp>
      <p:sp>
        <p:nvSpPr>
          <p:cNvPr id="23" name="Rectangle 22"/>
          <p:cNvSpPr/>
          <p:nvPr/>
        </p:nvSpPr>
        <p:spPr bwMode="auto">
          <a:xfrm>
            <a:off x="6674299" y="4886058"/>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2300" b="1" dirty="0">
                <a:solidFill>
                  <a:schemeClr val="bg1"/>
                </a:solidFill>
              </a:rPr>
              <a:t>Middle-Tier</a:t>
            </a:r>
          </a:p>
        </p:txBody>
      </p:sp>
      <p:sp>
        <p:nvSpPr>
          <p:cNvPr id="27" name="Rectangle 26"/>
          <p:cNvSpPr/>
          <p:nvPr/>
        </p:nvSpPr>
        <p:spPr bwMode="auto">
          <a:xfrm>
            <a:off x="6826699" y="5038458"/>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2300" b="1" dirty="0">
                <a:solidFill>
                  <a:schemeClr val="bg1"/>
                </a:solidFill>
              </a:rPr>
              <a:t>Middle-Tier</a:t>
            </a:r>
          </a:p>
        </p:txBody>
      </p:sp>
    </p:spTree>
    <p:extLst>
      <p:ext uri="{BB962C8B-B14F-4D97-AF65-F5344CB8AC3E}">
        <p14:creationId xmlns:p14="http://schemas.microsoft.com/office/powerpoint/2010/main" val="1783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1504" y="291400"/>
            <a:ext cx="11149013" cy="747897"/>
          </a:xfrm>
        </p:spPr>
        <p:txBody>
          <a:bodyPr/>
          <a:lstStyle/>
          <a:p>
            <a:r>
              <a:rPr lang="en-US" dirty="0" smtClean="0"/>
              <a:t>App Model Example</a:t>
            </a:r>
            <a:endParaRPr lang="en-US" dirty="0"/>
          </a:p>
        </p:txBody>
      </p:sp>
      <p:sp>
        <p:nvSpPr>
          <p:cNvPr id="3" name="Content Placeholder 2"/>
          <p:cNvSpPr>
            <a:spLocks noGrp="1"/>
          </p:cNvSpPr>
          <p:nvPr>
            <p:ph idx="4294967295"/>
          </p:nvPr>
        </p:nvSpPr>
        <p:spPr>
          <a:xfrm>
            <a:off x="310150" y="1249851"/>
            <a:ext cx="11149013" cy="6032398"/>
          </a:xfrm>
          <a:prstGeom prst="rect">
            <a:avLst/>
          </a:prstGeom>
        </p:spPr>
        <p:txBody>
          <a:bodyPr lIns="121899" tIns="60949" rIns="121899" bIns="60949"/>
          <a:lstStyle/>
          <a:p>
            <a:pPr lvl="3"/>
            <a:endParaRPr lang="en-US" sz="1600" dirty="0" smtClean="0"/>
          </a:p>
          <a:p>
            <a:pPr lvl="3"/>
            <a:endParaRPr lang="en-US" sz="1600" dirty="0"/>
          </a:p>
          <a:p>
            <a:pPr lvl="3"/>
            <a:endParaRPr lang="en-US" sz="1600" dirty="0" smtClean="0"/>
          </a:p>
          <a:p>
            <a:pPr lvl="3"/>
            <a:endParaRPr lang="en-US" sz="1600" dirty="0" smtClean="0"/>
          </a:p>
          <a:p>
            <a:pPr lvl="3"/>
            <a:endParaRPr lang="en-US" sz="1600" dirty="0"/>
          </a:p>
          <a:p>
            <a:pPr lvl="3"/>
            <a:endParaRPr lang="en-US" sz="1600" dirty="0" smtClean="0"/>
          </a:p>
          <a:p>
            <a:r>
              <a:rPr lang="en-US" sz="2800" dirty="0" smtClean="0"/>
              <a:t>Role (VM): scaling boundary</a:t>
            </a:r>
          </a:p>
          <a:p>
            <a:pPr lvl="1"/>
            <a:r>
              <a:rPr lang="en-US" sz="2400" dirty="0"/>
              <a:t>Code </a:t>
            </a:r>
            <a:r>
              <a:rPr lang="en-US" sz="2400" dirty="0" smtClean="0"/>
              <a:t>package to run on a VM</a:t>
            </a:r>
            <a:endParaRPr lang="en-US" sz="2400" dirty="0"/>
          </a:p>
          <a:p>
            <a:pPr lvl="1"/>
            <a:r>
              <a:rPr lang="en-US" sz="2400" dirty="0" smtClean="0"/>
              <a:t>Definition</a:t>
            </a:r>
          </a:p>
          <a:p>
            <a:pPr lvl="2"/>
            <a:r>
              <a:rPr lang="en-US" sz="2000" dirty="0" smtClean="0"/>
              <a:t>Name, type, VM Size, endpoints, </a:t>
            </a:r>
            <a:r>
              <a:rPr lang="en-US" sz="2000" dirty="0" err="1" smtClean="0"/>
              <a:t>etc</a:t>
            </a:r>
            <a:endParaRPr lang="en-US" sz="2000" dirty="0" smtClean="0"/>
          </a:p>
          <a:p>
            <a:pPr lvl="1"/>
            <a:r>
              <a:rPr lang="en-US" sz="2400" dirty="0" smtClean="0"/>
              <a:t>Configuration</a:t>
            </a:r>
          </a:p>
          <a:p>
            <a:pPr lvl="2"/>
            <a:r>
              <a:rPr lang="en-US" sz="2000" dirty="0" smtClean="0"/>
              <a:t>Instance, UD, FD, Auto Scaling,  </a:t>
            </a:r>
            <a:r>
              <a:rPr lang="en-US" sz="2000" dirty="0" err="1" smtClean="0"/>
              <a:t>etc</a:t>
            </a:r>
            <a:endParaRPr lang="en-US" sz="2000" dirty="0" smtClean="0"/>
          </a:p>
          <a:p>
            <a:pPr lvl="4"/>
            <a:endParaRPr lang="en-US" sz="1600" dirty="0" smtClean="0"/>
          </a:p>
          <a:p>
            <a:r>
              <a:rPr lang="en-US" sz="2800" dirty="0" smtClean="0"/>
              <a:t>Connections and contracts </a:t>
            </a:r>
          </a:p>
          <a:p>
            <a:pPr lvl="1"/>
            <a:r>
              <a:rPr lang="en-US" sz="2400" dirty="0" smtClean="0"/>
              <a:t>Who can talk to whom</a:t>
            </a:r>
          </a:p>
          <a:p>
            <a:pPr lvl="1"/>
            <a:r>
              <a:rPr lang="en-US" sz="2400" dirty="0" smtClean="0"/>
              <a:t>Connection strings to other building block resources</a:t>
            </a:r>
            <a:endParaRPr lang="en-US" sz="2400" dirty="0"/>
          </a:p>
          <a:p>
            <a:pPr lvl="1">
              <a:buNone/>
            </a:pPr>
            <a:endParaRPr lang="en-US" sz="2400" dirty="0"/>
          </a:p>
        </p:txBody>
      </p:sp>
      <p:grpSp>
        <p:nvGrpSpPr>
          <p:cNvPr id="5" name="Group 4"/>
          <p:cNvGrpSpPr/>
          <p:nvPr/>
        </p:nvGrpSpPr>
        <p:grpSpPr>
          <a:xfrm>
            <a:off x="6416627" y="523443"/>
            <a:ext cx="5703773" cy="5752235"/>
            <a:chOff x="5877498" y="927693"/>
            <a:chExt cx="5703773" cy="5752235"/>
          </a:xfrm>
        </p:grpSpPr>
        <p:sp>
          <p:nvSpPr>
            <p:cNvPr id="7" name="Rectangle 6"/>
            <p:cNvSpPr/>
            <p:nvPr/>
          </p:nvSpPr>
          <p:spPr bwMode="auto">
            <a:xfrm>
              <a:off x="5877498" y="927693"/>
              <a:ext cx="5524701" cy="5752235"/>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3833" fontAlgn="base">
                <a:spcBef>
                  <a:spcPct val="0"/>
                </a:spcBef>
                <a:spcAft>
                  <a:spcPct val="0"/>
                </a:spcAft>
              </a:pPr>
              <a:r>
                <a:rPr lang="en-US" sz="3600" b="1" dirty="0" smtClean="0">
                  <a:solidFill>
                    <a:schemeClr val="bg1"/>
                  </a:solidFill>
                </a:rPr>
                <a:t>App </a:t>
              </a:r>
              <a:r>
                <a:rPr lang="en-US" sz="3600" b="1" dirty="0">
                  <a:solidFill>
                    <a:schemeClr val="bg1"/>
                  </a:solidFill>
                </a:rPr>
                <a:t>Model</a:t>
              </a: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p:txBody>
        </p:sp>
        <p:sp>
          <p:nvSpPr>
            <p:cNvPr id="8" name="Rectangle 7"/>
            <p:cNvSpPr/>
            <p:nvPr/>
          </p:nvSpPr>
          <p:spPr bwMode="auto">
            <a:xfrm>
              <a:off x="5977567" y="1607419"/>
              <a:ext cx="2446156" cy="4225490"/>
            </a:xfrm>
            <a:prstGeom prst="rect">
              <a:avLst/>
            </a:prstGeom>
            <a:solidFill>
              <a:schemeClr val="accent1"/>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9" name="Rectangle 8"/>
            <p:cNvSpPr/>
            <p:nvPr/>
          </p:nvSpPr>
          <p:spPr bwMode="auto">
            <a:xfrm>
              <a:off x="8628902" y="1613047"/>
              <a:ext cx="2524136" cy="4219862"/>
            </a:xfrm>
            <a:prstGeom prst="rect">
              <a:avLst/>
            </a:prstGeom>
            <a:solidFill>
              <a:schemeClr val="accent4">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10" name="TextBox 9"/>
            <p:cNvSpPr txBox="1"/>
            <p:nvPr/>
          </p:nvSpPr>
          <p:spPr>
            <a:xfrm>
              <a:off x="6300984" y="3235230"/>
              <a:ext cx="65" cy="307777"/>
            </a:xfrm>
            <a:prstGeom prst="rect">
              <a:avLst/>
            </a:prstGeom>
            <a:noFill/>
          </p:spPr>
          <p:txBody>
            <a:bodyPr wrap="none" lIns="0" tIns="0" rIns="0" bIns="0" rtlCol="0">
              <a:spAutoFit/>
            </a:bodyPr>
            <a:lstStyle/>
            <a:p>
              <a:endParaRPr lang="en-US" sz="2000" dirty="0">
                <a:gradFill>
                  <a:gsLst>
                    <a:gs pos="0">
                      <a:schemeClr val="tx1"/>
                    </a:gs>
                    <a:gs pos="100000">
                      <a:schemeClr val="tx1"/>
                    </a:gs>
                  </a:gsLst>
                  <a:lin ang="5400000" scaled="0"/>
                </a:gradFill>
              </a:endParaRPr>
            </a:p>
          </p:txBody>
        </p:sp>
        <p:sp>
          <p:nvSpPr>
            <p:cNvPr id="11" name="Rectangle 10"/>
            <p:cNvSpPr/>
            <p:nvPr/>
          </p:nvSpPr>
          <p:spPr>
            <a:xfrm>
              <a:off x="5990914" y="1654101"/>
              <a:ext cx="2885760" cy="3847207"/>
            </a:xfrm>
            <a:prstGeom prst="rect">
              <a:avLst/>
            </a:prstGeom>
          </p:spPr>
          <p:txBody>
            <a:bodyPr wrap="square">
              <a:spAutoFit/>
            </a:bodyPr>
            <a:lstStyle/>
            <a:p>
              <a:r>
                <a:rPr lang="en-US" b="1" dirty="0" smtClean="0">
                  <a:solidFill>
                    <a:schemeClr val="bg1"/>
                  </a:solidFill>
                  <a:latin typeface="Calibri" pitchFamily="34" charset="0"/>
                  <a:cs typeface="Calibri" pitchFamily="34" charset="0"/>
                </a:rPr>
                <a:t>Role: Front-End</a:t>
              </a:r>
            </a:p>
            <a:p>
              <a:r>
                <a:rPr lang="en-US" sz="1800" dirty="0" smtClean="0">
                  <a:solidFill>
                    <a:schemeClr val="bg1"/>
                  </a:solidFill>
                  <a:latin typeface="Calibri" pitchFamily="34" charset="0"/>
                  <a:cs typeface="Calibri" pitchFamily="34" charset="0"/>
                </a:rPr>
                <a:t>FE Code Package </a:t>
              </a:r>
              <a:endParaRPr lang="en-US" sz="1800" b="1" dirty="0" smtClean="0">
                <a:solidFill>
                  <a:schemeClr val="bg1"/>
                </a:solidFill>
                <a:latin typeface="Calibri" pitchFamily="34" charset="0"/>
                <a:cs typeface="Calibri" pitchFamily="34" charset="0"/>
              </a:endParaRPr>
            </a:p>
            <a:p>
              <a:r>
                <a:rPr lang="en-US" sz="2000" b="1" u="sng" dirty="0" smtClean="0">
                  <a:solidFill>
                    <a:schemeClr val="bg1"/>
                  </a:solidFill>
                  <a:latin typeface="Calibri" pitchFamily="34" charset="0"/>
                  <a:cs typeface="Calibri" pitchFamily="34" charset="0"/>
                </a:rPr>
                <a:t>Definition</a:t>
              </a:r>
              <a:endParaRPr lang="en-US" b="1" u="sng" dirty="0" smtClean="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Type: Web</a:t>
              </a:r>
            </a:p>
            <a:p>
              <a:r>
                <a:rPr lang="en-US" sz="2000" dirty="0">
                  <a:solidFill>
                    <a:schemeClr val="bg1"/>
                  </a:solidFill>
                  <a:latin typeface="Calibri" pitchFamily="34" charset="0"/>
                  <a:cs typeface="Calibri" pitchFamily="34" charset="0"/>
                </a:rPr>
                <a:t>VM Size: </a:t>
              </a:r>
              <a:r>
                <a:rPr lang="en-US" sz="2000" dirty="0" smtClean="0">
                  <a:solidFill>
                    <a:schemeClr val="bg1"/>
                  </a:solidFill>
                  <a:latin typeface="Calibri" pitchFamily="34" charset="0"/>
                  <a:cs typeface="Calibri" pitchFamily="34" charset="0"/>
                </a:rPr>
                <a:t>Medium</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Endpoints: </a:t>
              </a:r>
              <a:r>
                <a:rPr lang="en-US" sz="2000" dirty="0" smtClean="0">
                  <a:solidFill>
                    <a:schemeClr val="bg1"/>
                  </a:solidFill>
                  <a:latin typeface="Calibri" pitchFamily="34" charset="0"/>
                  <a:cs typeface="Calibri" pitchFamily="34" charset="0"/>
                </a:rPr>
                <a:t>External-1</a:t>
              </a:r>
              <a:endParaRPr lang="en-US" sz="2000" dirty="0">
                <a:solidFill>
                  <a:schemeClr val="bg1"/>
                </a:solidFill>
                <a:latin typeface="Calibri" pitchFamily="34" charset="0"/>
                <a:cs typeface="Calibri" pitchFamily="34" charset="0"/>
              </a:endParaRPr>
            </a:p>
            <a:p>
              <a:r>
                <a:rPr lang="en-US" sz="2000" b="1" u="sng" dirty="0">
                  <a:solidFill>
                    <a:schemeClr val="bg1"/>
                  </a:solidFill>
                  <a:latin typeface="Calibri" pitchFamily="34" charset="0"/>
                  <a:cs typeface="Calibri" pitchFamily="34" charset="0"/>
                </a:rPr>
                <a:t>Configuration</a:t>
              </a:r>
            </a:p>
            <a:p>
              <a:r>
                <a:rPr lang="en-US" sz="2000" dirty="0">
                  <a:solidFill>
                    <a:schemeClr val="bg1"/>
                  </a:solidFill>
                  <a:latin typeface="Calibri" pitchFamily="34" charset="0"/>
                  <a:cs typeface="Calibri" pitchFamily="34" charset="0"/>
                </a:rPr>
                <a:t>Instances: </a:t>
              </a:r>
              <a:r>
                <a:rPr lang="en-US" sz="2000" dirty="0" smtClean="0">
                  <a:solidFill>
                    <a:schemeClr val="bg1"/>
                  </a:solidFill>
                  <a:latin typeface="Calibri" pitchFamily="34" charset="0"/>
                  <a:cs typeface="Calibri" pitchFamily="34" charset="0"/>
                </a:rPr>
                <a:t>3</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Update Domains: 3</a:t>
              </a:r>
            </a:p>
            <a:p>
              <a:r>
                <a:rPr lang="en-US" sz="2000" dirty="0">
                  <a:solidFill>
                    <a:schemeClr val="bg1"/>
                  </a:solidFill>
                  <a:latin typeface="Calibri" pitchFamily="34" charset="0"/>
                  <a:cs typeface="Calibri" pitchFamily="34" charset="0"/>
                </a:rPr>
                <a:t>Fault Domains: </a:t>
              </a:r>
              <a:r>
                <a:rPr lang="en-US" sz="2000" dirty="0" smtClean="0">
                  <a:solidFill>
                    <a:schemeClr val="bg1"/>
                  </a:solidFill>
                  <a:latin typeface="Calibri" pitchFamily="34" charset="0"/>
                  <a:cs typeface="Calibri" pitchFamily="34" charset="0"/>
                </a:rPr>
                <a:t>3</a:t>
              </a:r>
            </a:p>
            <a:p>
              <a:r>
                <a:rPr lang="en-US" sz="2000" dirty="0" smtClean="0">
                  <a:solidFill>
                    <a:schemeClr val="bg1"/>
                  </a:solidFill>
                  <a:latin typeface="Calibri" pitchFamily="34" charset="0"/>
                  <a:cs typeface="Calibri" pitchFamily="34" charset="0"/>
                </a:rPr>
                <a:t>Auto Scaling Rules</a:t>
              </a:r>
            </a:p>
            <a:p>
              <a:endParaRPr lang="en-US" sz="2000" dirty="0">
                <a:solidFill>
                  <a:schemeClr val="bg1"/>
                </a:solidFill>
                <a:latin typeface="Calibri" pitchFamily="34" charset="0"/>
                <a:cs typeface="Calibri" pitchFamily="34" charset="0"/>
              </a:endParaRPr>
            </a:p>
          </p:txBody>
        </p:sp>
        <p:sp>
          <p:nvSpPr>
            <p:cNvPr id="13" name="Rectangle 12"/>
            <p:cNvSpPr/>
            <p:nvPr/>
          </p:nvSpPr>
          <p:spPr>
            <a:xfrm>
              <a:off x="8695511" y="1644142"/>
              <a:ext cx="2885760" cy="3816429"/>
            </a:xfrm>
            <a:prstGeom prst="rect">
              <a:avLst/>
            </a:prstGeom>
          </p:spPr>
          <p:txBody>
            <a:bodyPr wrap="square">
              <a:spAutoFit/>
            </a:bodyPr>
            <a:lstStyle/>
            <a:p>
              <a:r>
                <a:rPr lang="en-US" b="1" dirty="0" smtClean="0">
                  <a:solidFill>
                    <a:schemeClr val="bg1"/>
                  </a:solidFill>
                  <a:latin typeface="Calibri" pitchFamily="34" charset="0"/>
                  <a:cs typeface="Calibri" pitchFamily="34" charset="0"/>
                </a:rPr>
                <a:t>Role: Middle-Tier</a:t>
              </a:r>
            </a:p>
            <a:p>
              <a:r>
                <a:rPr lang="en-US" sz="1800" dirty="0" smtClean="0">
                  <a:solidFill>
                    <a:schemeClr val="bg1"/>
                  </a:solidFill>
                  <a:latin typeface="Calibri" pitchFamily="34" charset="0"/>
                  <a:cs typeface="Calibri" pitchFamily="34" charset="0"/>
                </a:rPr>
                <a:t>MT Code </a:t>
              </a:r>
              <a:r>
                <a:rPr lang="en-US" sz="1800" dirty="0">
                  <a:solidFill>
                    <a:schemeClr val="bg1"/>
                  </a:solidFill>
                  <a:latin typeface="Calibri" pitchFamily="34" charset="0"/>
                  <a:cs typeface="Calibri" pitchFamily="34" charset="0"/>
                </a:rPr>
                <a:t>Package </a:t>
              </a:r>
              <a:endParaRPr lang="en-US" sz="1800" b="1" dirty="0">
                <a:solidFill>
                  <a:schemeClr val="bg1"/>
                </a:solidFill>
                <a:latin typeface="Calibri" pitchFamily="34" charset="0"/>
                <a:cs typeface="Calibri" pitchFamily="34" charset="0"/>
              </a:endParaRPr>
            </a:p>
            <a:p>
              <a:r>
                <a:rPr lang="en-US" sz="2000" b="1" u="sng" dirty="0">
                  <a:solidFill>
                    <a:schemeClr val="bg1"/>
                  </a:solidFill>
                  <a:latin typeface="Calibri" pitchFamily="34" charset="0"/>
                  <a:cs typeface="Calibri" pitchFamily="34" charset="0"/>
                </a:rPr>
                <a:t>Definition</a:t>
              </a:r>
            </a:p>
            <a:p>
              <a:r>
                <a:rPr lang="en-US" sz="2000" dirty="0">
                  <a:solidFill>
                    <a:schemeClr val="bg1"/>
                  </a:solidFill>
                  <a:latin typeface="Calibri" pitchFamily="34" charset="0"/>
                  <a:cs typeface="Calibri" pitchFamily="34" charset="0"/>
                </a:rPr>
                <a:t>Type: Worker</a:t>
              </a:r>
            </a:p>
            <a:p>
              <a:r>
                <a:rPr lang="en-US" sz="2000" dirty="0">
                  <a:solidFill>
                    <a:schemeClr val="bg1"/>
                  </a:solidFill>
                  <a:latin typeface="Calibri" pitchFamily="34" charset="0"/>
                  <a:cs typeface="Calibri" pitchFamily="34" charset="0"/>
                </a:rPr>
                <a:t>VM Size: Large</a:t>
              </a:r>
            </a:p>
            <a:p>
              <a:r>
                <a:rPr lang="en-US" sz="2000" dirty="0">
                  <a:solidFill>
                    <a:schemeClr val="bg1"/>
                  </a:solidFill>
                  <a:latin typeface="Calibri" pitchFamily="34" charset="0"/>
                  <a:cs typeface="Calibri" pitchFamily="34" charset="0"/>
                </a:rPr>
                <a:t>Endpoints: Internal-1</a:t>
              </a:r>
            </a:p>
            <a:p>
              <a:r>
                <a:rPr lang="en-US" sz="2000" b="1" u="sng" dirty="0">
                  <a:solidFill>
                    <a:schemeClr val="bg1"/>
                  </a:solidFill>
                  <a:latin typeface="Calibri" pitchFamily="34" charset="0"/>
                  <a:cs typeface="Calibri" pitchFamily="34" charset="0"/>
                </a:rPr>
                <a:t>Configuration</a:t>
              </a:r>
            </a:p>
            <a:p>
              <a:r>
                <a:rPr lang="en-US" sz="2000" dirty="0">
                  <a:solidFill>
                    <a:schemeClr val="bg1"/>
                  </a:solidFill>
                  <a:latin typeface="Calibri" pitchFamily="34" charset="0"/>
                  <a:cs typeface="Calibri" pitchFamily="34" charset="0"/>
                </a:rPr>
                <a:t>Instances: </a:t>
              </a:r>
              <a:r>
                <a:rPr lang="en-US" sz="2000" dirty="0" smtClean="0">
                  <a:solidFill>
                    <a:schemeClr val="bg1"/>
                  </a:solidFill>
                  <a:latin typeface="Calibri" pitchFamily="34" charset="0"/>
                  <a:cs typeface="Calibri" pitchFamily="34" charset="0"/>
                </a:rPr>
                <a:t>5</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Update Domains: </a:t>
              </a:r>
              <a:r>
                <a:rPr lang="en-US" sz="2000" dirty="0" smtClean="0">
                  <a:solidFill>
                    <a:schemeClr val="bg1"/>
                  </a:solidFill>
                  <a:latin typeface="Calibri" pitchFamily="34" charset="0"/>
                  <a:cs typeface="Calibri" pitchFamily="34" charset="0"/>
                </a:rPr>
                <a:t>4</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Fault Domains: </a:t>
              </a:r>
              <a:r>
                <a:rPr lang="en-US" sz="2000" dirty="0" smtClean="0">
                  <a:solidFill>
                    <a:schemeClr val="bg1"/>
                  </a:solidFill>
                  <a:latin typeface="Calibri" pitchFamily="34" charset="0"/>
                  <a:cs typeface="Calibri" pitchFamily="34" charset="0"/>
                </a:rPr>
                <a:t>3</a:t>
              </a:r>
            </a:p>
            <a:p>
              <a:r>
                <a:rPr lang="en-US" sz="2000" dirty="0">
                  <a:solidFill>
                    <a:schemeClr val="bg1"/>
                  </a:solidFill>
                  <a:latin typeface="Calibri" pitchFamily="34" charset="0"/>
                  <a:cs typeface="Calibri" pitchFamily="34" charset="0"/>
                </a:rPr>
                <a:t>Auto Scaling Rules</a:t>
              </a:r>
            </a:p>
            <a:p>
              <a:endParaRPr lang="en-US" sz="2000" dirty="0">
                <a:solidFill>
                  <a:schemeClr val="bg1"/>
                </a:solidFill>
              </a:endParaRPr>
            </a:p>
          </p:txBody>
        </p:sp>
      </p:grpSp>
      <p:sp>
        <p:nvSpPr>
          <p:cNvPr id="12" name="Rectangle 11"/>
          <p:cNvSpPr/>
          <p:nvPr/>
        </p:nvSpPr>
        <p:spPr bwMode="auto">
          <a:xfrm>
            <a:off x="6532126" y="5534536"/>
            <a:ext cx="5162124" cy="69301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Resource: </a:t>
            </a:r>
            <a:r>
              <a:rPr lang="en-US" sz="2200" dirty="0" err="1" smtClean="0">
                <a:gradFill>
                  <a:gsLst>
                    <a:gs pos="0">
                      <a:srgbClr val="FFFFFF"/>
                    </a:gs>
                    <a:gs pos="100000">
                      <a:srgbClr val="FFFFFF"/>
                    </a:gs>
                  </a:gsLst>
                  <a:lin ang="5400000" scaled="0"/>
                </a:gradFill>
              </a:rPr>
              <a:t>SQLAzure</a:t>
            </a:r>
            <a:endParaRPr lang="en-US" sz="22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DBConnectionString</a:t>
            </a:r>
            <a:r>
              <a:rPr lang="en-US" sz="2200" dirty="0" smtClean="0">
                <a:gradFill>
                  <a:gsLst>
                    <a:gs pos="0">
                      <a:srgbClr val="FFFFFF"/>
                    </a:gs>
                    <a:gs pos="100000">
                      <a:srgbClr val="FFFFFF"/>
                    </a:gs>
                  </a:gsLst>
                  <a:lin ang="5400000" scaled="0"/>
                </a:gradFill>
              </a:rPr>
              <a:t>: [@photo]</a:t>
            </a:r>
          </a:p>
        </p:txBody>
      </p:sp>
      <p:sp>
        <p:nvSpPr>
          <p:cNvPr id="15" name="TextBox 14"/>
          <p:cNvSpPr txBox="1"/>
          <p:nvPr/>
        </p:nvSpPr>
        <p:spPr>
          <a:xfrm>
            <a:off x="9311640" y="4942274"/>
            <a:ext cx="2397901" cy="307777"/>
          </a:xfrm>
          <a:prstGeom prst="rect">
            <a:avLst/>
          </a:prstGeom>
          <a:noFill/>
        </p:spPr>
        <p:txBody>
          <a:bodyPr wrap="none" lIns="0" tIns="0" rIns="0" bIns="0" rtlCol="0">
            <a:spAutoFit/>
          </a:bodyPr>
          <a:lstStyle/>
          <a:p>
            <a:pPr lvl="0"/>
            <a:r>
              <a:rPr lang="en-US" sz="2000" b="1" dirty="0" err="1" smtClean="0">
                <a:solidFill>
                  <a:srgbClr val="FFFFFF"/>
                </a:solidFill>
                <a:latin typeface="Calibri" pitchFamily="34" charset="0"/>
                <a:cs typeface="Calibri" pitchFamily="34" charset="0"/>
              </a:rPr>
              <a:t>DBConnection</a:t>
            </a:r>
            <a:r>
              <a:rPr lang="en-US" sz="2000" b="1" dirty="0" smtClean="0">
                <a:solidFill>
                  <a:srgbClr val="FFFFFF"/>
                </a:solidFill>
                <a:latin typeface="Calibri" pitchFamily="34" charset="0"/>
                <a:cs typeface="Calibri" pitchFamily="34" charset="0"/>
              </a:rPr>
              <a:t>:</a:t>
            </a:r>
            <a:r>
              <a:rPr lang="en-US" sz="1800" dirty="0" smtClean="0">
                <a:solidFill>
                  <a:srgbClr val="FFFFFF"/>
                </a:solidFill>
              </a:rPr>
              <a:t>[photo]</a:t>
            </a:r>
            <a:endParaRPr lang="en-US" sz="2000" dirty="0">
              <a:solidFill>
                <a:srgbClr val="FFFFFF"/>
              </a:solidFill>
            </a:endParaRPr>
          </a:p>
        </p:txBody>
      </p:sp>
      <p:sp>
        <p:nvSpPr>
          <p:cNvPr id="14" name="TextBox 13"/>
          <p:cNvSpPr txBox="1"/>
          <p:nvPr/>
        </p:nvSpPr>
        <p:spPr>
          <a:xfrm>
            <a:off x="6622294" y="4790728"/>
            <a:ext cx="2200346" cy="584775"/>
          </a:xfrm>
          <a:prstGeom prst="rect">
            <a:avLst/>
          </a:prstGeom>
          <a:noFill/>
        </p:spPr>
        <p:txBody>
          <a:bodyPr wrap="none" lIns="0" tIns="0" rIns="0" bIns="0" rtlCol="0">
            <a:spAutoFit/>
          </a:bodyPr>
          <a:lstStyle/>
          <a:p>
            <a:pPr lvl="0"/>
            <a:r>
              <a:rPr lang="en-US" sz="2000" b="1" dirty="0" smtClean="0">
                <a:solidFill>
                  <a:srgbClr val="FFFFFF"/>
                </a:solidFill>
                <a:latin typeface="Calibri" pitchFamily="34" charset="0"/>
                <a:cs typeface="Calibri" pitchFamily="34" charset="0"/>
              </a:rPr>
              <a:t>Network Binding</a:t>
            </a:r>
            <a:r>
              <a:rPr lang="en-US" sz="2000" b="1" dirty="0">
                <a:solidFill>
                  <a:srgbClr val="FFFFFF"/>
                </a:solidFill>
                <a:latin typeface="Calibri" pitchFamily="34" charset="0"/>
                <a:cs typeface="Calibri" pitchFamily="34" charset="0"/>
              </a:rPr>
              <a:t>:</a:t>
            </a:r>
          </a:p>
          <a:p>
            <a:pPr lvl="0"/>
            <a:r>
              <a:rPr lang="en-US" sz="1800" dirty="0" smtClean="0">
                <a:solidFill>
                  <a:srgbClr val="FFFFFF"/>
                </a:solidFill>
              </a:rPr>
              <a:t>Middle-Tier.Internal-1</a:t>
            </a:r>
            <a:endParaRPr lang="en-US" sz="2000" dirty="0">
              <a:solidFill>
                <a:srgbClr val="FFFFFF"/>
              </a:solidFill>
            </a:endParaRPr>
          </a:p>
        </p:txBody>
      </p:sp>
      <p:grpSp>
        <p:nvGrpSpPr>
          <p:cNvPr id="16" name="Group 15"/>
          <p:cNvGrpSpPr/>
          <p:nvPr/>
        </p:nvGrpSpPr>
        <p:grpSpPr>
          <a:xfrm>
            <a:off x="0" y="1234959"/>
            <a:ext cx="6066011" cy="1674550"/>
            <a:chOff x="73973" y="4275653"/>
            <a:chExt cx="10769345" cy="2635070"/>
          </a:xfrm>
        </p:grpSpPr>
        <p:sp>
          <p:nvSpPr>
            <p:cNvPr id="28" name="Rectangle 27"/>
            <p:cNvSpPr/>
            <p:nvPr/>
          </p:nvSpPr>
          <p:spPr bwMode="auto">
            <a:xfrm>
              <a:off x="1131980" y="4275653"/>
              <a:ext cx="9711338" cy="2352259"/>
            </a:xfrm>
            <a:prstGeom prst="rect">
              <a:avLst/>
            </a:prstGeom>
            <a:solidFill>
              <a:schemeClr val="accent6">
                <a:lumMod val="40000"/>
                <a:lumOff val="60000"/>
              </a:schemeClr>
            </a:solidFill>
            <a:ln w="22225">
              <a:solidFill>
                <a:schemeClr val="tx1"/>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1000" dirty="0">
                <a:gradFill>
                  <a:gsLst>
                    <a:gs pos="0">
                      <a:srgbClr val="FFFFFF"/>
                    </a:gs>
                    <a:gs pos="100000">
                      <a:srgbClr val="FFFFFF"/>
                    </a:gs>
                  </a:gsLst>
                  <a:lin ang="5400000" scaled="0"/>
                </a:gradFill>
              </a:endParaRPr>
            </a:p>
          </p:txBody>
        </p:sp>
        <p:sp>
          <p:nvSpPr>
            <p:cNvPr id="17" name="Rectangle 16"/>
            <p:cNvSpPr/>
            <p:nvPr/>
          </p:nvSpPr>
          <p:spPr bwMode="auto">
            <a:xfrm>
              <a:off x="3356452" y="4644350"/>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Front-End</a:t>
              </a:r>
            </a:p>
          </p:txBody>
        </p:sp>
        <p:sp>
          <p:nvSpPr>
            <p:cNvPr id="18" name="TextBox 17"/>
            <p:cNvSpPr txBox="1"/>
            <p:nvPr/>
          </p:nvSpPr>
          <p:spPr>
            <a:xfrm>
              <a:off x="4295678" y="6668565"/>
              <a:ext cx="1923832" cy="242158"/>
            </a:xfrm>
            <a:prstGeom prst="rect">
              <a:avLst/>
            </a:prstGeom>
            <a:noFill/>
          </p:spPr>
          <p:txBody>
            <a:bodyPr wrap="none" lIns="0" tIns="0" rIns="0" bIns="0" rtlCol="0">
              <a:spAutoFit/>
            </a:bodyPr>
            <a:lstStyle/>
            <a:p>
              <a:r>
                <a:rPr lang="en-US" sz="1000" b="1" dirty="0">
                  <a:solidFill>
                    <a:schemeClr val="bg1"/>
                  </a:solidFill>
                </a:rPr>
                <a:t>Cloud Application</a:t>
              </a:r>
            </a:p>
          </p:txBody>
        </p:sp>
        <p:cxnSp>
          <p:nvCxnSpPr>
            <p:cNvPr id="19" name="Straight Arrow Connector 18"/>
            <p:cNvCxnSpPr/>
            <p:nvPr/>
          </p:nvCxnSpPr>
          <p:spPr>
            <a:xfrm>
              <a:off x="725686" y="5381946"/>
              <a:ext cx="81258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flipV="1">
              <a:off x="3019861" y="5495996"/>
              <a:ext cx="526452" cy="440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1" name="Rectangle 20"/>
            <p:cNvSpPr/>
            <p:nvPr/>
          </p:nvSpPr>
          <p:spPr bwMode="auto">
            <a:xfrm>
              <a:off x="3529580" y="4785424"/>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Front-End</a:t>
              </a:r>
            </a:p>
          </p:txBody>
        </p:sp>
        <p:cxnSp>
          <p:nvCxnSpPr>
            <p:cNvPr id="23" name="Straight Arrow Connector 22"/>
            <p:cNvCxnSpPr/>
            <p:nvPr/>
          </p:nvCxnSpPr>
          <p:spPr>
            <a:xfrm flipV="1">
              <a:off x="7386919" y="5536772"/>
              <a:ext cx="1423806" cy="67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a:off x="73973" y="5167781"/>
              <a:ext cx="651713" cy="484318"/>
            </a:xfrm>
            <a:prstGeom prst="rect">
              <a:avLst/>
            </a:prstGeom>
            <a:noFill/>
          </p:spPr>
          <p:txBody>
            <a:bodyPr wrap="none" lIns="0" tIns="0" rIns="0" bIns="0" rtlCol="0">
              <a:spAutoFit/>
            </a:bodyPr>
            <a:lstStyle/>
            <a:p>
              <a:r>
                <a:rPr lang="en-US" sz="1000" dirty="0">
                  <a:solidFill>
                    <a:schemeClr val="bg1"/>
                  </a:solidFill>
                </a:rPr>
                <a:t>HTTP</a:t>
              </a:r>
              <a:r>
                <a:rPr lang="en-US" sz="1000" dirty="0" smtClean="0">
                  <a:solidFill>
                    <a:schemeClr val="bg1"/>
                  </a:solidFill>
                </a:rPr>
                <a:t>/</a:t>
              </a:r>
            </a:p>
            <a:p>
              <a:r>
                <a:rPr lang="en-US" sz="1000" dirty="0" smtClean="0">
                  <a:solidFill>
                    <a:schemeClr val="bg1"/>
                  </a:solidFill>
                </a:rPr>
                <a:t>HTTPS</a:t>
              </a:r>
              <a:endParaRPr lang="en-US" sz="1000" dirty="0">
                <a:solidFill>
                  <a:schemeClr val="bg1"/>
                </a:solidFill>
              </a:endParaRPr>
            </a:p>
          </p:txBody>
        </p:sp>
        <p:sp>
          <p:nvSpPr>
            <p:cNvPr id="25" name="Can 24"/>
            <p:cNvSpPr/>
            <p:nvPr/>
          </p:nvSpPr>
          <p:spPr bwMode="auto">
            <a:xfrm>
              <a:off x="8810725" y="4381553"/>
              <a:ext cx="1763653" cy="2172053"/>
            </a:xfrm>
            <a:prstGeom prst="can">
              <a:avLst>
                <a:gd name="adj" fmla="val 1952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1000" b="1" dirty="0">
                <a:solidFill>
                  <a:schemeClr val="bg1"/>
                </a:solidFill>
              </a:endParaRPr>
            </a:p>
            <a:p>
              <a:pPr algn="ctr" defTabSz="913833" fontAlgn="base">
                <a:spcBef>
                  <a:spcPct val="0"/>
                </a:spcBef>
                <a:spcAft>
                  <a:spcPct val="0"/>
                </a:spcAft>
              </a:pPr>
              <a:r>
                <a:rPr lang="en-US" sz="1000" b="1" dirty="0">
                  <a:solidFill>
                    <a:schemeClr val="bg1"/>
                  </a:solidFill>
                </a:rPr>
                <a:t>Windows</a:t>
              </a:r>
            </a:p>
            <a:p>
              <a:pPr algn="ctr" defTabSz="913833" fontAlgn="base">
                <a:spcBef>
                  <a:spcPct val="0"/>
                </a:spcBef>
                <a:spcAft>
                  <a:spcPct val="0"/>
                </a:spcAft>
              </a:pPr>
              <a:r>
                <a:rPr lang="en-US" sz="1000" b="1" dirty="0">
                  <a:solidFill>
                    <a:schemeClr val="bg1"/>
                  </a:solidFill>
                </a:rPr>
                <a:t>Azure</a:t>
              </a:r>
            </a:p>
            <a:p>
              <a:pPr algn="ctr" defTabSz="913833" fontAlgn="base">
                <a:spcBef>
                  <a:spcPct val="0"/>
                </a:spcBef>
                <a:spcAft>
                  <a:spcPct val="0"/>
                </a:spcAft>
              </a:pPr>
              <a:r>
                <a:rPr lang="en-US" sz="1000" b="1" dirty="0">
                  <a:solidFill>
                    <a:schemeClr val="bg1"/>
                  </a:solidFill>
                </a:rPr>
                <a:t>Storage,</a:t>
              </a:r>
              <a:br>
                <a:rPr lang="en-US" sz="1000" b="1" dirty="0">
                  <a:solidFill>
                    <a:schemeClr val="bg1"/>
                  </a:solidFill>
                </a:rPr>
              </a:br>
              <a:r>
                <a:rPr lang="en-US" sz="1000" b="1" dirty="0">
                  <a:solidFill>
                    <a:schemeClr val="bg1"/>
                  </a:solidFill>
                </a:rPr>
                <a:t>SQL Azure</a:t>
              </a:r>
            </a:p>
          </p:txBody>
        </p:sp>
        <p:sp>
          <p:nvSpPr>
            <p:cNvPr id="26" name="Trapezoid 25"/>
            <p:cNvSpPr/>
            <p:nvPr/>
          </p:nvSpPr>
          <p:spPr bwMode="auto">
            <a:xfrm>
              <a:off x="1497847" y="5142012"/>
              <a:ext cx="1523603" cy="457200"/>
            </a:xfrm>
            <a:prstGeom prst="trapezoid">
              <a:avLst/>
            </a:prstGeom>
            <a:solidFill>
              <a:schemeClr val="accent4">
                <a:lumMod val="50000"/>
              </a:schemeClr>
            </a:solidFill>
            <a:ln>
              <a:solidFill>
                <a:schemeClr val="accent4">
                  <a:lumMod val="75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Load Balancer</a:t>
              </a:r>
            </a:p>
          </p:txBody>
        </p:sp>
        <p:cxnSp>
          <p:nvCxnSpPr>
            <p:cNvPr id="27" name="Straight Arrow Connector 26"/>
            <p:cNvCxnSpPr/>
            <p:nvPr/>
          </p:nvCxnSpPr>
          <p:spPr>
            <a:xfrm>
              <a:off x="5054169" y="5537108"/>
              <a:ext cx="50786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9" name="Rectangle 28"/>
            <p:cNvSpPr/>
            <p:nvPr/>
          </p:nvSpPr>
          <p:spPr bwMode="auto">
            <a:xfrm>
              <a:off x="5607733" y="4644350"/>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1000" b="1" dirty="0">
                <a:gradFill>
                  <a:gsLst>
                    <a:gs pos="0">
                      <a:srgbClr val="FFFFFF"/>
                    </a:gs>
                    <a:gs pos="100000">
                      <a:srgbClr val="FFFFFF"/>
                    </a:gs>
                  </a:gsLst>
                  <a:lin ang="5400000" scaled="0"/>
                </a:gradFill>
              </a:endParaRPr>
            </a:p>
          </p:txBody>
        </p:sp>
        <p:sp>
          <p:nvSpPr>
            <p:cNvPr id="30" name="Rectangle 29"/>
            <p:cNvSpPr/>
            <p:nvPr/>
          </p:nvSpPr>
          <p:spPr bwMode="auto">
            <a:xfrm>
              <a:off x="5758754" y="47757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sp>
          <p:nvSpPr>
            <p:cNvPr id="31" name="Rectangle 30"/>
            <p:cNvSpPr/>
            <p:nvPr/>
          </p:nvSpPr>
          <p:spPr bwMode="auto">
            <a:xfrm>
              <a:off x="3681980" y="4937824"/>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Front-End</a:t>
              </a:r>
            </a:p>
          </p:txBody>
        </p:sp>
        <p:sp>
          <p:nvSpPr>
            <p:cNvPr id="32" name="Rectangle 31"/>
            <p:cNvSpPr/>
            <p:nvPr/>
          </p:nvSpPr>
          <p:spPr bwMode="auto">
            <a:xfrm>
              <a:off x="5911154" y="49281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sp>
          <p:nvSpPr>
            <p:cNvPr id="33" name="Rectangle 32"/>
            <p:cNvSpPr/>
            <p:nvPr/>
          </p:nvSpPr>
          <p:spPr bwMode="auto">
            <a:xfrm>
              <a:off x="6063554" y="50805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sp>
          <p:nvSpPr>
            <p:cNvPr id="34" name="Rectangle 33"/>
            <p:cNvSpPr/>
            <p:nvPr/>
          </p:nvSpPr>
          <p:spPr bwMode="auto">
            <a:xfrm>
              <a:off x="6215954" y="52329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grpSp>
    </p:spTree>
    <p:extLst>
      <p:ext uri="{BB962C8B-B14F-4D97-AF65-F5344CB8AC3E}">
        <p14:creationId xmlns:p14="http://schemas.microsoft.com/office/powerpoint/2010/main" val="18159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169" y="2084172"/>
            <a:ext cx="11650488" cy="1379224"/>
          </a:xfrm>
        </p:spPr>
        <p:txBody>
          <a:bodyPr/>
          <a:lstStyle/>
          <a:p>
            <a:r>
              <a:rPr lang="en-US" dirty="0" smtClean="0"/>
              <a:t>Cloud Fabric</a:t>
            </a:r>
            <a:endParaRPr lang="en-US" dirty="0"/>
          </a:p>
        </p:txBody>
      </p:sp>
    </p:spTree>
    <p:extLst>
      <p:ext uri="{BB962C8B-B14F-4D97-AF65-F5344CB8AC3E}">
        <p14:creationId xmlns:p14="http://schemas.microsoft.com/office/powerpoint/2010/main" val="59250453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28613"/>
            <a:ext cx="11149013" cy="747897"/>
          </a:xfrm>
        </p:spPr>
        <p:txBody>
          <a:bodyPr/>
          <a:lstStyle/>
          <a:p>
            <a:r>
              <a:rPr lang="en-US" dirty="0" smtClean="0"/>
              <a:t>The Fabric Controller (FC)</a:t>
            </a:r>
            <a:endParaRPr lang="en-US" dirty="0"/>
          </a:p>
        </p:txBody>
      </p:sp>
      <p:sp>
        <p:nvSpPr>
          <p:cNvPr id="3" name="Content Placeholder 2"/>
          <p:cNvSpPr>
            <a:spLocks noGrp="1"/>
          </p:cNvSpPr>
          <p:nvPr>
            <p:ph idx="4294967295"/>
          </p:nvPr>
        </p:nvSpPr>
        <p:spPr>
          <a:xfrm>
            <a:off x="736600" y="1077681"/>
            <a:ext cx="10246758" cy="5366662"/>
          </a:xfrm>
          <a:prstGeom prst="rect">
            <a:avLst/>
          </a:prstGeom>
        </p:spPr>
        <p:txBody>
          <a:bodyPr lIns="121899" tIns="60949" rIns="121899" bIns="60949">
            <a:normAutofit lnSpcReduction="10000"/>
          </a:bodyPr>
          <a:lstStyle/>
          <a:p>
            <a:r>
              <a:rPr lang="en-US" sz="2800" dirty="0" smtClean="0"/>
              <a:t>Fabric Controller translates the Cloud Application Model into</a:t>
            </a:r>
          </a:p>
          <a:p>
            <a:pPr lvl="1"/>
            <a:r>
              <a:rPr lang="en-US" sz="2400" dirty="0"/>
              <a:t>A</a:t>
            </a:r>
            <a:r>
              <a:rPr lang="en-US" sz="2400" dirty="0" smtClean="0"/>
              <a:t> running service</a:t>
            </a:r>
          </a:p>
          <a:p>
            <a:pPr lvl="1"/>
            <a:r>
              <a:rPr lang="en-US" sz="2400" dirty="0"/>
              <a:t>K</a:t>
            </a:r>
            <a:r>
              <a:rPr lang="en-US" sz="2400" dirty="0" smtClean="0"/>
              <a:t>eeps the service running</a:t>
            </a:r>
          </a:p>
          <a:p>
            <a:pPr lvl="1"/>
            <a:r>
              <a:rPr lang="en-US" sz="2400" dirty="0"/>
              <a:t>P</a:t>
            </a:r>
            <a:r>
              <a:rPr lang="en-US" sz="2400" dirty="0" smtClean="0"/>
              <a:t>rovides upgrade and management capabilities</a:t>
            </a:r>
          </a:p>
          <a:p>
            <a:pPr lvl="1"/>
            <a:r>
              <a:rPr lang="en-US" sz="2400" dirty="0" smtClean="0"/>
              <a:t>and more</a:t>
            </a:r>
          </a:p>
          <a:p>
            <a:pPr lvl="3"/>
            <a:endParaRPr lang="en-US" sz="1600" dirty="0" smtClean="0"/>
          </a:p>
          <a:p>
            <a:r>
              <a:rPr lang="en-US" sz="2800" dirty="0" smtClean="0"/>
              <a:t>The </a:t>
            </a:r>
            <a:r>
              <a:rPr lang="en-US" sz="2800" dirty="0"/>
              <a:t>“kernel” of the cloud operating system</a:t>
            </a:r>
          </a:p>
          <a:p>
            <a:pPr lvl="1"/>
            <a:r>
              <a:rPr lang="en-US" sz="2400" dirty="0" smtClean="0"/>
              <a:t>Programs, manages and owns all of the datacenter </a:t>
            </a:r>
            <a:r>
              <a:rPr lang="en-US" sz="2400" dirty="0"/>
              <a:t>hardware</a:t>
            </a:r>
          </a:p>
          <a:p>
            <a:pPr lvl="1"/>
            <a:r>
              <a:rPr lang="en-US" sz="2400" dirty="0"/>
              <a:t>Manages Windows Azure </a:t>
            </a:r>
            <a:r>
              <a:rPr lang="en-US" sz="2400" dirty="0" smtClean="0"/>
              <a:t>provided building block services</a:t>
            </a:r>
            <a:endParaRPr lang="en-US" sz="2400" dirty="0"/>
          </a:p>
          <a:p>
            <a:pPr lvl="1"/>
            <a:r>
              <a:rPr lang="en-US" sz="2400" dirty="0" smtClean="0"/>
              <a:t>Manages all customer applications</a:t>
            </a:r>
          </a:p>
          <a:p>
            <a:pPr lvl="3"/>
            <a:endParaRPr lang="en-US" sz="1600" dirty="0"/>
          </a:p>
          <a:p>
            <a:r>
              <a:rPr lang="en-US" sz="2800" dirty="0" smtClean="0"/>
              <a:t>Inputs</a:t>
            </a:r>
            <a:r>
              <a:rPr lang="en-US" sz="2800" dirty="0"/>
              <a:t>:</a:t>
            </a:r>
          </a:p>
          <a:p>
            <a:pPr lvl="1"/>
            <a:r>
              <a:rPr lang="en-US" sz="2400" dirty="0"/>
              <a:t>Description of the hardware and network resources it will control</a:t>
            </a:r>
          </a:p>
          <a:p>
            <a:pPr lvl="1"/>
            <a:r>
              <a:rPr lang="en-US" sz="2400" dirty="0" smtClean="0"/>
              <a:t>App </a:t>
            </a:r>
            <a:r>
              <a:rPr lang="en-US" sz="2400" dirty="0"/>
              <a:t>model and binaries for cloud applications</a:t>
            </a:r>
          </a:p>
        </p:txBody>
      </p:sp>
    </p:spTree>
    <p:extLst>
      <p:ext uri="{BB962C8B-B14F-4D97-AF65-F5344CB8AC3E}">
        <p14:creationId xmlns:p14="http://schemas.microsoft.com/office/powerpoint/2010/main" val="691939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p:cNvSpPr>
            <a:spLocks noGrp="1"/>
          </p:cNvSpPr>
          <p:nvPr>
            <p:ph type="title"/>
          </p:nvPr>
        </p:nvSpPr>
        <p:spPr/>
        <p:txBody>
          <a:bodyPr>
            <a:normAutofit/>
          </a:bodyPr>
          <a:lstStyle/>
          <a:p>
            <a:r>
              <a:rPr lang="en-US" dirty="0" smtClean="0"/>
              <a:t>Windows Azure Fabric Controller</a:t>
            </a:r>
            <a:endParaRPr lang="en-US" dirty="0"/>
          </a:p>
        </p:txBody>
      </p:sp>
      <p:grpSp>
        <p:nvGrpSpPr>
          <p:cNvPr id="2" name="Group 4"/>
          <p:cNvGrpSpPr/>
          <p:nvPr/>
        </p:nvGrpSpPr>
        <p:grpSpPr>
          <a:xfrm>
            <a:off x="2336192" y="1524002"/>
            <a:ext cx="4714231" cy="2702052"/>
            <a:chOff x="4419600" y="3200400"/>
            <a:chExt cx="3536594" cy="2702052"/>
          </a:xfrm>
        </p:grpSpPr>
        <p:grpSp>
          <p:nvGrpSpPr>
            <p:cNvPr id="3" name="Group 25"/>
            <p:cNvGrpSpPr/>
            <p:nvPr/>
          </p:nvGrpSpPr>
          <p:grpSpPr>
            <a:xfrm>
              <a:off x="6172200" y="3200400"/>
              <a:ext cx="1783994" cy="2702052"/>
              <a:chOff x="5486400" y="2514600"/>
              <a:chExt cx="1783994" cy="2702052"/>
            </a:xfrm>
          </p:grpSpPr>
          <p:grpSp>
            <p:nvGrpSpPr>
              <p:cNvPr id="4" name="Group 22"/>
              <p:cNvGrpSpPr/>
              <p:nvPr/>
            </p:nvGrpSpPr>
            <p:grpSpPr>
              <a:xfrm>
                <a:off x="5486400" y="2514600"/>
                <a:ext cx="1783994" cy="873252"/>
                <a:chOff x="5486400" y="2514600"/>
                <a:chExt cx="1783994" cy="873252"/>
              </a:xfrm>
            </p:grpSpPr>
            <p:pic>
              <p:nvPicPr>
                <p:cNvPr id="24"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5486400" y="2514600"/>
                  <a:ext cx="869594" cy="873252"/>
                </a:xfrm>
                <a:prstGeom prst="rect">
                  <a:avLst/>
                </a:prstGeom>
                <a:noFill/>
              </p:spPr>
            </p:pic>
            <p:pic>
              <p:nvPicPr>
                <p:cNvPr id="25"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6400800" y="2514600"/>
                  <a:ext cx="869594" cy="873252"/>
                </a:xfrm>
                <a:prstGeom prst="rect">
                  <a:avLst/>
                </a:prstGeom>
                <a:noFill/>
              </p:spPr>
            </p:pic>
          </p:grpSp>
          <p:grpSp>
            <p:nvGrpSpPr>
              <p:cNvPr id="5" name="Group 23"/>
              <p:cNvGrpSpPr/>
              <p:nvPr/>
            </p:nvGrpSpPr>
            <p:grpSpPr>
              <a:xfrm>
                <a:off x="5486400" y="3429000"/>
                <a:ext cx="1783994" cy="873252"/>
                <a:chOff x="5562600" y="3429000"/>
                <a:chExt cx="1783994" cy="873252"/>
              </a:xfrm>
            </p:grpSpPr>
            <p:pic>
              <p:nvPicPr>
                <p:cNvPr id="22"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5562600" y="3429000"/>
                  <a:ext cx="869594" cy="873252"/>
                </a:xfrm>
                <a:prstGeom prst="rect">
                  <a:avLst/>
                </a:prstGeom>
                <a:noFill/>
              </p:spPr>
            </p:pic>
            <p:pic>
              <p:nvPicPr>
                <p:cNvPr id="23"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6477000" y="3429000"/>
                  <a:ext cx="869594" cy="873252"/>
                </a:xfrm>
                <a:prstGeom prst="rect">
                  <a:avLst/>
                </a:prstGeom>
                <a:noFill/>
              </p:spPr>
            </p:pic>
          </p:grpSp>
          <p:grpSp>
            <p:nvGrpSpPr>
              <p:cNvPr id="6" name="Group 24"/>
              <p:cNvGrpSpPr/>
              <p:nvPr/>
            </p:nvGrpSpPr>
            <p:grpSpPr>
              <a:xfrm>
                <a:off x="5486400" y="4343400"/>
                <a:ext cx="1783994" cy="873252"/>
                <a:chOff x="5562600" y="4343400"/>
                <a:chExt cx="1783994" cy="873252"/>
              </a:xfrm>
            </p:grpSpPr>
            <p:pic>
              <p:nvPicPr>
                <p:cNvPr id="20"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5562600" y="4343400"/>
                  <a:ext cx="869594" cy="873252"/>
                </a:xfrm>
                <a:prstGeom prst="rect">
                  <a:avLst/>
                </a:prstGeom>
                <a:noFill/>
              </p:spPr>
            </p:pic>
            <p:pic>
              <p:nvPicPr>
                <p:cNvPr id="21"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6477000" y="4343400"/>
                  <a:ext cx="869594" cy="873252"/>
                </a:xfrm>
                <a:prstGeom prst="rect">
                  <a:avLst/>
                </a:prstGeom>
                <a:noFill/>
              </p:spPr>
            </p:pic>
          </p:grpSp>
        </p:grpSp>
        <p:grpSp>
          <p:nvGrpSpPr>
            <p:cNvPr id="7" name="Group 32"/>
            <p:cNvGrpSpPr/>
            <p:nvPr/>
          </p:nvGrpSpPr>
          <p:grpSpPr>
            <a:xfrm>
              <a:off x="4419600" y="3200400"/>
              <a:ext cx="1783994" cy="2702052"/>
              <a:chOff x="5486400" y="2514600"/>
              <a:chExt cx="1783994" cy="2702052"/>
            </a:xfrm>
          </p:grpSpPr>
          <p:grpSp>
            <p:nvGrpSpPr>
              <p:cNvPr id="8" name="Group 22"/>
              <p:cNvGrpSpPr/>
              <p:nvPr/>
            </p:nvGrpSpPr>
            <p:grpSpPr>
              <a:xfrm>
                <a:off x="5486400" y="2514600"/>
                <a:ext cx="1783994" cy="873252"/>
                <a:chOff x="5486400" y="2514600"/>
                <a:chExt cx="1783994" cy="873252"/>
              </a:xfrm>
            </p:grpSpPr>
            <p:pic>
              <p:nvPicPr>
                <p:cNvPr id="15"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5486400" y="2514600"/>
                  <a:ext cx="869594" cy="873252"/>
                </a:xfrm>
                <a:prstGeom prst="rect">
                  <a:avLst/>
                </a:prstGeom>
                <a:noFill/>
              </p:spPr>
            </p:pic>
            <p:pic>
              <p:nvPicPr>
                <p:cNvPr id="16"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6400800" y="2514600"/>
                  <a:ext cx="869594" cy="873252"/>
                </a:xfrm>
                <a:prstGeom prst="rect">
                  <a:avLst/>
                </a:prstGeom>
                <a:noFill/>
              </p:spPr>
            </p:pic>
          </p:grpSp>
          <p:grpSp>
            <p:nvGrpSpPr>
              <p:cNvPr id="9" name="Group 23"/>
              <p:cNvGrpSpPr/>
              <p:nvPr/>
            </p:nvGrpSpPr>
            <p:grpSpPr>
              <a:xfrm>
                <a:off x="5486400" y="3429000"/>
                <a:ext cx="1783994" cy="873252"/>
                <a:chOff x="5562600" y="3429000"/>
                <a:chExt cx="1783994" cy="873252"/>
              </a:xfrm>
            </p:grpSpPr>
            <p:pic>
              <p:nvPicPr>
                <p:cNvPr id="13"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5562600" y="3429000"/>
                  <a:ext cx="869594" cy="873252"/>
                </a:xfrm>
                <a:prstGeom prst="rect">
                  <a:avLst/>
                </a:prstGeom>
                <a:noFill/>
              </p:spPr>
            </p:pic>
            <p:pic>
              <p:nvPicPr>
                <p:cNvPr id="14"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6477000" y="3429000"/>
                  <a:ext cx="869594" cy="873252"/>
                </a:xfrm>
                <a:prstGeom prst="rect">
                  <a:avLst/>
                </a:prstGeom>
                <a:noFill/>
              </p:spPr>
            </p:pic>
          </p:grpSp>
          <p:grpSp>
            <p:nvGrpSpPr>
              <p:cNvPr id="10" name="Group 24"/>
              <p:cNvGrpSpPr/>
              <p:nvPr/>
            </p:nvGrpSpPr>
            <p:grpSpPr>
              <a:xfrm>
                <a:off x="5486400" y="4343400"/>
                <a:ext cx="1783994" cy="873252"/>
                <a:chOff x="5562600" y="4343400"/>
                <a:chExt cx="1783994" cy="873252"/>
              </a:xfrm>
            </p:grpSpPr>
            <p:pic>
              <p:nvPicPr>
                <p:cNvPr id="11"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5562600" y="4343400"/>
                  <a:ext cx="869594" cy="873252"/>
                </a:xfrm>
                <a:prstGeom prst="rect">
                  <a:avLst/>
                </a:prstGeom>
                <a:noFill/>
              </p:spPr>
            </p:pic>
            <p:pic>
              <p:nvPicPr>
                <p:cNvPr id="12"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6477000" y="4343400"/>
                  <a:ext cx="869594" cy="873252"/>
                </a:xfrm>
                <a:prstGeom prst="rect">
                  <a:avLst/>
                </a:prstGeom>
                <a:noFill/>
              </p:spPr>
            </p:pic>
          </p:grpSp>
        </p:grpSp>
      </p:grpSp>
      <p:sp>
        <p:nvSpPr>
          <p:cNvPr id="69" name="Oval 68"/>
          <p:cNvSpPr/>
          <p:nvPr/>
        </p:nvSpPr>
        <p:spPr>
          <a:xfrm>
            <a:off x="1625177" y="5105400"/>
            <a:ext cx="5789692" cy="9906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a:endParaRPr lang="en-US" b="1" dirty="0" smtClean="0">
              <a:solidFill>
                <a:schemeClr val="bg1"/>
              </a:solidFill>
            </a:endParaRPr>
          </a:p>
          <a:p>
            <a:pPr algn="ctr"/>
            <a:r>
              <a:rPr lang="en-US" b="1" dirty="0" smtClean="0">
                <a:solidFill>
                  <a:schemeClr val="bg1"/>
                </a:solidFill>
              </a:rPr>
              <a:t>Highly-available</a:t>
            </a:r>
          </a:p>
          <a:p>
            <a:pPr algn="ctr"/>
            <a:r>
              <a:rPr lang="en-US" b="1" dirty="0" smtClean="0">
                <a:solidFill>
                  <a:schemeClr val="bg1"/>
                </a:solidFill>
              </a:rPr>
              <a:t>Fabric Controller</a:t>
            </a:r>
          </a:p>
          <a:p>
            <a:pPr algn="ctr"/>
            <a:endParaRPr lang="en-US" b="1" dirty="0">
              <a:solidFill>
                <a:schemeClr val="bg1"/>
              </a:solidFill>
            </a:endParaRPr>
          </a:p>
        </p:txBody>
      </p:sp>
      <p:sp>
        <p:nvSpPr>
          <p:cNvPr id="74" name="Up-Down Arrow 73"/>
          <p:cNvSpPr/>
          <p:nvPr/>
        </p:nvSpPr>
        <p:spPr>
          <a:xfrm>
            <a:off x="4367662" y="4191000"/>
            <a:ext cx="406294" cy="838200"/>
          </a:xfrm>
          <a:prstGeom prst="upDownArrow">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a:endParaRPr lang="en-US" dirty="0"/>
          </a:p>
        </p:txBody>
      </p:sp>
      <p:grpSp>
        <p:nvGrpSpPr>
          <p:cNvPr id="17" name="Group 52"/>
          <p:cNvGrpSpPr/>
          <p:nvPr/>
        </p:nvGrpSpPr>
        <p:grpSpPr>
          <a:xfrm>
            <a:off x="203147" y="2590800"/>
            <a:ext cx="2133044" cy="2743200"/>
            <a:chOff x="609600" y="2895600"/>
            <a:chExt cx="1600200" cy="2743200"/>
          </a:xfrm>
        </p:grpSpPr>
        <p:sp>
          <p:nvSpPr>
            <p:cNvPr id="73" name="Left-Up Arrow 72"/>
            <p:cNvSpPr/>
            <p:nvPr/>
          </p:nvSpPr>
          <p:spPr>
            <a:xfrm flipH="1" flipV="1">
              <a:off x="1600200" y="2895600"/>
              <a:ext cx="609600" cy="2743200"/>
            </a:xfrm>
            <a:prstGeom prst="leftUpArrow">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TextBox 74"/>
            <p:cNvSpPr txBox="1"/>
            <p:nvPr/>
          </p:nvSpPr>
          <p:spPr>
            <a:xfrm>
              <a:off x="609600" y="4191000"/>
              <a:ext cx="1066800" cy="990600"/>
            </a:xfrm>
            <a:prstGeom prst="rect">
              <a:avLst/>
            </a:prstGeom>
            <a:noFill/>
          </p:spPr>
          <p:txBody>
            <a:bodyPr wrap="square" rtlCol="0">
              <a:noAutofit/>
            </a:bodyPr>
            <a:lstStyle/>
            <a:p>
              <a:r>
                <a:rPr lang="en-US" sz="2100" dirty="0"/>
                <a:t>Hardware control</a:t>
              </a:r>
            </a:p>
          </p:txBody>
        </p:sp>
      </p:grpSp>
      <p:sp>
        <p:nvSpPr>
          <p:cNvPr id="77" name="TextBox 76"/>
          <p:cNvSpPr txBox="1"/>
          <p:nvPr/>
        </p:nvSpPr>
        <p:spPr>
          <a:xfrm>
            <a:off x="4773957" y="4419600"/>
            <a:ext cx="2640912" cy="457200"/>
          </a:xfrm>
          <a:prstGeom prst="rect">
            <a:avLst/>
          </a:prstGeom>
          <a:noFill/>
        </p:spPr>
        <p:txBody>
          <a:bodyPr wrap="square" lIns="121888" tIns="60944" rIns="121888" bIns="60944" rtlCol="0">
            <a:noAutofit/>
          </a:bodyPr>
          <a:lstStyle/>
          <a:p>
            <a:r>
              <a:rPr lang="en-US" sz="2100" dirty="0"/>
              <a:t>Software control</a:t>
            </a:r>
          </a:p>
        </p:txBody>
      </p:sp>
      <p:grpSp>
        <p:nvGrpSpPr>
          <p:cNvPr id="18" name="Group 47"/>
          <p:cNvGrpSpPr/>
          <p:nvPr/>
        </p:nvGrpSpPr>
        <p:grpSpPr>
          <a:xfrm>
            <a:off x="6500708" y="1524000"/>
            <a:ext cx="4570809" cy="1219200"/>
            <a:chOff x="5334000" y="1828800"/>
            <a:chExt cx="3429000" cy="1219200"/>
          </a:xfrm>
        </p:grpSpPr>
        <p:sp>
          <p:nvSpPr>
            <p:cNvPr id="78" name="Rectangle 77"/>
            <p:cNvSpPr/>
            <p:nvPr/>
          </p:nvSpPr>
          <p:spPr>
            <a:xfrm>
              <a:off x="6248400" y="1828800"/>
              <a:ext cx="2514600" cy="12192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0" name="Rectangle 79"/>
            <p:cNvSpPr/>
            <p:nvPr/>
          </p:nvSpPr>
          <p:spPr>
            <a:xfrm>
              <a:off x="6248400" y="2819400"/>
              <a:ext cx="2514600" cy="2286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WS </a:t>
              </a:r>
              <a:r>
                <a:rPr lang="en-US" sz="1600" b="1" dirty="0">
                  <a:solidFill>
                    <a:schemeClr val="bg1"/>
                  </a:solidFill>
                </a:rPr>
                <a:t>Hypervisor</a:t>
              </a:r>
            </a:p>
          </p:txBody>
        </p:sp>
        <p:sp>
          <p:nvSpPr>
            <p:cNvPr id="82" name="Rounded Rectangle 81"/>
            <p:cNvSpPr/>
            <p:nvPr/>
          </p:nvSpPr>
          <p:spPr>
            <a:xfrm>
              <a:off x="7239000" y="1905000"/>
              <a:ext cx="533400" cy="5334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VM</a:t>
              </a:r>
              <a:endParaRPr lang="en-US" sz="1500" b="1" baseline="-25000" dirty="0">
                <a:solidFill>
                  <a:schemeClr val="bg1"/>
                </a:solidFill>
              </a:endParaRPr>
            </a:p>
          </p:txBody>
        </p:sp>
        <p:sp>
          <p:nvSpPr>
            <p:cNvPr id="83" name="Rounded Rectangle 82"/>
            <p:cNvSpPr/>
            <p:nvPr/>
          </p:nvSpPr>
          <p:spPr>
            <a:xfrm>
              <a:off x="7620000" y="2057400"/>
              <a:ext cx="533400" cy="5334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VM</a:t>
              </a:r>
              <a:endParaRPr lang="en-US" sz="1500" b="1" baseline="-25000" dirty="0">
                <a:solidFill>
                  <a:schemeClr val="bg1"/>
                </a:solidFill>
              </a:endParaRPr>
            </a:p>
          </p:txBody>
        </p:sp>
        <p:sp>
          <p:nvSpPr>
            <p:cNvPr id="84" name="Rounded Rectangle 83"/>
            <p:cNvSpPr/>
            <p:nvPr/>
          </p:nvSpPr>
          <p:spPr>
            <a:xfrm>
              <a:off x="8001000" y="2209800"/>
              <a:ext cx="533400" cy="5334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VM</a:t>
              </a:r>
              <a:endParaRPr lang="en-US" sz="1500" b="1" baseline="-25000" dirty="0">
                <a:solidFill>
                  <a:schemeClr val="bg1"/>
                </a:solidFill>
              </a:endParaRPr>
            </a:p>
          </p:txBody>
        </p:sp>
        <p:sp>
          <p:nvSpPr>
            <p:cNvPr id="85" name="Rounded Rectangle 84"/>
            <p:cNvSpPr/>
            <p:nvPr/>
          </p:nvSpPr>
          <p:spPr>
            <a:xfrm>
              <a:off x="6324600" y="1981200"/>
              <a:ext cx="685800" cy="6350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Fabric</a:t>
              </a:r>
            </a:p>
            <a:p>
              <a:pPr algn="ctr"/>
              <a:r>
                <a:rPr lang="en-US" sz="1500" b="1" dirty="0">
                  <a:solidFill>
                    <a:schemeClr val="bg1"/>
                  </a:solidFill>
                </a:rPr>
                <a:t>Agent</a:t>
              </a:r>
              <a:endParaRPr lang="en-US" sz="1500" b="1" baseline="-25000" dirty="0">
                <a:solidFill>
                  <a:schemeClr val="bg1"/>
                </a:solidFill>
              </a:endParaRPr>
            </a:p>
          </p:txBody>
        </p:sp>
        <p:cxnSp>
          <p:nvCxnSpPr>
            <p:cNvPr id="94" name="Straight Connector 93"/>
            <p:cNvCxnSpPr/>
            <p:nvPr/>
          </p:nvCxnSpPr>
          <p:spPr>
            <a:xfrm flipV="1">
              <a:off x="5334000" y="1828800"/>
              <a:ext cx="914400" cy="38100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334000" y="2209800"/>
              <a:ext cx="914400" cy="83820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51"/>
          <p:cNvGrpSpPr/>
          <p:nvPr/>
        </p:nvGrpSpPr>
        <p:grpSpPr>
          <a:xfrm>
            <a:off x="2133044" y="4343400"/>
            <a:ext cx="1726750" cy="609600"/>
            <a:chOff x="2057400" y="4648200"/>
            <a:chExt cx="1295400" cy="609600"/>
          </a:xfrm>
        </p:grpSpPr>
        <p:sp>
          <p:nvSpPr>
            <p:cNvPr id="49" name="Rectangle 48"/>
            <p:cNvSpPr/>
            <p:nvPr/>
          </p:nvSpPr>
          <p:spPr>
            <a:xfrm>
              <a:off x="2057400" y="5029200"/>
              <a:ext cx="1295400" cy="2286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Switches</a:t>
              </a:r>
            </a:p>
          </p:txBody>
        </p:sp>
        <p:sp>
          <p:nvSpPr>
            <p:cNvPr id="50" name="Rectangle 49"/>
            <p:cNvSpPr/>
            <p:nvPr/>
          </p:nvSpPr>
          <p:spPr>
            <a:xfrm>
              <a:off x="2057400" y="4648200"/>
              <a:ext cx="1295400" cy="22860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Load-balancers</a:t>
              </a:r>
            </a:p>
          </p:txBody>
        </p:sp>
      </p:grpSp>
    </p:spTree>
    <p:extLst>
      <p:ext uri="{BB962C8B-B14F-4D97-AF65-F5344CB8AC3E}">
        <p14:creationId xmlns:p14="http://schemas.microsoft.com/office/powerpoint/2010/main" val="396925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68684"/>
            <a:ext cx="11149013" cy="692497"/>
          </a:xfrm>
        </p:spPr>
        <p:txBody>
          <a:bodyPr/>
          <a:lstStyle/>
          <a:p>
            <a:r>
              <a:rPr lang="en-US" sz="5000" dirty="0" smtClean="0"/>
              <a:t>Cloud App Model Deployment Steps by FC</a:t>
            </a:r>
            <a:endParaRPr lang="en-US" sz="5000" dirty="0"/>
          </a:p>
        </p:txBody>
      </p:sp>
      <p:sp>
        <p:nvSpPr>
          <p:cNvPr id="3" name="Content Placeholder 2"/>
          <p:cNvSpPr>
            <a:spLocks noGrp="1"/>
          </p:cNvSpPr>
          <p:nvPr>
            <p:ph idx="4294967295"/>
          </p:nvPr>
        </p:nvSpPr>
        <p:spPr>
          <a:xfrm>
            <a:off x="448355" y="1153491"/>
            <a:ext cx="11149013" cy="5769830"/>
          </a:xfrm>
          <a:prstGeom prst="rect">
            <a:avLst/>
          </a:prstGeom>
        </p:spPr>
        <p:txBody>
          <a:bodyPr lIns="121899" tIns="60949" rIns="121899" bIns="60949">
            <a:normAutofit lnSpcReduction="10000"/>
          </a:bodyPr>
          <a:lstStyle/>
          <a:p>
            <a:r>
              <a:rPr lang="en-US" sz="2800" dirty="0"/>
              <a:t>Process </a:t>
            </a:r>
            <a:r>
              <a:rPr lang="en-US" sz="2800" dirty="0" smtClean="0"/>
              <a:t>App </a:t>
            </a:r>
            <a:r>
              <a:rPr lang="en-US" sz="2800" dirty="0"/>
              <a:t>model files</a:t>
            </a:r>
          </a:p>
          <a:p>
            <a:pPr lvl="1"/>
            <a:r>
              <a:rPr lang="en-US" sz="2400" dirty="0"/>
              <a:t>Determine resource requirements</a:t>
            </a:r>
          </a:p>
          <a:p>
            <a:pPr lvl="1"/>
            <a:r>
              <a:rPr lang="en-US" sz="2400" dirty="0"/>
              <a:t>Create role images</a:t>
            </a:r>
          </a:p>
          <a:p>
            <a:r>
              <a:rPr lang="en-US" sz="2800" dirty="0"/>
              <a:t>Allocate compute and network </a:t>
            </a:r>
            <a:r>
              <a:rPr lang="en-US" sz="2800" dirty="0" smtClean="0"/>
              <a:t>resources</a:t>
            </a:r>
          </a:p>
          <a:p>
            <a:pPr lvl="1"/>
            <a:r>
              <a:rPr lang="en-US" sz="2400" dirty="0" smtClean="0"/>
              <a:t>Across separate fault and upgrade domains</a:t>
            </a:r>
            <a:endParaRPr lang="en-US" sz="2400" dirty="0"/>
          </a:p>
          <a:p>
            <a:r>
              <a:rPr lang="en-US" sz="2800" dirty="0"/>
              <a:t>Prepare </a:t>
            </a:r>
            <a:r>
              <a:rPr lang="en-US" sz="2800" dirty="0" smtClean="0"/>
              <a:t>servers assigned to run the roles</a:t>
            </a:r>
            <a:endParaRPr lang="en-US" sz="2800" dirty="0"/>
          </a:p>
          <a:p>
            <a:pPr lvl="1"/>
            <a:r>
              <a:rPr lang="en-US" sz="2400" dirty="0"/>
              <a:t>Place role images on </a:t>
            </a:r>
            <a:r>
              <a:rPr lang="en-US" sz="2400" dirty="0" smtClean="0"/>
              <a:t>servers</a:t>
            </a:r>
            <a:endParaRPr lang="en-US" sz="2400" dirty="0"/>
          </a:p>
          <a:p>
            <a:pPr lvl="1"/>
            <a:r>
              <a:rPr lang="en-US" sz="2400" dirty="0"/>
              <a:t>Create virtual machines</a:t>
            </a:r>
          </a:p>
          <a:p>
            <a:pPr lvl="1"/>
            <a:r>
              <a:rPr lang="en-US" sz="2400" dirty="0"/>
              <a:t>Start virtual machines and roles</a:t>
            </a:r>
          </a:p>
          <a:p>
            <a:r>
              <a:rPr lang="en-US" sz="2800" dirty="0"/>
              <a:t>Configure networking</a:t>
            </a:r>
          </a:p>
          <a:p>
            <a:pPr lvl="1"/>
            <a:r>
              <a:rPr lang="en-US" sz="2400" dirty="0"/>
              <a:t>Dynamic IP addresses (DIPs) assigned to </a:t>
            </a:r>
            <a:r>
              <a:rPr lang="en-US" sz="2400" dirty="0" smtClean="0"/>
              <a:t>VMs</a:t>
            </a:r>
            <a:endParaRPr lang="en-US" sz="2400" dirty="0"/>
          </a:p>
          <a:p>
            <a:pPr lvl="1"/>
            <a:r>
              <a:rPr lang="en-US" sz="2400" dirty="0"/>
              <a:t>Virtual IP addresses (VIPs) + ports allocated and mapped to sets of DIPs</a:t>
            </a:r>
          </a:p>
          <a:p>
            <a:pPr lvl="1"/>
            <a:r>
              <a:rPr lang="en-US" sz="2400" dirty="0"/>
              <a:t>Program load balancers to allow traffic to external endpoints </a:t>
            </a:r>
          </a:p>
          <a:p>
            <a:pPr lvl="1"/>
            <a:r>
              <a:rPr lang="en-US" sz="2400" dirty="0" smtClean="0"/>
              <a:t>Configure </a:t>
            </a:r>
            <a:r>
              <a:rPr lang="en-US" sz="2400" dirty="0"/>
              <a:t>packet filter for VM to VM traffic within </a:t>
            </a:r>
            <a:r>
              <a:rPr lang="en-US" sz="2400" dirty="0" smtClean="0"/>
              <a:t>application</a:t>
            </a:r>
            <a:endParaRPr lang="en-US" sz="2400" dirty="0"/>
          </a:p>
        </p:txBody>
      </p:sp>
      <p:grpSp>
        <p:nvGrpSpPr>
          <p:cNvPr id="4" name="Group 3"/>
          <p:cNvGrpSpPr/>
          <p:nvPr/>
        </p:nvGrpSpPr>
        <p:grpSpPr>
          <a:xfrm>
            <a:off x="8481333" y="1000951"/>
            <a:ext cx="3453500" cy="4109415"/>
            <a:chOff x="7313295" y="1404257"/>
            <a:chExt cx="3453500" cy="4109415"/>
          </a:xfrm>
        </p:grpSpPr>
        <p:sp>
          <p:nvSpPr>
            <p:cNvPr id="5" name="TextBox 4"/>
            <p:cNvSpPr txBox="1"/>
            <p:nvPr/>
          </p:nvSpPr>
          <p:spPr>
            <a:xfrm>
              <a:off x="7723217" y="1404257"/>
              <a:ext cx="2659049" cy="707864"/>
            </a:xfrm>
            <a:prstGeom prst="rect">
              <a:avLst/>
            </a:prstGeom>
            <a:noFill/>
          </p:spPr>
          <p:txBody>
            <a:bodyPr wrap="square" lIns="121888" tIns="60944" rIns="121888" bIns="60944" rtlCol="0">
              <a:spAutoFit/>
            </a:bodyPr>
            <a:lstStyle/>
            <a:p>
              <a:r>
                <a:rPr lang="en-US" sz="1900" dirty="0"/>
                <a:t>Allocation across fault and update domains</a:t>
              </a:r>
            </a:p>
          </p:txBody>
        </p:sp>
        <p:pic>
          <p:nvPicPr>
            <p:cNvPr id="6"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7313300" y="2057403"/>
              <a:ext cx="1738735" cy="1309879"/>
            </a:xfrm>
            <a:prstGeom prst="rect">
              <a:avLst/>
            </a:prstGeom>
            <a:noFill/>
          </p:spPr>
        </p:pic>
        <p:pic>
          <p:nvPicPr>
            <p:cNvPr id="7" name="Picture 2" descr="C:\Users\ykhalidi\AppData\Local\Microsoft\Windows\Temporary Internet Files\Content.IE5\PD6E37M1\MCj04041590000[1].wmf"/>
            <p:cNvPicPr>
              <a:picLocks noChangeAspect="1" noChangeArrowheads="1"/>
            </p:cNvPicPr>
            <p:nvPr/>
          </p:nvPicPr>
          <p:blipFill>
            <a:blip r:embed="rId3" cstate="print"/>
            <a:srcRect/>
            <a:stretch>
              <a:fillRect/>
            </a:stretch>
          </p:blipFill>
          <p:spPr bwMode="auto">
            <a:xfrm>
              <a:off x="8938476" y="2057403"/>
              <a:ext cx="1738735" cy="1309879"/>
            </a:xfrm>
            <a:prstGeom prst="rect">
              <a:avLst/>
            </a:prstGeom>
            <a:noFill/>
          </p:spPr>
        </p:pic>
        <p:sp>
          <p:nvSpPr>
            <p:cNvPr id="8" name="Rounded Rectangle 7"/>
            <p:cNvSpPr/>
            <p:nvPr/>
          </p:nvSpPr>
          <p:spPr>
            <a:xfrm>
              <a:off x="7313295" y="2895600"/>
              <a:ext cx="3453500" cy="76200"/>
            </a:xfrm>
            <a:prstGeom prst="roundRect">
              <a:avLst/>
            </a:prstGeom>
            <a:solidFill>
              <a:schemeClr val="accent6">
                <a:alpha val="15000"/>
              </a:schemeClr>
            </a:solidFill>
            <a:ln cmpd="sng">
              <a:solidFill>
                <a:srgbClr val="FFC000">
                  <a:alpha val="89000"/>
                </a:srgbClr>
              </a:solidFill>
            </a:ln>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a:endParaRPr lang="en-US" dirty="0"/>
            </a:p>
          </p:txBody>
        </p:sp>
        <p:sp>
          <p:nvSpPr>
            <p:cNvPr id="9" name="Rounded Rectangle 8"/>
            <p:cNvSpPr/>
            <p:nvPr/>
          </p:nvSpPr>
          <p:spPr>
            <a:xfrm rot="5400000">
              <a:off x="8843478" y="2815332"/>
              <a:ext cx="1695451" cy="97946"/>
            </a:xfrm>
            <a:prstGeom prst="roundRect">
              <a:avLst/>
            </a:prstGeom>
            <a:solidFill>
              <a:schemeClr val="accent6">
                <a:alpha val="15000"/>
              </a:schemeClr>
            </a:solidFill>
            <a:ln cmpd="sng">
              <a:solidFill>
                <a:srgbClr val="FFC000">
                  <a:alpha val="89000"/>
                </a:srgbClr>
              </a:solidFill>
            </a:ln>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a:endParaRPr lang="en-US" dirty="0"/>
            </a:p>
          </p:txBody>
        </p:sp>
        <p:sp>
          <p:nvSpPr>
            <p:cNvPr id="10" name="Bevel 9"/>
            <p:cNvSpPr/>
            <p:nvPr/>
          </p:nvSpPr>
          <p:spPr>
            <a:xfrm>
              <a:off x="8042449" y="4272643"/>
              <a:ext cx="1726750" cy="228600"/>
            </a:xfrm>
            <a:prstGeom prst="bevel">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fontAlgn="base">
                <a:spcBef>
                  <a:spcPct val="0"/>
                </a:spcBef>
                <a:spcAft>
                  <a:spcPct val="0"/>
                </a:spcAft>
              </a:pPr>
              <a:r>
                <a:rPr lang="en-US" sz="1600" dirty="0">
                  <a:solidFill>
                    <a:schemeClr val="bg1"/>
                  </a:solidFill>
                  <a:latin typeface="Calibri"/>
                </a:rPr>
                <a:t>Load-balancers</a:t>
              </a:r>
            </a:p>
          </p:txBody>
        </p:sp>
        <p:sp>
          <p:nvSpPr>
            <p:cNvPr id="11" name="Up-Down Arrow 10"/>
            <p:cNvSpPr/>
            <p:nvPr/>
          </p:nvSpPr>
          <p:spPr>
            <a:xfrm>
              <a:off x="8804252" y="4599272"/>
              <a:ext cx="203147" cy="914400"/>
            </a:xfrm>
            <a:prstGeom prst="up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fontAlgn="base">
                <a:spcBef>
                  <a:spcPct val="0"/>
                </a:spcBef>
                <a:spcAft>
                  <a:spcPct val="0"/>
                </a:spcAft>
              </a:pPr>
              <a:endParaRPr lang="en-US" sz="3100" dirty="0">
                <a:solidFill>
                  <a:srgbClr val="FFFFFF"/>
                </a:solidFill>
                <a:latin typeface="Calibri"/>
              </a:endParaRPr>
            </a:p>
          </p:txBody>
        </p:sp>
        <p:grpSp>
          <p:nvGrpSpPr>
            <p:cNvPr id="12" name="Group 16"/>
            <p:cNvGrpSpPr/>
            <p:nvPr/>
          </p:nvGrpSpPr>
          <p:grpSpPr>
            <a:xfrm>
              <a:off x="8426823" y="3420083"/>
              <a:ext cx="958010" cy="731520"/>
              <a:chOff x="6208663" y="3420083"/>
              <a:chExt cx="718695" cy="731520"/>
            </a:xfrm>
          </p:grpSpPr>
          <p:sp>
            <p:nvSpPr>
              <p:cNvPr id="13" name="Up-Down Arrow 12"/>
              <p:cNvSpPr/>
              <p:nvPr/>
            </p:nvSpPr>
            <p:spPr>
              <a:xfrm rot="19860000">
                <a:off x="6208663" y="3420083"/>
                <a:ext cx="152400" cy="731520"/>
              </a:xfrm>
              <a:prstGeom prst="up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sz="3100" dirty="0">
                  <a:solidFill>
                    <a:srgbClr val="FFFFFF"/>
                  </a:solidFill>
                  <a:latin typeface="Calibri"/>
                </a:endParaRPr>
              </a:p>
            </p:txBody>
          </p:sp>
          <p:sp>
            <p:nvSpPr>
              <p:cNvPr id="14" name="Up-Down Arrow 13"/>
              <p:cNvSpPr/>
              <p:nvPr/>
            </p:nvSpPr>
            <p:spPr>
              <a:xfrm rot="1740000" flipH="1">
                <a:off x="6774958" y="3420083"/>
                <a:ext cx="152400" cy="731520"/>
              </a:xfrm>
              <a:prstGeom prst="up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fontAlgn="base">
                  <a:spcBef>
                    <a:spcPct val="0"/>
                  </a:spcBef>
                  <a:spcAft>
                    <a:spcPct val="0"/>
                  </a:spcAft>
                </a:pPr>
                <a:endParaRPr lang="en-US" sz="3100" dirty="0">
                  <a:solidFill>
                    <a:srgbClr val="FFFFFF"/>
                  </a:solidFill>
                  <a:latin typeface="Calibri"/>
                </a:endParaRPr>
              </a:p>
            </p:txBody>
          </p:sp>
        </p:grpSp>
      </p:grpSp>
    </p:spTree>
    <p:extLst>
      <p:ext uri="{BB962C8B-B14F-4D97-AF65-F5344CB8AC3E}">
        <p14:creationId xmlns:p14="http://schemas.microsoft.com/office/powerpoint/2010/main" val="13732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blinds(horizontal)">
                                      <p:cBhvr>
                                        <p:cTn id="40" dur="500"/>
                                        <p:tgtEl>
                                          <p:spTgt spid="3">
                                            <p:txEl>
                                              <p:pRg st="13" end="13"/>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linds(horizontal)">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85053" y="253902"/>
            <a:ext cx="5703773" cy="5752235"/>
            <a:chOff x="6166248" y="523443"/>
            <a:chExt cx="5703773" cy="5752235"/>
          </a:xfrm>
        </p:grpSpPr>
        <p:grpSp>
          <p:nvGrpSpPr>
            <p:cNvPr id="5" name="Group 4"/>
            <p:cNvGrpSpPr/>
            <p:nvPr/>
          </p:nvGrpSpPr>
          <p:grpSpPr>
            <a:xfrm>
              <a:off x="6166248" y="523443"/>
              <a:ext cx="5703773" cy="5752235"/>
              <a:chOff x="5877498" y="927693"/>
              <a:chExt cx="5703773" cy="5752235"/>
            </a:xfrm>
          </p:grpSpPr>
          <p:sp>
            <p:nvSpPr>
              <p:cNvPr id="7" name="Rectangle 6"/>
              <p:cNvSpPr/>
              <p:nvPr/>
            </p:nvSpPr>
            <p:spPr bwMode="auto">
              <a:xfrm>
                <a:off x="5877498" y="927693"/>
                <a:ext cx="5524701" cy="5752235"/>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3833" fontAlgn="base">
                  <a:spcBef>
                    <a:spcPct val="0"/>
                  </a:spcBef>
                  <a:spcAft>
                    <a:spcPct val="0"/>
                  </a:spcAft>
                </a:pPr>
                <a:r>
                  <a:rPr lang="en-US" sz="3600" b="1" dirty="0" smtClean="0">
                    <a:solidFill>
                      <a:schemeClr val="bg1"/>
                    </a:solidFill>
                  </a:rPr>
                  <a:t>App </a:t>
                </a:r>
                <a:r>
                  <a:rPr lang="en-US" sz="3600" b="1" dirty="0">
                    <a:solidFill>
                      <a:schemeClr val="bg1"/>
                    </a:solidFill>
                  </a:rPr>
                  <a:t>Model</a:t>
                </a: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a:p>
                <a:pPr algn="ctr" defTabSz="913833" fontAlgn="base">
                  <a:spcBef>
                    <a:spcPct val="0"/>
                  </a:spcBef>
                  <a:spcAft>
                    <a:spcPct val="0"/>
                  </a:spcAft>
                </a:pPr>
                <a:endParaRPr lang="en-US" sz="3600" dirty="0">
                  <a:solidFill>
                    <a:schemeClr val="bg1"/>
                  </a:solidFill>
                </a:endParaRPr>
              </a:p>
            </p:txBody>
          </p:sp>
          <p:sp>
            <p:nvSpPr>
              <p:cNvPr id="8" name="Rectangle 7"/>
              <p:cNvSpPr/>
              <p:nvPr/>
            </p:nvSpPr>
            <p:spPr bwMode="auto">
              <a:xfrm>
                <a:off x="5977567" y="1607419"/>
                <a:ext cx="2446156" cy="4225490"/>
              </a:xfrm>
              <a:prstGeom prst="rect">
                <a:avLst/>
              </a:prstGeom>
              <a:solidFill>
                <a:schemeClr val="accent1"/>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9" name="Rectangle 8"/>
              <p:cNvSpPr/>
              <p:nvPr/>
            </p:nvSpPr>
            <p:spPr bwMode="auto">
              <a:xfrm>
                <a:off x="8628902" y="1613047"/>
                <a:ext cx="2524136" cy="4219862"/>
              </a:xfrm>
              <a:prstGeom prst="rect">
                <a:avLst/>
              </a:prstGeom>
              <a:solidFill>
                <a:schemeClr val="accent4">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a:p>
                <a:pPr algn="ctr" defTabSz="913833" fontAlgn="base">
                  <a:spcBef>
                    <a:spcPct val="0"/>
                  </a:spcBef>
                  <a:spcAft>
                    <a:spcPct val="0"/>
                  </a:spcAft>
                </a:pPr>
                <a:endParaRPr lang="en-US" sz="2800" dirty="0">
                  <a:gradFill>
                    <a:gsLst>
                      <a:gs pos="0">
                        <a:srgbClr val="FFFFFF"/>
                      </a:gs>
                      <a:gs pos="100000">
                        <a:srgbClr val="FFFFFF"/>
                      </a:gs>
                    </a:gsLst>
                    <a:lin ang="5400000" scaled="0"/>
                  </a:gradFill>
                </a:endParaRPr>
              </a:p>
            </p:txBody>
          </p:sp>
          <p:sp>
            <p:nvSpPr>
              <p:cNvPr id="10" name="TextBox 9"/>
              <p:cNvSpPr txBox="1"/>
              <p:nvPr/>
            </p:nvSpPr>
            <p:spPr>
              <a:xfrm>
                <a:off x="6300984" y="3235230"/>
                <a:ext cx="65" cy="307777"/>
              </a:xfrm>
              <a:prstGeom prst="rect">
                <a:avLst/>
              </a:prstGeom>
              <a:noFill/>
            </p:spPr>
            <p:txBody>
              <a:bodyPr wrap="none" lIns="0" tIns="0" rIns="0" bIns="0" rtlCol="0">
                <a:spAutoFit/>
              </a:bodyPr>
              <a:lstStyle/>
              <a:p>
                <a:endParaRPr lang="en-US" sz="2000" dirty="0">
                  <a:gradFill>
                    <a:gsLst>
                      <a:gs pos="0">
                        <a:schemeClr val="tx1"/>
                      </a:gs>
                      <a:gs pos="100000">
                        <a:schemeClr val="tx1"/>
                      </a:gs>
                    </a:gsLst>
                    <a:lin ang="5400000" scaled="0"/>
                  </a:gradFill>
                </a:endParaRPr>
              </a:p>
            </p:txBody>
          </p:sp>
          <p:sp>
            <p:nvSpPr>
              <p:cNvPr id="11" name="Rectangle 10"/>
              <p:cNvSpPr/>
              <p:nvPr/>
            </p:nvSpPr>
            <p:spPr>
              <a:xfrm>
                <a:off x="5990914" y="1654101"/>
                <a:ext cx="2885760" cy="3770263"/>
              </a:xfrm>
              <a:prstGeom prst="rect">
                <a:avLst/>
              </a:prstGeom>
            </p:spPr>
            <p:txBody>
              <a:bodyPr wrap="square">
                <a:spAutoFit/>
              </a:bodyPr>
              <a:lstStyle/>
              <a:p>
                <a:r>
                  <a:rPr lang="en-US" b="1" dirty="0" smtClean="0">
                    <a:solidFill>
                      <a:schemeClr val="bg1"/>
                    </a:solidFill>
                    <a:latin typeface="Calibri" pitchFamily="34" charset="0"/>
                    <a:cs typeface="Calibri" pitchFamily="34" charset="0"/>
                  </a:rPr>
                  <a:t>Role: Front-End</a:t>
                </a:r>
              </a:p>
              <a:p>
                <a:endParaRPr lang="en-US" sz="1500" b="1" dirty="0">
                  <a:solidFill>
                    <a:schemeClr val="bg1"/>
                  </a:solidFill>
                  <a:latin typeface="Calibri" pitchFamily="34" charset="0"/>
                  <a:cs typeface="Calibri" pitchFamily="34" charset="0"/>
                </a:endParaRPr>
              </a:p>
              <a:p>
                <a:r>
                  <a:rPr lang="en-US" sz="2000" b="1" u="sng" dirty="0">
                    <a:solidFill>
                      <a:schemeClr val="bg1"/>
                    </a:solidFill>
                    <a:latin typeface="Calibri" pitchFamily="34" charset="0"/>
                    <a:cs typeface="Calibri" pitchFamily="34" charset="0"/>
                  </a:rPr>
                  <a:t>Definition</a:t>
                </a:r>
                <a:endParaRPr lang="en-US" b="1" u="sng" dirty="0" smtClean="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Type: Web</a:t>
                </a:r>
              </a:p>
              <a:p>
                <a:r>
                  <a:rPr lang="en-US" sz="2000" dirty="0">
                    <a:solidFill>
                      <a:schemeClr val="bg1"/>
                    </a:solidFill>
                    <a:latin typeface="Calibri" pitchFamily="34" charset="0"/>
                    <a:cs typeface="Calibri" pitchFamily="34" charset="0"/>
                  </a:rPr>
                  <a:t>VM Size: </a:t>
                </a:r>
                <a:r>
                  <a:rPr lang="en-US" sz="2000" dirty="0" smtClean="0">
                    <a:solidFill>
                      <a:schemeClr val="bg1"/>
                    </a:solidFill>
                    <a:latin typeface="Calibri" pitchFamily="34" charset="0"/>
                    <a:cs typeface="Calibri" pitchFamily="34" charset="0"/>
                  </a:rPr>
                  <a:t>Medium</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Endpoints: </a:t>
                </a:r>
                <a:r>
                  <a:rPr lang="en-US" sz="2000" dirty="0" smtClean="0">
                    <a:solidFill>
                      <a:schemeClr val="bg1"/>
                    </a:solidFill>
                    <a:latin typeface="Calibri" pitchFamily="34" charset="0"/>
                    <a:cs typeface="Calibri" pitchFamily="34" charset="0"/>
                  </a:rPr>
                  <a:t>External-1</a:t>
                </a:r>
                <a:endParaRPr lang="en-US" sz="2000" dirty="0">
                  <a:solidFill>
                    <a:schemeClr val="bg1"/>
                  </a:solidFill>
                  <a:latin typeface="Calibri" pitchFamily="34" charset="0"/>
                  <a:cs typeface="Calibri" pitchFamily="34" charset="0"/>
                </a:endParaRPr>
              </a:p>
              <a:p>
                <a:r>
                  <a:rPr lang="en-US" sz="2000" b="1" u="sng" dirty="0">
                    <a:solidFill>
                      <a:schemeClr val="bg1"/>
                    </a:solidFill>
                    <a:latin typeface="Calibri" pitchFamily="34" charset="0"/>
                    <a:cs typeface="Calibri" pitchFamily="34" charset="0"/>
                  </a:rPr>
                  <a:t>Configuration</a:t>
                </a:r>
              </a:p>
              <a:p>
                <a:r>
                  <a:rPr lang="en-US" sz="2000" dirty="0">
                    <a:solidFill>
                      <a:schemeClr val="bg1"/>
                    </a:solidFill>
                    <a:latin typeface="Calibri" pitchFamily="34" charset="0"/>
                    <a:cs typeface="Calibri" pitchFamily="34" charset="0"/>
                  </a:rPr>
                  <a:t>Instances: </a:t>
                </a:r>
                <a:r>
                  <a:rPr lang="en-US" sz="2000" dirty="0" smtClean="0">
                    <a:solidFill>
                      <a:schemeClr val="bg1"/>
                    </a:solidFill>
                    <a:latin typeface="Calibri" pitchFamily="34" charset="0"/>
                    <a:cs typeface="Calibri" pitchFamily="34" charset="0"/>
                  </a:rPr>
                  <a:t>3</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Update Domains: 3</a:t>
                </a:r>
              </a:p>
              <a:p>
                <a:r>
                  <a:rPr lang="en-US" sz="2000" dirty="0">
                    <a:solidFill>
                      <a:schemeClr val="bg1"/>
                    </a:solidFill>
                    <a:latin typeface="Calibri" pitchFamily="34" charset="0"/>
                    <a:cs typeface="Calibri" pitchFamily="34" charset="0"/>
                  </a:rPr>
                  <a:t>Fault Domains: </a:t>
                </a:r>
                <a:r>
                  <a:rPr lang="en-US" sz="2000" dirty="0" smtClean="0">
                    <a:solidFill>
                      <a:schemeClr val="bg1"/>
                    </a:solidFill>
                    <a:latin typeface="Calibri" pitchFamily="34" charset="0"/>
                    <a:cs typeface="Calibri" pitchFamily="34" charset="0"/>
                  </a:rPr>
                  <a:t>3</a:t>
                </a:r>
              </a:p>
              <a:p>
                <a:r>
                  <a:rPr lang="en-US" sz="2000" dirty="0" smtClean="0">
                    <a:solidFill>
                      <a:schemeClr val="bg1"/>
                    </a:solidFill>
                    <a:latin typeface="Calibri" pitchFamily="34" charset="0"/>
                    <a:cs typeface="Calibri" pitchFamily="34" charset="0"/>
                  </a:rPr>
                  <a:t>Auto Scaling Rules</a:t>
                </a:r>
              </a:p>
              <a:p>
                <a:endParaRPr lang="en-US" sz="2000" dirty="0">
                  <a:solidFill>
                    <a:schemeClr val="bg1"/>
                  </a:solidFill>
                  <a:latin typeface="Calibri" pitchFamily="34" charset="0"/>
                  <a:cs typeface="Calibri" pitchFamily="34" charset="0"/>
                </a:endParaRPr>
              </a:p>
            </p:txBody>
          </p:sp>
          <p:sp>
            <p:nvSpPr>
              <p:cNvPr id="13" name="Rectangle 12"/>
              <p:cNvSpPr/>
              <p:nvPr/>
            </p:nvSpPr>
            <p:spPr>
              <a:xfrm>
                <a:off x="8695511" y="1644142"/>
                <a:ext cx="2885760" cy="3770263"/>
              </a:xfrm>
              <a:prstGeom prst="rect">
                <a:avLst/>
              </a:prstGeom>
            </p:spPr>
            <p:txBody>
              <a:bodyPr wrap="square">
                <a:spAutoFit/>
              </a:bodyPr>
              <a:lstStyle/>
              <a:p>
                <a:r>
                  <a:rPr lang="en-US" b="1" dirty="0" smtClean="0">
                    <a:solidFill>
                      <a:schemeClr val="bg1"/>
                    </a:solidFill>
                    <a:latin typeface="Calibri" pitchFamily="34" charset="0"/>
                    <a:cs typeface="Calibri" pitchFamily="34" charset="0"/>
                  </a:rPr>
                  <a:t>Role: Middle-Tier</a:t>
                </a:r>
              </a:p>
              <a:p>
                <a:endParaRPr lang="en-US" sz="1500" b="1" dirty="0">
                  <a:solidFill>
                    <a:schemeClr val="bg1"/>
                  </a:solidFill>
                  <a:latin typeface="Calibri" pitchFamily="34" charset="0"/>
                  <a:cs typeface="Calibri" pitchFamily="34" charset="0"/>
                </a:endParaRPr>
              </a:p>
              <a:p>
                <a:r>
                  <a:rPr lang="en-US" sz="2000" b="1" u="sng" dirty="0">
                    <a:solidFill>
                      <a:schemeClr val="bg1"/>
                    </a:solidFill>
                    <a:latin typeface="Calibri" pitchFamily="34" charset="0"/>
                    <a:cs typeface="Calibri" pitchFamily="34" charset="0"/>
                  </a:rPr>
                  <a:t>Definition</a:t>
                </a:r>
              </a:p>
              <a:p>
                <a:r>
                  <a:rPr lang="en-US" sz="2000" dirty="0">
                    <a:solidFill>
                      <a:schemeClr val="bg1"/>
                    </a:solidFill>
                    <a:latin typeface="Calibri" pitchFamily="34" charset="0"/>
                    <a:cs typeface="Calibri" pitchFamily="34" charset="0"/>
                  </a:rPr>
                  <a:t>Type: Worker</a:t>
                </a:r>
              </a:p>
              <a:p>
                <a:r>
                  <a:rPr lang="en-US" sz="2000" dirty="0">
                    <a:solidFill>
                      <a:schemeClr val="bg1"/>
                    </a:solidFill>
                    <a:latin typeface="Calibri" pitchFamily="34" charset="0"/>
                    <a:cs typeface="Calibri" pitchFamily="34" charset="0"/>
                  </a:rPr>
                  <a:t>VM Size: Large</a:t>
                </a:r>
              </a:p>
              <a:p>
                <a:r>
                  <a:rPr lang="en-US" sz="2000" dirty="0">
                    <a:solidFill>
                      <a:schemeClr val="bg1"/>
                    </a:solidFill>
                    <a:latin typeface="Calibri" pitchFamily="34" charset="0"/>
                    <a:cs typeface="Calibri" pitchFamily="34" charset="0"/>
                  </a:rPr>
                  <a:t>Endpoints: Internal-1</a:t>
                </a:r>
              </a:p>
              <a:p>
                <a:r>
                  <a:rPr lang="en-US" sz="2000" b="1" u="sng" dirty="0">
                    <a:solidFill>
                      <a:schemeClr val="bg1"/>
                    </a:solidFill>
                    <a:latin typeface="Calibri" pitchFamily="34" charset="0"/>
                    <a:cs typeface="Calibri" pitchFamily="34" charset="0"/>
                  </a:rPr>
                  <a:t>Configuration</a:t>
                </a:r>
              </a:p>
              <a:p>
                <a:r>
                  <a:rPr lang="en-US" sz="2000" dirty="0">
                    <a:solidFill>
                      <a:schemeClr val="bg1"/>
                    </a:solidFill>
                    <a:latin typeface="Calibri" pitchFamily="34" charset="0"/>
                    <a:cs typeface="Calibri" pitchFamily="34" charset="0"/>
                  </a:rPr>
                  <a:t>Instances: </a:t>
                </a:r>
                <a:r>
                  <a:rPr lang="en-US" sz="2000" dirty="0" smtClean="0">
                    <a:solidFill>
                      <a:schemeClr val="bg1"/>
                    </a:solidFill>
                    <a:latin typeface="Calibri" pitchFamily="34" charset="0"/>
                    <a:cs typeface="Calibri" pitchFamily="34" charset="0"/>
                  </a:rPr>
                  <a:t>5</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Update Domains: </a:t>
                </a:r>
                <a:r>
                  <a:rPr lang="en-US" sz="2000" dirty="0" smtClean="0">
                    <a:solidFill>
                      <a:schemeClr val="bg1"/>
                    </a:solidFill>
                    <a:latin typeface="Calibri" pitchFamily="34" charset="0"/>
                    <a:cs typeface="Calibri" pitchFamily="34" charset="0"/>
                  </a:rPr>
                  <a:t>4</a:t>
                </a:r>
                <a:endParaRPr lang="en-US" sz="2000" dirty="0">
                  <a:solidFill>
                    <a:schemeClr val="bg1"/>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Fault Domains: </a:t>
                </a:r>
                <a:r>
                  <a:rPr lang="en-US" sz="2000" dirty="0" smtClean="0">
                    <a:solidFill>
                      <a:schemeClr val="bg1"/>
                    </a:solidFill>
                    <a:latin typeface="Calibri" pitchFamily="34" charset="0"/>
                    <a:cs typeface="Calibri" pitchFamily="34" charset="0"/>
                  </a:rPr>
                  <a:t>3</a:t>
                </a:r>
              </a:p>
              <a:p>
                <a:r>
                  <a:rPr lang="en-US" sz="2000" dirty="0">
                    <a:solidFill>
                      <a:schemeClr val="bg1"/>
                    </a:solidFill>
                    <a:latin typeface="Calibri" pitchFamily="34" charset="0"/>
                    <a:cs typeface="Calibri" pitchFamily="34" charset="0"/>
                  </a:rPr>
                  <a:t>Auto Scaling Rules</a:t>
                </a:r>
              </a:p>
              <a:p>
                <a:endParaRPr lang="en-US" sz="2000" dirty="0">
                  <a:solidFill>
                    <a:schemeClr val="bg1"/>
                  </a:solidFill>
                </a:endParaRPr>
              </a:p>
            </p:txBody>
          </p:sp>
        </p:grpSp>
        <p:sp>
          <p:nvSpPr>
            <p:cNvPr id="12" name="Rectangle 11"/>
            <p:cNvSpPr/>
            <p:nvPr/>
          </p:nvSpPr>
          <p:spPr bwMode="auto">
            <a:xfrm>
              <a:off x="6281748" y="5534536"/>
              <a:ext cx="5162124" cy="69301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Resource: </a:t>
              </a:r>
              <a:r>
                <a:rPr lang="en-US" sz="2200" dirty="0" err="1" smtClean="0">
                  <a:gradFill>
                    <a:gsLst>
                      <a:gs pos="0">
                        <a:srgbClr val="FFFFFF"/>
                      </a:gs>
                      <a:gs pos="100000">
                        <a:srgbClr val="FFFFFF"/>
                      </a:gs>
                    </a:gsLst>
                    <a:lin ang="5400000" scaled="0"/>
                  </a:gradFill>
                </a:rPr>
                <a:t>SQLAzureDB</a:t>
              </a:r>
              <a:endParaRPr lang="en-US" sz="22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DBConnectionString</a:t>
              </a:r>
              <a:r>
                <a:rPr lang="en-US" sz="2200" dirty="0" smtClean="0">
                  <a:gradFill>
                    <a:gsLst>
                      <a:gs pos="0">
                        <a:srgbClr val="FFFFFF"/>
                      </a:gs>
                      <a:gs pos="100000">
                        <a:srgbClr val="FFFFFF"/>
                      </a:gs>
                    </a:gsLst>
                    <a:lin ang="5400000" scaled="0"/>
                  </a:gradFill>
                </a:rPr>
                <a:t>: [@photo]</a:t>
              </a:r>
            </a:p>
          </p:txBody>
        </p:sp>
      </p:grpSp>
      <p:sp>
        <p:nvSpPr>
          <p:cNvPr id="15" name="TextBox 14"/>
          <p:cNvSpPr txBox="1"/>
          <p:nvPr/>
        </p:nvSpPr>
        <p:spPr>
          <a:xfrm>
            <a:off x="9380065" y="4672732"/>
            <a:ext cx="2340192" cy="307777"/>
          </a:xfrm>
          <a:prstGeom prst="rect">
            <a:avLst/>
          </a:prstGeom>
          <a:noFill/>
        </p:spPr>
        <p:txBody>
          <a:bodyPr wrap="none" lIns="0" tIns="0" rIns="0" bIns="0" rtlCol="0">
            <a:spAutoFit/>
          </a:bodyPr>
          <a:lstStyle/>
          <a:p>
            <a:pPr lvl="0"/>
            <a:r>
              <a:rPr lang="en-US" sz="2000" b="1" dirty="0" err="1" smtClean="0">
                <a:solidFill>
                  <a:srgbClr val="FFFFFF"/>
                </a:solidFill>
                <a:latin typeface="Calibri" pitchFamily="34" charset="0"/>
                <a:cs typeface="Calibri" pitchFamily="34" charset="0"/>
              </a:rPr>
              <a:t>DBConnection</a:t>
            </a:r>
            <a:r>
              <a:rPr lang="en-US" sz="2000" b="1" dirty="0" smtClean="0">
                <a:solidFill>
                  <a:srgbClr val="FFFFFF"/>
                </a:solidFill>
                <a:latin typeface="Calibri" pitchFamily="34" charset="0"/>
                <a:cs typeface="Calibri" pitchFamily="34" charset="0"/>
              </a:rPr>
              <a:t>:</a:t>
            </a:r>
            <a:r>
              <a:rPr lang="en-US" sz="1800" dirty="0" smtClean="0">
                <a:solidFill>
                  <a:srgbClr val="FFFFFF"/>
                </a:solidFill>
              </a:rPr>
              <a:t>[photo]</a:t>
            </a:r>
            <a:endParaRPr lang="en-US" sz="2000" dirty="0">
              <a:solidFill>
                <a:srgbClr val="FFFFFF"/>
              </a:solidFill>
            </a:endParaRPr>
          </a:p>
        </p:txBody>
      </p:sp>
      <p:sp>
        <p:nvSpPr>
          <p:cNvPr id="14" name="TextBox 13"/>
          <p:cNvSpPr txBox="1"/>
          <p:nvPr/>
        </p:nvSpPr>
        <p:spPr>
          <a:xfrm>
            <a:off x="6690721" y="4521186"/>
            <a:ext cx="2200346" cy="584775"/>
          </a:xfrm>
          <a:prstGeom prst="rect">
            <a:avLst/>
          </a:prstGeom>
          <a:noFill/>
        </p:spPr>
        <p:txBody>
          <a:bodyPr wrap="none" lIns="0" tIns="0" rIns="0" bIns="0" rtlCol="0">
            <a:spAutoFit/>
          </a:bodyPr>
          <a:lstStyle/>
          <a:p>
            <a:pPr lvl="0"/>
            <a:r>
              <a:rPr lang="en-US" sz="2000" b="1" dirty="0" smtClean="0">
                <a:solidFill>
                  <a:srgbClr val="FFFFFF"/>
                </a:solidFill>
                <a:latin typeface="Calibri" pitchFamily="34" charset="0"/>
                <a:cs typeface="Calibri" pitchFamily="34" charset="0"/>
              </a:rPr>
              <a:t>Network Binding</a:t>
            </a:r>
            <a:r>
              <a:rPr lang="en-US" sz="2000" b="1" dirty="0">
                <a:solidFill>
                  <a:srgbClr val="FFFFFF"/>
                </a:solidFill>
                <a:latin typeface="Calibri" pitchFamily="34" charset="0"/>
                <a:cs typeface="Calibri" pitchFamily="34" charset="0"/>
              </a:rPr>
              <a:t>:</a:t>
            </a:r>
          </a:p>
          <a:p>
            <a:pPr lvl="0"/>
            <a:r>
              <a:rPr lang="en-US" sz="1800" dirty="0" smtClean="0">
                <a:solidFill>
                  <a:srgbClr val="FFFFFF"/>
                </a:solidFill>
              </a:rPr>
              <a:t>Middle-Tier.Internal-1</a:t>
            </a:r>
            <a:endParaRPr lang="en-US" sz="2000" dirty="0">
              <a:solidFill>
                <a:srgbClr val="FFFFFF"/>
              </a:solidFill>
            </a:endParaRPr>
          </a:p>
        </p:txBody>
      </p:sp>
      <p:grpSp>
        <p:nvGrpSpPr>
          <p:cNvPr id="41" name="Group 40"/>
          <p:cNvGrpSpPr/>
          <p:nvPr/>
        </p:nvGrpSpPr>
        <p:grpSpPr>
          <a:xfrm>
            <a:off x="164094" y="1015993"/>
            <a:ext cx="6066011" cy="1674550"/>
            <a:chOff x="73973" y="4275653"/>
            <a:chExt cx="10769345" cy="2635070"/>
          </a:xfrm>
        </p:grpSpPr>
        <p:sp>
          <p:nvSpPr>
            <p:cNvPr id="16" name="Rectangle 15"/>
            <p:cNvSpPr/>
            <p:nvPr/>
          </p:nvSpPr>
          <p:spPr bwMode="auto">
            <a:xfrm>
              <a:off x="3356452" y="4644350"/>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Front-End</a:t>
              </a:r>
            </a:p>
          </p:txBody>
        </p:sp>
        <p:sp>
          <p:nvSpPr>
            <p:cNvPr id="17" name="TextBox 16"/>
            <p:cNvSpPr txBox="1"/>
            <p:nvPr/>
          </p:nvSpPr>
          <p:spPr>
            <a:xfrm>
              <a:off x="4295678" y="6668565"/>
              <a:ext cx="1923832" cy="242158"/>
            </a:xfrm>
            <a:prstGeom prst="rect">
              <a:avLst/>
            </a:prstGeom>
            <a:noFill/>
          </p:spPr>
          <p:txBody>
            <a:bodyPr wrap="none" lIns="0" tIns="0" rIns="0" bIns="0" rtlCol="0">
              <a:spAutoFit/>
            </a:bodyPr>
            <a:lstStyle/>
            <a:p>
              <a:r>
                <a:rPr lang="en-US" sz="1000" b="1" dirty="0">
                  <a:solidFill>
                    <a:schemeClr val="bg1"/>
                  </a:solidFill>
                </a:rPr>
                <a:t>Cloud Application</a:t>
              </a:r>
            </a:p>
          </p:txBody>
        </p:sp>
        <p:cxnSp>
          <p:nvCxnSpPr>
            <p:cNvPr id="18" name="Straight Arrow Connector 17"/>
            <p:cNvCxnSpPr/>
            <p:nvPr/>
          </p:nvCxnSpPr>
          <p:spPr>
            <a:xfrm>
              <a:off x="725686" y="5381946"/>
              <a:ext cx="81258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flipV="1">
              <a:off x="3019861" y="5495996"/>
              <a:ext cx="526452" cy="440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0" name="Rectangle 19"/>
            <p:cNvSpPr/>
            <p:nvPr/>
          </p:nvSpPr>
          <p:spPr bwMode="auto">
            <a:xfrm>
              <a:off x="3529580" y="4785424"/>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Front-End</a:t>
              </a:r>
            </a:p>
          </p:txBody>
        </p:sp>
        <p:cxnSp>
          <p:nvCxnSpPr>
            <p:cNvPr id="22" name="Straight Arrow Connector 21"/>
            <p:cNvCxnSpPr/>
            <p:nvPr/>
          </p:nvCxnSpPr>
          <p:spPr>
            <a:xfrm flipV="1">
              <a:off x="7386919" y="5536772"/>
              <a:ext cx="1423806" cy="672"/>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73973" y="5167781"/>
              <a:ext cx="651713" cy="484318"/>
            </a:xfrm>
            <a:prstGeom prst="rect">
              <a:avLst/>
            </a:prstGeom>
            <a:noFill/>
          </p:spPr>
          <p:txBody>
            <a:bodyPr wrap="none" lIns="0" tIns="0" rIns="0" bIns="0" rtlCol="0">
              <a:spAutoFit/>
            </a:bodyPr>
            <a:lstStyle/>
            <a:p>
              <a:r>
                <a:rPr lang="en-US" sz="1000" dirty="0">
                  <a:solidFill>
                    <a:schemeClr val="bg1"/>
                  </a:solidFill>
                </a:rPr>
                <a:t>HTTP</a:t>
              </a:r>
              <a:r>
                <a:rPr lang="en-US" sz="1000" dirty="0" smtClean="0">
                  <a:solidFill>
                    <a:schemeClr val="bg1"/>
                  </a:solidFill>
                </a:rPr>
                <a:t>/</a:t>
              </a:r>
            </a:p>
            <a:p>
              <a:r>
                <a:rPr lang="en-US" sz="1000" dirty="0" smtClean="0">
                  <a:solidFill>
                    <a:schemeClr val="bg1"/>
                  </a:solidFill>
                </a:rPr>
                <a:t>HTTPS</a:t>
              </a:r>
              <a:endParaRPr lang="en-US" sz="1000" dirty="0">
                <a:solidFill>
                  <a:schemeClr val="bg1"/>
                </a:solidFill>
              </a:endParaRPr>
            </a:p>
          </p:txBody>
        </p:sp>
        <p:sp>
          <p:nvSpPr>
            <p:cNvPr id="24" name="Can 23"/>
            <p:cNvSpPr/>
            <p:nvPr/>
          </p:nvSpPr>
          <p:spPr bwMode="auto">
            <a:xfrm>
              <a:off x="8810725" y="4381553"/>
              <a:ext cx="1763653" cy="2172053"/>
            </a:xfrm>
            <a:prstGeom prst="can">
              <a:avLst>
                <a:gd name="adj" fmla="val 1952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1000" b="1" dirty="0">
                <a:solidFill>
                  <a:schemeClr val="bg1"/>
                </a:solidFill>
              </a:endParaRPr>
            </a:p>
            <a:p>
              <a:pPr algn="ctr" defTabSz="913833" fontAlgn="base">
                <a:spcBef>
                  <a:spcPct val="0"/>
                </a:spcBef>
                <a:spcAft>
                  <a:spcPct val="0"/>
                </a:spcAft>
              </a:pPr>
              <a:r>
                <a:rPr lang="en-US" sz="1000" b="1" dirty="0">
                  <a:solidFill>
                    <a:schemeClr val="bg1"/>
                  </a:solidFill>
                </a:rPr>
                <a:t>Windows</a:t>
              </a:r>
            </a:p>
            <a:p>
              <a:pPr algn="ctr" defTabSz="913833" fontAlgn="base">
                <a:spcBef>
                  <a:spcPct val="0"/>
                </a:spcBef>
                <a:spcAft>
                  <a:spcPct val="0"/>
                </a:spcAft>
              </a:pPr>
              <a:r>
                <a:rPr lang="en-US" sz="1000" b="1" dirty="0">
                  <a:solidFill>
                    <a:schemeClr val="bg1"/>
                  </a:solidFill>
                </a:rPr>
                <a:t>Azure</a:t>
              </a:r>
            </a:p>
            <a:p>
              <a:pPr algn="ctr" defTabSz="913833" fontAlgn="base">
                <a:spcBef>
                  <a:spcPct val="0"/>
                </a:spcBef>
                <a:spcAft>
                  <a:spcPct val="0"/>
                </a:spcAft>
              </a:pPr>
              <a:r>
                <a:rPr lang="en-US" sz="1000" b="1" dirty="0">
                  <a:solidFill>
                    <a:schemeClr val="bg1"/>
                  </a:solidFill>
                </a:rPr>
                <a:t>Storage,</a:t>
              </a:r>
              <a:br>
                <a:rPr lang="en-US" sz="1000" b="1" dirty="0">
                  <a:solidFill>
                    <a:schemeClr val="bg1"/>
                  </a:solidFill>
                </a:rPr>
              </a:br>
              <a:r>
                <a:rPr lang="en-US" sz="1000" b="1" dirty="0">
                  <a:solidFill>
                    <a:schemeClr val="bg1"/>
                  </a:solidFill>
                </a:rPr>
                <a:t>SQL Azure</a:t>
              </a:r>
            </a:p>
          </p:txBody>
        </p:sp>
        <p:sp>
          <p:nvSpPr>
            <p:cNvPr id="25" name="Trapezoid 24"/>
            <p:cNvSpPr/>
            <p:nvPr/>
          </p:nvSpPr>
          <p:spPr bwMode="auto">
            <a:xfrm>
              <a:off x="1497847" y="5142012"/>
              <a:ext cx="1523603" cy="457200"/>
            </a:xfrm>
            <a:prstGeom prst="trapezoid">
              <a:avLst/>
            </a:prstGeom>
            <a:solidFill>
              <a:schemeClr val="accent4">
                <a:lumMod val="50000"/>
              </a:schemeClr>
            </a:solidFill>
            <a:ln>
              <a:solidFill>
                <a:schemeClr val="accent4">
                  <a:lumMod val="75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Load Balancer</a:t>
              </a:r>
            </a:p>
          </p:txBody>
        </p:sp>
        <p:cxnSp>
          <p:nvCxnSpPr>
            <p:cNvPr id="26" name="Straight Arrow Connector 25"/>
            <p:cNvCxnSpPr/>
            <p:nvPr/>
          </p:nvCxnSpPr>
          <p:spPr>
            <a:xfrm>
              <a:off x="5054169" y="5537108"/>
              <a:ext cx="50786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27" name="Rectangle 26"/>
            <p:cNvSpPr/>
            <p:nvPr/>
          </p:nvSpPr>
          <p:spPr bwMode="auto">
            <a:xfrm>
              <a:off x="1131980" y="4275653"/>
              <a:ext cx="9711338" cy="2352259"/>
            </a:xfrm>
            <a:prstGeom prst="rect">
              <a:avLst/>
            </a:prstGeom>
            <a:noFill/>
            <a:ln w="22225">
              <a:solidFill>
                <a:schemeClr val="tx1"/>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1000" dirty="0">
                <a:gradFill>
                  <a:gsLst>
                    <a:gs pos="0">
                      <a:srgbClr val="FFFFFF"/>
                    </a:gs>
                    <a:gs pos="100000">
                      <a:srgbClr val="FFFFFF"/>
                    </a:gs>
                  </a:gsLst>
                  <a:lin ang="5400000" scaled="0"/>
                </a:gradFill>
              </a:endParaRPr>
            </a:p>
          </p:txBody>
        </p:sp>
        <p:sp>
          <p:nvSpPr>
            <p:cNvPr id="28" name="Rectangle 27"/>
            <p:cNvSpPr/>
            <p:nvPr/>
          </p:nvSpPr>
          <p:spPr bwMode="auto">
            <a:xfrm>
              <a:off x="5607733" y="4644350"/>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endParaRPr lang="en-US" sz="1000" b="1" dirty="0">
                <a:gradFill>
                  <a:gsLst>
                    <a:gs pos="0">
                      <a:srgbClr val="FFFFFF"/>
                    </a:gs>
                    <a:gs pos="100000">
                      <a:srgbClr val="FFFFFF"/>
                    </a:gs>
                  </a:gsLst>
                  <a:lin ang="5400000" scaled="0"/>
                </a:gradFill>
              </a:endParaRPr>
            </a:p>
          </p:txBody>
        </p:sp>
        <p:sp>
          <p:nvSpPr>
            <p:cNvPr id="29" name="Rectangle 28"/>
            <p:cNvSpPr/>
            <p:nvPr/>
          </p:nvSpPr>
          <p:spPr bwMode="auto">
            <a:xfrm>
              <a:off x="5758754" y="47757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sp>
          <p:nvSpPr>
            <p:cNvPr id="30" name="Rectangle 29"/>
            <p:cNvSpPr/>
            <p:nvPr/>
          </p:nvSpPr>
          <p:spPr bwMode="auto">
            <a:xfrm>
              <a:off x="3681980" y="4937824"/>
              <a:ext cx="1444752" cy="14478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Front-End</a:t>
              </a:r>
            </a:p>
          </p:txBody>
        </p:sp>
        <p:sp>
          <p:nvSpPr>
            <p:cNvPr id="31" name="Rectangle 30"/>
            <p:cNvSpPr/>
            <p:nvPr/>
          </p:nvSpPr>
          <p:spPr bwMode="auto">
            <a:xfrm>
              <a:off x="5911154" y="49281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sp>
          <p:nvSpPr>
            <p:cNvPr id="32" name="Rectangle 31"/>
            <p:cNvSpPr/>
            <p:nvPr/>
          </p:nvSpPr>
          <p:spPr bwMode="auto">
            <a:xfrm>
              <a:off x="6063554" y="50805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sp>
          <p:nvSpPr>
            <p:cNvPr id="33" name="Rectangle 32"/>
            <p:cNvSpPr/>
            <p:nvPr/>
          </p:nvSpPr>
          <p:spPr bwMode="auto">
            <a:xfrm>
              <a:off x="6215954" y="5232999"/>
              <a:ext cx="1444752" cy="1447800"/>
            </a:xfrm>
            <a:prstGeom prst="rect">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08" tIns="45705" rIns="91408" bIns="45705" numCol="1" rtlCol="0" anchor="ctr" anchorCtr="0" compatLnSpc="1">
              <a:prstTxWarp prst="textNoShape">
                <a:avLst/>
              </a:prstTxWarp>
            </a:bodyPr>
            <a:lstStyle/>
            <a:p>
              <a:pPr algn="ctr" defTabSz="913833" fontAlgn="base">
                <a:spcBef>
                  <a:spcPct val="0"/>
                </a:spcBef>
                <a:spcAft>
                  <a:spcPct val="0"/>
                </a:spcAft>
              </a:pPr>
              <a:r>
                <a:rPr lang="en-US" sz="1000" b="1" dirty="0">
                  <a:solidFill>
                    <a:schemeClr val="bg1"/>
                  </a:solidFill>
                </a:rPr>
                <a:t>Middle-Tier</a:t>
              </a:r>
            </a:p>
          </p:txBody>
        </p:sp>
      </p:grpSp>
    </p:spTree>
    <p:extLst>
      <p:ext uri="{BB962C8B-B14F-4D97-AF65-F5344CB8AC3E}">
        <p14:creationId xmlns:p14="http://schemas.microsoft.com/office/powerpoint/2010/main" val="37882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30" y="166508"/>
            <a:ext cx="11149013" cy="747897"/>
          </a:xfrm>
        </p:spPr>
        <p:txBody>
          <a:bodyPr/>
          <a:lstStyle/>
          <a:p>
            <a:r>
              <a:rPr lang="en-US" dirty="0" smtClean="0"/>
              <a:t>FC Deploying an App</a:t>
            </a:r>
            <a:endParaRPr lang="en-US" dirty="0"/>
          </a:p>
        </p:txBody>
      </p:sp>
      <p:sp>
        <p:nvSpPr>
          <p:cNvPr id="635" name="Oval 634"/>
          <p:cNvSpPr/>
          <p:nvPr/>
        </p:nvSpPr>
        <p:spPr bwMode="auto">
          <a:xfrm>
            <a:off x="6780848" y="914403"/>
            <a:ext cx="2437765" cy="1375956"/>
          </a:xfrm>
          <a:prstGeom prst="ellipse">
            <a:avLst/>
          </a:prstGeom>
          <a:solidFill>
            <a:schemeClr val="accent4">
              <a:lumMod val="7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fontAlgn="base">
              <a:spcBef>
                <a:spcPct val="0"/>
              </a:spcBef>
              <a:spcAft>
                <a:spcPct val="0"/>
              </a:spcAft>
              <a:defRPr/>
            </a:pPr>
            <a:r>
              <a:rPr lang="en-US" sz="1900" kern="0" dirty="0" smtClean="0">
                <a:solidFill>
                  <a:schemeClr val="bg1"/>
                </a:solidFill>
                <a:latin typeface="Segoe"/>
              </a:rPr>
              <a:t>Worker Role</a:t>
            </a:r>
            <a:endParaRPr lang="en-US" sz="1900" kern="0" dirty="0">
              <a:solidFill>
                <a:schemeClr val="bg1"/>
              </a:solidFill>
              <a:latin typeface="Segoe"/>
            </a:endParaRPr>
          </a:p>
          <a:p>
            <a:pPr algn="ctr" defTabSz="913947" fontAlgn="base">
              <a:spcBef>
                <a:spcPct val="0"/>
              </a:spcBef>
              <a:spcAft>
                <a:spcPct val="0"/>
              </a:spcAft>
              <a:defRPr/>
            </a:pPr>
            <a:r>
              <a:rPr lang="en-US" sz="1500" i="1" kern="0" dirty="0">
                <a:solidFill>
                  <a:schemeClr val="bg1"/>
                </a:solidFill>
                <a:latin typeface="Segoe"/>
              </a:rPr>
              <a:t>Middle-Tier Role</a:t>
            </a:r>
          </a:p>
          <a:p>
            <a:pPr algn="ctr" defTabSz="913947" fontAlgn="base">
              <a:spcBef>
                <a:spcPct val="0"/>
              </a:spcBef>
              <a:spcAft>
                <a:spcPct val="0"/>
              </a:spcAft>
              <a:defRPr/>
            </a:pPr>
            <a:r>
              <a:rPr lang="en-US" sz="1200" kern="0" dirty="0">
                <a:solidFill>
                  <a:schemeClr val="bg1"/>
                </a:solidFill>
                <a:latin typeface="Segoe"/>
              </a:rPr>
              <a:t>Count: </a:t>
            </a:r>
            <a:r>
              <a:rPr lang="en-US" sz="1200" kern="0" dirty="0" smtClean="0">
                <a:solidFill>
                  <a:schemeClr val="bg1"/>
                </a:solidFill>
                <a:latin typeface="Segoe"/>
              </a:rPr>
              <a:t>5</a:t>
            </a:r>
            <a:endParaRPr lang="en-US" sz="1200" kern="0" dirty="0">
              <a:solidFill>
                <a:schemeClr val="bg1"/>
              </a:solidFill>
              <a:latin typeface="Segoe"/>
            </a:endParaRPr>
          </a:p>
          <a:p>
            <a:pPr algn="ctr" defTabSz="913947" fontAlgn="base">
              <a:spcBef>
                <a:spcPct val="0"/>
              </a:spcBef>
              <a:spcAft>
                <a:spcPct val="0"/>
              </a:spcAft>
              <a:defRPr/>
            </a:pPr>
            <a:r>
              <a:rPr lang="en-US" sz="1200" kern="0" dirty="0" smtClean="0">
                <a:solidFill>
                  <a:schemeClr val="bg1"/>
                </a:solidFill>
                <a:latin typeface="Segoe"/>
              </a:rPr>
              <a:t>Fault Domains</a:t>
            </a:r>
            <a:r>
              <a:rPr lang="en-US" sz="1200" kern="0" dirty="0">
                <a:solidFill>
                  <a:schemeClr val="bg1"/>
                </a:solidFill>
                <a:latin typeface="Segoe"/>
              </a:rPr>
              <a:t>: </a:t>
            </a:r>
            <a:r>
              <a:rPr lang="en-US" sz="1200" kern="0" dirty="0" smtClean="0">
                <a:solidFill>
                  <a:schemeClr val="bg1"/>
                </a:solidFill>
                <a:latin typeface="Segoe"/>
              </a:rPr>
              <a:t>3</a:t>
            </a:r>
          </a:p>
          <a:p>
            <a:pPr algn="ctr" defTabSz="913947" fontAlgn="base">
              <a:spcBef>
                <a:spcPct val="0"/>
              </a:spcBef>
              <a:spcAft>
                <a:spcPct val="0"/>
              </a:spcAft>
              <a:defRPr/>
            </a:pPr>
            <a:r>
              <a:rPr lang="en-US" sz="1200" kern="0" dirty="0" smtClean="0">
                <a:solidFill>
                  <a:schemeClr val="bg1"/>
                </a:solidFill>
                <a:latin typeface="Segoe"/>
              </a:rPr>
              <a:t>Upgrade Domains: 4</a:t>
            </a:r>
            <a:endParaRPr lang="en-US" sz="1200" kern="0" dirty="0">
              <a:solidFill>
                <a:schemeClr val="bg1"/>
              </a:solidFill>
              <a:latin typeface="Segoe"/>
            </a:endParaRPr>
          </a:p>
          <a:p>
            <a:pPr algn="ctr" defTabSz="913947" fontAlgn="base">
              <a:spcBef>
                <a:spcPct val="0"/>
              </a:spcBef>
              <a:spcAft>
                <a:spcPct val="0"/>
              </a:spcAft>
              <a:defRPr/>
            </a:pPr>
            <a:r>
              <a:rPr lang="en-US" sz="1200" kern="0" dirty="0">
                <a:solidFill>
                  <a:schemeClr val="bg1"/>
                </a:solidFill>
                <a:latin typeface="Segoe"/>
              </a:rPr>
              <a:t>Size: Large</a:t>
            </a:r>
          </a:p>
        </p:txBody>
      </p:sp>
      <p:sp>
        <p:nvSpPr>
          <p:cNvPr id="636" name="Oval 635"/>
          <p:cNvSpPr/>
          <p:nvPr/>
        </p:nvSpPr>
        <p:spPr bwMode="auto">
          <a:xfrm>
            <a:off x="3604393" y="918523"/>
            <a:ext cx="2437765" cy="1371836"/>
          </a:xfrm>
          <a:prstGeom prst="ellipse">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7" fontAlgn="base">
              <a:spcBef>
                <a:spcPct val="0"/>
              </a:spcBef>
              <a:spcAft>
                <a:spcPct val="0"/>
              </a:spcAft>
              <a:defRPr/>
            </a:pPr>
            <a:r>
              <a:rPr lang="en-US" sz="1900" kern="0" dirty="0" smtClean="0">
                <a:gradFill>
                  <a:gsLst>
                    <a:gs pos="0">
                      <a:srgbClr val="FFFFFF"/>
                    </a:gs>
                    <a:gs pos="100000">
                      <a:srgbClr val="FFFFFF"/>
                    </a:gs>
                  </a:gsLst>
                  <a:lin ang="5400000" scaled="0"/>
                </a:gradFill>
                <a:latin typeface="Segoe"/>
              </a:rPr>
              <a:t>Web Role</a:t>
            </a:r>
            <a:endParaRPr lang="en-US" sz="1900" kern="0" dirty="0">
              <a:gradFill>
                <a:gsLst>
                  <a:gs pos="0">
                    <a:srgbClr val="FFFFFF"/>
                  </a:gs>
                  <a:gs pos="100000">
                    <a:srgbClr val="FFFFFF"/>
                  </a:gs>
                </a:gsLst>
                <a:lin ang="5400000" scaled="0"/>
              </a:gradFill>
              <a:latin typeface="Segoe"/>
            </a:endParaRPr>
          </a:p>
          <a:p>
            <a:pPr algn="ctr" defTabSz="913947" fontAlgn="base">
              <a:spcBef>
                <a:spcPct val="0"/>
              </a:spcBef>
              <a:spcAft>
                <a:spcPct val="0"/>
              </a:spcAft>
              <a:defRPr/>
            </a:pPr>
            <a:r>
              <a:rPr lang="en-US" sz="1500" i="1" kern="0" dirty="0">
                <a:gradFill>
                  <a:gsLst>
                    <a:gs pos="0">
                      <a:srgbClr val="FFFFFF"/>
                    </a:gs>
                    <a:gs pos="100000">
                      <a:srgbClr val="FFFFFF"/>
                    </a:gs>
                  </a:gsLst>
                  <a:lin ang="5400000" scaled="0"/>
                </a:gradFill>
                <a:latin typeface="Segoe"/>
              </a:rPr>
              <a:t>Front-End Role </a:t>
            </a:r>
            <a:endParaRPr lang="en-US" sz="1200" kern="0" dirty="0">
              <a:gradFill>
                <a:gsLst>
                  <a:gs pos="0">
                    <a:srgbClr val="FFFFFF"/>
                  </a:gs>
                  <a:gs pos="100000">
                    <a:srgbClr val="FFFFFF"/>
                  </a:gs>
                </a:gsLst>
                <a:lin ang="5400000" scaled="0"/>
              </a:gradFill>
              <a:latin typeface="Segoe"/>
            </a:endParaRPr>
          </a:p>
          <a:p>
            <a:pPr algn="ctr" defTabSz="913947" fontAlgn="base">
              <a:spcBef>
                <a:spcPct val="0"/>
              </a:spcBef>
              <a:spcAft>
                <a:spcPct val="0"/>
              </a:spcAft>
              <a:defRPr/>
            </a:pPr>
            <a:r>
              <a:rPr lang="en-US" sz="1200" kern="0" dirty="0">
                <a:gradFill>
                  <a:gsLst>
                    <a:gs pos="0">
                      <a:srgbClr val="FFFFFF"/>
                    </a:gs>
                    <a:gs pos="100000">
                      <a:srgbClr val="FFFFFF"/>
                    </a:gs>
                  </a:gsLst>
                  <a:lin ang="5400000" scaled="0"/>
                </a:gradFill>
                <a:latin typeface="Segoe"/>
              </a:rPr>
              <a:t>Count: </a:t>
            </a:r>
            <a:r>
              <a:rPr lang="en-US" sz="1200" kern="0" dirty="0" smtClean="0">
                <a:gradFill>
                  <a:gsLst>
                    <a:gs pos="0">
                      <a:srgbClr val="FFFFFF"/>
                    </a:gs>
                    <a:gs pos="100000">
                      <a:srgbClr val="FFFFFF"/>
                    </a:gs>
                  </a:gsLst>
                  <a:lin ang="5400000" scaled="0"/>
                </a:gradFill>
                <a:latin typeface="Segoe"/>
              </a:rPr>
              <a:t>3</a:t>
            </a:r>
            <a:endParaRPr lang="en-US" sz="1200" kern="0" dirty="0">
              <a:gradFill>
                <a:gsLst>
                  <a:gs pos="0">
                    <a:srgbClr val="FFFFFF"/>
                  </a:gs>
                  <a:gs pos="100000">
                    <a:srgbClr val="FFFFFF"/>
                  </a:gs>
                </a:gsLst>
                <a:lin ang="5400000" scaled="0"/>
              </a:gradFill>
              <a:latin typeface="Segoe"/>
            </a:endParaRPr>
          </a:p>
          <a:p>
            <a:pPr algn="ctr" defTabSz="913947" fontAlgn="base">
              <a:spcBef>
                <a:spcPct val="0"/>
              </a:spcBef>
              <a:spcAft>
                <a:spcPct val="0"/>
              </a:spcAft>
              <a:defRPr/>
            </a:pPr>
            <a:r>
              <a:rPr lang="en-US" sz="1200" kern="0" dirty="0" smtClean="0">
                <a:gradFill>
                  <a:gsLst>
                    <a:gs pos="0">
                      <a:srgbClr val="FFFFFF"/>
                    </a:gs>
                    <a:gs pos="100000">
                      <a:srgbClr val="FFFFFF"/>
                    </a:gs>
                  </a:gsLst>
                  <a:lin ang="5400000" scaled="0"/>
                </a:gradFill>
                <a:latin typeface="Segoe"/>
              </a:rPr>
              <a:t>Fault Domains</a:t>
            </a:r>
            <a:r>
              <a:rPr lang="en-US" sz="1200" kern="0" dirty="0">
                <a:gradFill>
                  <a:gsLst>
                    <a:gs pos="0">
                      <a:srgbClr val="FFFFFF"/>
                    </a:gs>
                    <a:gs pos="100000">
                      <a:srgbClr val="FFFFFF"/>
                    </a:gs>
                  </a:gsLst>
                  <a:lin ang="5400000" scaled="0"/>
                </a:gradFill>
                <a:latin typeface="Segoe"/>
              </a:rPr>
              <a:t>: </a:t>
            </a:r>
            <a:r>
              <a:rPr lang="en-US" sz="1200" kern="0" dirty="0" smtClean="0">
                <a:gradFill>
                  <a:gsLst>
                    <a:gs pos="0">
                      <a:srgbClr val="FFFFFF"/>
                    </a:gs>
                    <a:gs pos="100000">
                      <a:srgbClr val="FFFFFF"/>
                    </a:gs>
                  </a:gsLst>
                  <a:lin ang="5400000" scaled="0"/>
                </a:gradFill>
                <a:latin typeface="Segoe"/>
              </a:rPr>
              <a:t>3</a:t>
            </a:r>
          </a:p>
          <a:p>
            <a:pPr algn="ctr" defTabSz="913947" fontAlgn="base">
              <a:spcBef>
                <a:spcPct val="0"/>
              </a:spcBef>
              <a:spcAft>
                <a:spcPct val="0"/>
              </a:spcAft>
              <a:defRPr/>
            </a:pPr>
            <a:r>
              <a:rPr lang="en-US" sz="1200" kern="0" dirty="0" smtClean="0">
                <a:gradFill>
                  <a:gsLst>
                    <a:gs pos="0">
                      <a:srgbClr val="FFFFFF"/>
                    </a:gs>
                    <a:gs pos="100000">
                      <a:srgbClr val="FFFFFF"/>
                    </a:gs>
                  </a:gsLst>
                  <a:lin ang="5400000" scaled="0"/>
                </a:gradFill>
                <a:latin typeface="Segoe"/>
              </a:rPr>
              <a:t>Upgrade Domains: 3</a:t>
            </a:r>
            <a:endParaRPr lang="en-US" sz="1200" kern="0" dirty="0">
              <a:gradFill>
                <a:gsLst>
                  <a:gs pos="0">
                    <a:srgbClr val="FFFFFF"/>
                  </a:gs>
                  <a:gs pos="100000">
                    <a:srgbClr val="FFFFFF"/>
                  </a:gs>
                </a:gsLst>
                <a:lin ang="5400000" scaled="0"/>
              </a:gradFill>
              <a:latin typeface="Segoe"/>
            </a:endParaRPr>
          </a:p>
          <a:p>
            <a:pPr algn="ctr" defTabSz="913947" fontAlgn="base">
              <a:spcBef>
                <a:spcPct val="0"/>
              </a:spcBef>
              <a:spcAft>
                <a:spcPct val="0"/>
              </a:spcAft>
              <a:defRPr/>
            </a:pPr>
            <a:r>
              <a:rPr lang="en-US" sz="1200" kern="0" dirty="0">
                <a:gradFill>
                  <a:gsLst>
                    <a:gs pos="0">
                      <a:srgbClr val="FFFFFF"/>
                    </a:gs>
                    <a:gs pos="100000">
                      <a:srgbClr val="FFFFFF"/>
                    </a:gs>
                  </a:gsLst>
                  <a:lin ang="5400000" scaled="0"/>
                </a:gradFill>
                <a:latin typeface="Segoe"/>
              </a:rPr>
              <a:t>Size: Medium</a:t>
            </a:r>
          </a:p>
        </p:txBody>
      </p:sp>
      <p:cxnSp>
        <p:nvCxnSpPr>
          <p:cNvPr id="881" name="Straight Connector 880"/>
          <p:cNvCxnSpPr/>
          <p:nvPr/>
        </p:nvCxnSpPr>
        <p:spPr>
          <a:xfrm>
            <a:off x="3275013" y="1558529"/>
            <a:ext cx="329381" cy="0"/>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cxnSp>
        <p:nvCxnSpPr>
          <p:cNvPr id="882" name="Straight Connector 881"/>
          <p:cNvCxnSpPr/>
          <p:nvPr/>
        </p:nvCxnSpPr>
        <p:spPr>
          <a:xfrm>
            <a:off x="6053954" y="1558538"/>
            <a:ext cx="733762" cy="1"/>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grpSp>
        <p:nvGrpSpPr>
          <p:cNvPr id="31" name="Group 30"/>
          <p:cNvGrpSpPr/>
          <p:nvPr/>
        </p:nvGrpSpPr>
        <p:grpSpPr>
          <a:xfrm>
            <a:off x="2294246" y="2667002"/>
            <a:ext cx="6557012" cy="3659583"/>
            <a:chOff x="2294246" y="2667000"/>
            <a:chExt cx="6557012" cy="3659583"/>
          </a:xfrm>
        </p:grpSpPr>
        <p:grpSp>
          <p:nvGrpSpPr>
            <p:cNvPr id="3" name="Group 636"/>
            <p:cNvGrpSpPr>
              <a:grpSpLocks noChangeAspect="1"/>
            </p:cNvGrpSpPr>
            <p:nvPr/>
          </p:nvGrpSpPr>
          <p:grpSpPr>
            <a:xfrm>
              <a:off x="2294246" y="3675903"/>
              <a:ext cx="6557012" cy="2650680"/>
              <a:chOff x="1621422" y="3675902"/>
              <a:chExt cx="4919040" cy="2650680"/>
            </a:xfrm>
          </p:grpSpPr>
          <p:grpSp>
            <p:nvGrpSpPr>
              <p:cNvPr id="4" name="Group 637"/>
              <p:cNvGrpSpPr/>
              <p:nvPr/>
            </p:nvGrpSpPr>
            <p:grpSpPr>
              <a:xfrm>
                <a:off x="1621422" y="3675902"/>
                <a:ext cx="1478175" cy="2645994"/>
                <a:chOff x="762000" y="2438400"/>
                <a:chExt cx="1615878" cy="3112668"/>
              </a:xfrm>
            </p:grpSpPr>
            <p:grpSp>
              <p:nvGrpSpPr>
                <p:cNvPr id="5" name="Group 800"/>
                <p:cNvGrpSpPr/>
                <p:nvPr/>
              </p:nvGrpSpPr>
              <p:grpSpPr>
                <a:xfrm>
                  <a:off x="762000" y="4038600"/>
                  <a:ext cx="1608603" cy="304800"/>
                  <a:chOff x="762000" y="4038600"/>
                  <a:chExt cx="1905000" cy="381000"/>
                </a:xfrm>
              </p:grpSpPr>
              <p:sp>
                <p:nvSpPr>
                  <p:cNvPr id="872" name="Rectangle 871"/>
                  <p:cNvSpPr/>
                  <p:nvPr/>
                </p:nvSpPr>
                <p:spPr bwMode="auto">
                  <a:xfrm>
                    <a:off x="762000" y="4038600"/>
                    <a:ext cx="1905000" cy="381000"/>
                  </a:xfrm>
                  <a:prstGeom prst="rect">
                    <a:avLst/>
                  </a:prstGeom>
                  <a:solidFill>
                    <a:srgbClr val="FFFFFF"/>
                  </a:solidFill>
                  <a:ln>
                    <a:solidFill>
                      <a:srgbClr val="00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3" name="Rectangle 872"/>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4" name="Rectangle 873"/>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5" name="Rectangle 874"/>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6" name="Rectangle 875"/>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7" name="Rectangle 876"/>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8" name="Rectangle 877"/>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9" name="Rectangle 878"/>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80" name="Rectangle 87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6" name="Group 801"/>
                <p:cNvGrpSpPr/>
                <p:nvPr/>
              </p:nvGrpSpPr>
              <p:grpSpPr>
                <a:xfrm>
                  <a:off x="762000" y="4444314"/>
                  <a:ext cx="1608603" cy="304800"/>
                  <a:chOff x="762000" y="4038600"/>
                  <a:chExt cx="1905000" cy="381000"/>
                </a:xfrm>
              </p:grpSpPr>
              <p:sp>
                <p:nvSpPr>
                  <p:cNvPr id="863" name="Rectangle 86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4" name="Rectangle 863"/>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5" name="Rectangle 864"/>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6" name="Rectangle 865"/>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7" name="Rectangle 866"/>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8" name="Rectangle 867"/>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9" name="Rectangle 868"/>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0" name="Rectangle 869"/>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71" name="Rectangle 870"/>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7" name="Group 802"/>
                <p:cNvGrpSpPr/>
                <p:nvPr/>
              </p:nvGrpSpPr>
              <p:grpSpPr>
                <a:xfrm>
                  <a:off x="762000" y="4840554"/>
                  <a:ext cx="1608603" cy="304800"/>
                  <a:chOff x="762000" y="4038600"/>
                  <a:chExt cx="1905000" cy="381000"/>
                </a:xfrm>
              </p:grpSpPr>
              <p:sp>
                <p:nvSpPr>
                  <p:cNvPr id="854" name="Rectangle 85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5" name="Rectangle 854"/>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6" name="Rectangle 855"/>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7" name="Rectangle 85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8" name="Rectangle 85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9" name="Rectangle 858"/>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0" name="Rectangle 859"/>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1" name="Rectangle 860"/>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62" name="Rectangle 861"/>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8" name="Group 803"/>
                <p:cNvGrpSpPr/>
                <p:nvPr/>
              </p:nvGrpSpPr>
              <p:grpSpPr>
                <a:xfrm>
                  <a:off x="762000" y="5246268"/>
                  <a:ext cx="1608603" cy="304800"/>
                  <a:chOff x="762000" y="4038600"/>
                  <a:chExt cx="1905000" cy="381000"/>
                </a:xfrm>
              </p:grpSpPr>
              <p:sp>
                <p:nvSpPr>
                  <p:cNvPr id="845" name="Rectangle 84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6" name="Rectangle 845"/>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7" name="Rectangle 846"/>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8" name="Rectangle 847"/>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9" name="Rectangle 848"/>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0" name="Rectangle 849"/>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1" name="Rectangle 850"/>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2" name="Rectangle 851"/>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53" name="Rectangle 852"/>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9" name="Group 804"/>
                <p:cNvGrpSpPr/>
                <p:nvPr/>
              </p:nvGrpSpPr>
              <p:grpSpPr>
                <a:xfrm>
                  <a:off x="769275" y="2438400"/>
                  <a:ext cx="1608603" cy="304800"/>
                  <a:chOff x="762000" y="4038600"/>
                  <a:chExt cx="1905000" cy="381000"/>
                </a:xfrm>
              </p:grpSpPr>
              <p:sp>
                <p:nvSpPr>
                  <p:cNvPr id="836" name="Rectangle 83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7" name="Rectangle 836"/>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8" name="Rectangle 837"/>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9" name="Rectangle 838"/>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0" name="Rectangle 839"/>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1" name="Rectangle 840"/>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2" name="Rectangle 841"/>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3" name="Rectangle 842"/>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44" name="Rectangle 843"/>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0" name="Group 805"/>
                <p:cNvGrpSpPr/>
                <p:nvPr/>
              </p:nvGrpSpPr>
              <p:grpSpPr>
                <a:xfrm>
                  <a:off x="769275" y="2844114"/>
                  <a:ext cx="1608603" cy="304800"/>
                  <a:chOff x="762000" y="4038600"/>
                  <a:chExt cx="1905000" cy="381000"/>
                </a:xfrm>
              </p:grpSpPr>
              <p:sp>
                <p:nvSpPr>
                  <p:cNvPr id="827" name="Rectangle 82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8" name="Rectangle 827"/>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9" name="Rectangle 828"/>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0" name="Rectangle 829"/>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1" name="Rectangle 830"/>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2" name="Rectangle 83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3" name="Rectangle 832"/>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4" name="Rectangle 83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35" name="Rectangle 83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1" name="Group 806"/>
                <p:cNvGrpSpPr/>
                <p:nvPr/>
              </p:nvGrpSpPr>
              <p:grpSpPr>
                <a:xfrm>
                  <a:off x="769275" y="3240354"/>
                  <a:ext cx="1608603" cy="304800"/>
                  <a:chOff x="762000" y="4038600"/>
                  <a:chExt cx="1905000" cy="381000"/>
                </a:xfrm>
              </p:grpSpPr>
              <p:sp>
                <p:nvSpPr>
                  <p:cNvPr id="818" name="Rectangle 81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9" name="Rectangle 818"/>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0" name="Rectangle 819"/>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1" name="Rectangle 82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2" name="Rectangle 82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3" name="Rectangle 822"/>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4" name="Rectangle 823"/>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5" name="Rectangle 824"/>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26" name="Rectangle 825"/>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2" name="Group 807"/>
                <p:cNvGrpSpPr/>
                <p:nvPr/>
              </p:nvGrpSpPr>
              <p:grpSpPr>
                <a:xfrm>
                  <a:off x="769275" y="3646068"/>
                  <a:ext cx="1608603" cy="304800"/>
                  <a:chOff x="762000" y="4038600"/>
                  <a:chExt cx="1905000" cy="381000"/>
                </a:xfrm>
              </p:grpSpPr>
              <p:sp>
                <p:nvSpPr>
                  <p:cNvPr id="809" name="Rectangle 808"/>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0" name="Rectangle 809"/>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1" name="Rectangle 810"/>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2" name="Rectangle 811"/>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3" name="Rectangle 812"/>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4" name="Rectangle 813"/>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5" name="Rectangle 814"/>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6" name="Rectangle 815"/>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17" name="Rectangle 816"/>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grpSp>
            <p:nvGrpSpPr>
              <p:cNvPr id="13" name="Group 638"/>
              <p:cNvGrpSpPr/>
              <p:nvPr/>
            </p:nvGrpSpPr>
            <p:grpSpPr>
              <a:xfrm>
                <a:off x="3383966" y="3675902"/>
                <a:ext cx="1478175" cy="2645994"/>
                <a:chOff x="762000" y="2438400"/>
                <a:chExt cx="1615878" cy="3112668"/>
              </a:xfrm>
            </p:grpSpPr>
            <p:grpSp>
              <p:nvGrpSpPr>
                <p:cNvPr id="14" name="Group 720"/>
                <p:cNvGrpSpPr/>
                <p:nvPr/>
              </p:nvGrpSpPr>
              <p:grpSpPr>
                <a:xfrm>
                  <a:off x="762000" y="4038600"/>
                  <a:ext cx="1608603" cy="304800"/>
                  <a:chOff x="762000" y="4038600"/>
                  <a:chExt cx="1905000" cy="381000"/>
                </a:xfrm>
              </p:grpSpPr>
              <p:sp>
                <p:nvSpPr>
                  <p:cNvPr id="792" name="Rectangle 791"/>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3" name="Rectangle 792"/>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4" name="Rectangle 793"/>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5" name="Rectangle 794"/>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6" name="Rectangle 795"/>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7" name="Rectangle 796"/>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8" name="Rectangle 797"/>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9" name="Rectangle 798"/>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00" name="Rectangle 79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5" name="Group 721"/>
                <p:cNvGrpSpPr/>
                <p:nvPr/>
              </p:nvGrpSpPr>
              <p:grpSpPr>
                <a:xfrm>
                  <a:off x="762000" y="4444314"/>
                  <a:ext cx="1608603" cy="304800"/>
                  <a:chOff x="762000" y="4038600"/>
                  <a:chExt cx="1905000" cy="381000"/>
                </a:xfrm>
              </p:grpSpPr>
              <p:sp>
                <p:nvSpPr>
                  <p:cNvPr id="783" name="Rectangle 78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4" name="Rectangle 783"/>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5" name="Rectangle 784"/>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6" name="Rectangle 785"/>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7" name="Rectangle 786"/>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8" name="Rectangle 787"/>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9" name="Rectangle 788"/>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0" name="Rectangle 789"/>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91" name="Rectangle 790"/>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6" name="Group 722"/>
                <p:cNvGrpSpPr/>
                <p:nvPr/>
              </p:nvGrpSpPr>
              <p:grpSpPr>
                <a:xfrm>
                  <a:off x="762000" y="4840554"/>
                  <a:ext cx="1608603" cy="304800"/>
                  <a:chOff x="762000" y="4038600"/>
                  <a:chExt cx="1905000" cy="381000"/>
                </a:xfrm>
              </p:grpSpPr>
              <p:sp>
                <p:nvSpPr>
                  <p:cNvPr id="774" name="Rectangle 77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5" name="Rectangle 774"/>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6" name="Rectangle 775"/>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7" name="Rectangle 77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8" name="Rectangle 77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9" name="Rectangle 778"/>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0" name="Rectangle 779"/>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1" name="Rectangle 780"/>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82" name="Rectangle 781"/>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7" name="Group 723"/>
                <p:cNvGrpSpPr/>
                <p:nvPr/>
              </p:nvGrpSpPr>
              <p:grpSpPr>
                <a:xfrm>
                  <a:off x="762000" y="5246268"/>
                  <a:ext cx="1608603" cy="304800"/>
                  <a:chOff x="762000" y="4038600"/>
                  <a:chExt cx="1905000" cy="381000"/>
                </a:xfrm>
              </p:grpSpPr>
              <p:sp>
                <p:nvSpPr>
                  <p:cNvPr id="765" name="Rectangle 76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6" name="Rectangle 765"/>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7" name="Rectangle 766"/>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8" name="Rectangle 767"/>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9" name="Rectangle 768"/>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0" name="Rectangle 769"/>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1" name="Rectangle 770"/>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2" name="Rectangle 771"/>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73" name="Rectangle 772"/>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8" name="Group 724"/>
                <p:cNvGrpSpPr/>
                <p:nvPr/>
              </p:nvGrpSpPr>
              <p:grpSpPr>
                <a:xfrm>
                  <a:off x="769275" y="2438400"/>
                  <a:ext cx="1608603" cy="304800"/>
                  <a:chOff x="762000" y="4038600"/>
                  <a:chExt cx="1905000" cy="381000"/>
                </a:xfrm>
              </p:grpSpPr>
              <p:sp>
                <p:nvSpPr>
                  <p:cNvPr id="756" name="Rectangle 75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7" name="Rectangle 756"/>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8" name="Rectangle 757"/>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9" name="Rectangle 758"/>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0" name="Rectangle 759"/>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1" name="Rectangle 760"/>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2" name="Rectangle 761"/>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3" name="Rectangle 762"/>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64" name="Rectangle 763"/>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19" name="Group 725"/>
                <p:cNvGrpSpPr/>
                <p:nvPr/>
              </p:nvGrpSpPr>
              <p:grpSpPr>
                <a:xfrm>
                  <a:off x="769275" y="2844114"/>
                  <a:ext cx="1608603" cy="304800"/>
                  <a:chOff x="762000" y="4038600"/>
                  <a:chExt cx="1905000" cy="381000"/>
                </a:xfrm>
              </p:grpSpPr>
              <p:sp>
                <p:nvSpPr>
                  <p:cNvPr id="747" name="Rectangle 74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8" name="Rectangle 747"/>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9" name="Rectangle 748"/>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0" name="Rectangle 749"/>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1" name="Rectangle 750"/>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2" name="Rectangle 75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3" name="Rectangle 752"/>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4" name="Rectangle 75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55" name="Rectangle 75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0" name="Group 726"/>
                <p:cNvGrpSpPr/>
                <p:nvPr/>
              </p:nvGrpSpPr>
              <p:grpSpPr>
                <a:xfrm>
                  <a:off x="769275" y="3240354"/>
                  <a:ext cx="1608603" cy="304800"/>
                  <a:chOff x="762000" y="4038600"/>
                  <a:chExt cx="1905000" cy="381000"/>
                </a:xfrm>
              </p:grpSpPr>
              <p:sp>
                <p:nvSpPr>
                  <p:cNvPr id="738" name="Rectangle 73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9" name="Rectangle 738"/>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0" name="Rectangle 739"/>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1" name="Rectangle 74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2" name="Rectangle 74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3" name="Rectangle 742"/>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4" name="Rectangle 743"/>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5" name="Rectangle 744"/>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46" name="Rectangle 745"/>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1" name="Group 727"/>
                <p:cNvGrpSpPr/>
                <p:nvPr/>
              </p:nvGrpSpPr>
              <p:grpSpPr>
                <a:xfrm>
                  <a:off x="769275" y="3646068"/>
                  <a:ext cx="1608603" cy="304800"/>
                  <a:chOff x="762000" y="4038600"/>
                  <a:chExt cx="1905000" cy="381000"/>
                </a:xfrm>
              </p:grpSpPr>
              <p:sp>
                <p:nvSpPr>
                  <p:cNvPr id="729" name="Rectangle 728"/>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0" name="Rectangle 729"/>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1" name="Rectangle 730"/>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2" name="Rectangle 731"/>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3" name="Rectangle 732"/>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4" name="Rectangle 733"/>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5" name="Rectangle 734"/>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6" name="Rectangle 735"/>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37" name="Rectangle 736"/>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grpSp>
            <p:nvGrpSpPr>
              <p:cNvPr id="22" name="Group 639"/>
              <p:cNvGrpSpPr/>
              <p:nvPr/>
            </p:nvGrpSpPr>
            <p:grpSpPr>
              <a:xfrm>
                <a:off x="5062287" y="3680588"/>
                <a:ext cx="1478175" cy="2645994"/>
                <a:chOff x="762000" y="2438400"/>
                <a:chExt cx="1615878" cy="3112668"/>
              </a:xfrm>
            </p:grpSpPr>
            <p:grpSp>
              <p:nvGrpSpPr>
                <p:cNvPr id="23" name="Group 640"/>
                <p:cNvGrpSpPr/>
                <p:nvPr/>
              </p:nvGrpSpPr>
              <p:grpSpPr>
                <a:xfrm>
                  <a:off x="762000" y="4038600"/>
                  <a:ext cx="1608603" cy="304800"/>
                  <a:chOff x="762000" y="4038600"/>
                  <a:chExt cx="1905000" cy="381000"/>
                </a:xfrm>
              </p:grpSpPr>
              <p:sp>
                <p:nvSpPr>
                  <p:cNvPr id="712" name="Rectangle 711"/>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3" name="Rectangle 712"/>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4" name="Rectangle 713"/>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5" name="Rectangle 714"/>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6" name="Rectangle 715"/>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7" name="Rectangle 716"/>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8" name="Rectangle 717"/>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9" name="Rectangle 718"/>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20" name="Rectangle 71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4" name="Group 641"/>
                <p:cNvGrpSpPr/>
                <p:nvPr/>
              </p:nvGrpSpPr>
              <p:grpSpPr>
                <a:xfrm>
                  <a:off x="762000" y="4444314"/>
                  <a:ext cx="1608603" cy="304800"/>
                  <a:chOff x="762000" y="4038600"/>
                  <a:chExt cx="1905000" cy="381000"/>
                </a:xfrm>
              </p:grpSpPr>
              <p:sp>
                <p:nvSpPr>
                  <p:cNvPr id="703" name="Rectangle 70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4" name="Rectangle 703"/>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5" name="Rectangle 704"/>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6" name="Rectangle 705"/>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7" name="Rectangle 706"/>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8" name="Rectangle 707"/>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9" name="Rectangle 708"/>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0" name="Rectangle 709"/>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11" name="Rectangle 710"/>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5" name="Group 642"/>
                <p:cNvGrpSpPr/>
                <p:nvPr/>
              </p:nvGrpSpPr>
              <p:grpSpPr>
                <a:xfrm>
                  <a:off x="762000" y="4840554"/>
                  <a:ext cx="1608603" cy="304800"/>
                  <a:chOff x="762000" y="4038600"/>
                  <a:chExt cx="1905000" cy="381000"/>
                </a:xfrm>
              </p:grpSpPr>
              <p:sp>
                <p:nvSpPr>
                  <p:cNvPr id="694" name="Rectangle 69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5" name="Rectangle 694"/>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6" name="Rectangle 695"/>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7" name="Rectangle 69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8" name="Rectangle 69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9" name="Rectangle 698"/>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0" name="Rectangle 699"/>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1" name="Rectangle 700"/>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702" name="Rectangle 701"/>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6" name="Group 643"/>
                <p:cNvGrpSpPr/>
                <p:nvPr/>
              </p:nvGrpSpPr>
              <p:grpSpPr>
                <a:xfrm>
                  <a:off x="762000" y="5246268"/>
                  <a:ext cx="1608603" cy="304800"/>
                  <a:chOff x="762000" y="4038600"/>
                  <a:chExt cx="1905000" cy="381000"/>
                </a:xfrm>
              </p:grpSpPr>
              <p:sp>
                <p:nvSpPr>
                  <p:cNvPr id="685" name="Rectangle 68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6" name="Rectangle 685"/>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7" name="Rectangle 686"/>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8" name="Rectangle 687"/>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9" name="Rectangle 688"/>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0" name="Rectangle 689"/>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1" name="Rectangle 690"/>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2" name="Rectangle 691"/>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93" name="Rectangle 692"/>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7" name="Group 644"/>
                <p:cNvGrpSpPr/>
                <p:nvPr/>
              </p:nvGrpSpPr>
              <p:grpSpPr>
                <a:xfrm>
                  <a:off x="769275" y="2438400"/>
                  <a:ext cx="1608603" cy="304800"/>
                  <a:chOff x="762000" y="4038600"/>
                  <a:chExt cx="1905000" cy="381000"/>
                </a:xfrm>
              </p:grpSpPr>
              <p:sp>
                <p:nvSpPr>
                  <p:cNvPr id="676" name="Rectangle 67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7" name="Rectangle 676"/>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8" name="Rectangle 677"/>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9" name="Rectangle 678"/>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0" name="Rectangle 679"/>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1" name="Rectangle 680"/>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2" name="Rectangle 681"/>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3" name="Rectangle 682"/>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84" name="Rectangle 683"/>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8" name="Group 645"/>
                <p:cNvGrpSpPr/>
                <p:nvPr/>
              </p:nvGrpSpPr>
              <p:grpSpPr>
                <a:xfrm>
                  <a:off x="769275" y="2844114"/>
                  <a:ext cx="1608603" cy="304800"/>
                  <a:chOff x="762000" y="4038600"/>
                  <a:chExt cx="1905000" cy="381000"/>
                </a:xfrm>
              </p:grpSpPr>
              <p:sp>
                <p:nvSpPr>
                  <p:cNvPr id="667" name="Rectangle 66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8" name="Rectangle 667"/>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9" name="Rectangle 668"/>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0" name="Rectangle 669"/>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1" name="Rectangle 670"/>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2" name="Rectangle 67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3" name="Rectangle 672"/>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4" name="Rectangle 67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75" name="Rectangle 67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29" name="Group 646"/>
                <p:cNvGrpSpPr/>
                <p:nvPr/>
              </p:nvGrpSpPr>
              <p:grpSpPr>
                <a:xfrm>
                  <a:off x="769275" y="3240354"/>
                  <a:ext cx="1608603" cy="304800"/>
                  <a:chOff x="762000" y="4038600"/>
                  <a:chExt cx="1905000" cy="381000"/>
                </a:xfrm>
              </p:grpSpPr>
              <p:sp>
                <p:nvSpPr>
                  <p:cNvPr id="658" name="Rectangle 65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9" name="Rectangle 658"/>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0" name="Rectangle 659"/>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1" name="Rectangle 66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2" name="Rectangle 66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3" name="Rectangle 662"/>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4" name="Rectangle 663"/>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5" name="Rectangle 664"/>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66" name="Rectangle 665"/>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30" name="Group 647"/>
                <p:cNvGrpSpPr/>
                <p:nvPr/>
              </p:nvGrpSpPr>
              <p:grpSpPr>
                <a:xfrm>
                  <a:off x="769275" y="3646068"/>
                  <a:ext cx="1608603" cy="304800"/>
                  <a:chOff x="762000" y="4038600"/>
                  <a:chExt cx="1905000" cy="381000"/>
                </a:xfrm>
              </p:grpSpPr>
              <p:sp>
                <p:nvSpPr>
                  <p:cNvPr id="649" name="Rectangle 648"/>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0" name="Rectangle 649"/>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1" name="Rectangle 650"/>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2" name="Rectangle 651"/>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3" name="Rectangle 652"/>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4" name="Rectangle 653"/>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5" name="Rectangle 654"/>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6" name="Rectangle 655"/>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657" name="Rectangle 656"/>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grpSp>
        <p:sp>
          <p:nvSpPr>
            <p:cNvPr id="883" name="Trapezoid 882"/>
            <p:cNvSpPr/>
            <p:nvPr/>
          </p:nvSpPr>
          <p:spPr bwMode="auto">
            <a:xfrm>
              <a:off x="5185126" y="2667000"/>
              <a:ext cx="914400" cy="457200"/>
            </a:xfrm>
            <a:prstGeom prst="trapezoid">
              <a:avLst/>
            </a:prstGeom>
            <a:solidFill>
              <a:schemeClr val="accent4">
                <a:lumMod val="50000"/>
              </a:schemeClr>
            </a:solidFill>
            <a:ln w="25400" cap="flat" cmpd="sng" algn="ctr">
              <a:solidFill>
                <a:srgbClr val="8CA923"/>
              </a:solidFill>
              <a:prstDash val="solid"/>
              <a:headEnd type="none" w="med" len="med"/>
              <a:tailEnd type="none" w="med" len="med"/>
            </a:ln>
            <a:effectLst/>
          </p:spPr>
          <p:txBody>
            <a:bodyPr vert="horz" wrap="square" lIns="91420" tIns="45711" rIns="91420" bIns="45711" numCol="1" rtlCol="0" anchor="ctr" anchorCtr="0" compatLnSpc="1">
              <a:prstTxWarp prst="textNoShape">
                <a:avLst/>
              </a:prstTxWarp>
            </a:bodyPr>
            <a:lstStyle/>
            <a:p>
              <a:pPr algn="ctr" defTabSz="913947" fontAlgn="base">
                <a:spcBef>
                  <a:spcPct val="0"/>
                </a:spcBef>
                <a:spcAft>
                  <a:spcPct val="0"/>
                </a:spcAft>
                <a:defRPr/>
              </a:pPr>
              <a:r>
                <a:rPr lang="en-US" sz="1100" kern="0" dirty="0">
                  <a:solidFill>
                    <a:schemeClr val="bg1"/>
                  </a:solidFill>
                  <a:latin typeface="Segoe"/>
                </a:rPr>
                <a:t>Load</a:t>
              </a:r>
            </a:p>
            <a:p>
              <a:pPr algn="ctr" defTabSz="913947" fontAlgn="base">
                <a:spcBef>
                  <a:spcPct val="0"/>
                </a:spcBef>
                <a:spcAft>
                  <a:spcPct val="0"/>
                </a:spcAft>
                <a:defRPr/>
              </a:pPr>
              <a:r>
                <a:rPr lang="en-US" sz="1100" kern="0" dirty="0">
                  <a:solidFill>
                    <a:schemeClr val="bg1"/>
                  </a:solidFill>
                  <a:latin typeface="Segoe"/>
                </a:rPr>
                <a:t>Balancer</a:t>
              </a:r>
            </a:p>
          </p:txBody>
        </p:sp>
      </p:grpSp>
      <p:sp>
        <p:nvSpPr>
          <p:cNvPr id="884" name="Freeform 883"/>
          <p:cNvSpPr/>
          <p:nvPr/>
        </p:nvSpPr>
        <p:spPr>
          <a:xfrm>
            <a:off x="2043603" y="3122141"/>
            <a:ext cx="3283295" cy="1705232"/>
          </a:xfrm>
          <a:custGeom>
            <a:avLst/>
            <a:gdLst>
              <a:gd name="connsiteX0" fmla="*/ 2463113 w 2463113"/>
              <a:gd name="connsiteY0" fmla="*/ 0 h 1705232"/>
              <a:gd name="connsiteX1" fmla="*/ 2463113 w 2463113"/>
              <a:gd name="connsiteY1" fmla="*/ 271848 h 1705232"/>
              <a:gd name="connsiteX2" fmla="*/ 123567 w 2463113"/>
              <a:gd name="connsiteY2" fmla="*/ 271848 h 1705232"/>
              <a:gd name="connsiteX3" fmla="*/ 8238 w 2463113"/>
              <a:gd name="connsiteY3" fmla="*/ 271848 h 1705232"/>
              <a:gd name="connsiteX4" fmla="*/ 0 w 2463113"/>
              <a:gd name="connsiteY4" fmla="*/ 1705232 h 1705232"/>
              <a:gd name="connsiteX5" fmla="*/ 197708 w 2463113"/>
              <a:gd name="connsiteY5" fmla="*/ 1705232 h 170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113" h="1705232">
                <a:moveTo>
                  <a:pt x="2463113" y="0"/>
                </a:moveTo>
                <a:lnTo>
                  <a:pt x="2463113" y="271848"/>
                </a:lnTo>
                <a:lnTo>
                  <a:pt x="123567" y="271848"/>
                </a:lnTo>
                <a:lnTo>
                  <a:pt x="8238" y="271848"/>
                </a:lnTo>
                <a:lnTo>
                  <a:pt x="0" y="1705232"/>
                </a:lnTo>
                <a:lnTo>
                  <a:pt x="197708" y="1705232"/>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lIns="91424" tIns="45713" rIns="91424" bIns="45713" rtlCol="0" anchor="ctr"/>
          <a:lstStyle/>
          <a:p>
            <a:pPr algn="ctr" defTabSz="914247">
              <a:defRPr/>
            </a:pPr>
            <a:endParaRPr lang="en-US" sz="1900" kern="0" dirty="0">
              <a:solidFill>
                <a:srgbClr val="FFFFFF"/>
              </a:solidFill>
              <a:latin typeface="Segoe"/>
            </a:endParaRPr>
          </a:p>
        </p:txBody>
      </p:sp>
      <p:sp>
        <p:nvSpPr>
          <p:cNvPr id="885" name="Freeform 884"/>
          <p:cNvSpPr/>
          <p:nvPr/>
        </p:nvSpPr>
        <p:spPr>
          <a:xfrm>
            <a:off x="4503326" y="3130379"/>
            <a:ext cx="1207903" cy="733168"/>
          </a:xfrm>
          <a:custGeom>
            <a:avLst/>
            <a:gdLst>
              <a:gd name="connsiteX0" fmla="*/ 897925 w 906163"/>
              <a:gd name="connsiteY0" fmla="*/ 0 h 733168"/>
              <a:gd name="connsiteX1" fmla="*/ 906163 w 906163"/>
              <a:gd name="connsiteY1" fmla="*/ 395417 h 733168"/>
              <a:gd name="connsiteX2" fmla="*/ 0 w 906163"/>
              <a:gd name="connsiteY2" fmla="*/ 395417 h 733168"/>
              <a:gd name="connsiteX3" fmla="*/ 0 w 906163"/>
              <a:gd name="connsiteY3" fmla="*/ 716692 h 733168"/>
              <a:gd name="connsiteX4" fmla="*/ 107092 w 906163"/>
              <a:gd name="connsiteY4" fmla="*/ 716692 h 733168"/>
              <a:gd name="connsiteX5" fmla="*/ 115330 w 906163"/>
              <a:gd name="connsiteY5" fmla="*/ 733168 h 7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63" h="733168">
                <a:moveTo>
                  <a:pt x="897925" y="0"/>
                </a:moveTo>
                <a:lnTo>
                  <a:pt x="906163" y="395417"/>
                </a:lnTo>
                <a:lnTo>
                  <a:pt x="0" y="395417"/>
                </a:lnTo>
                <a:lnTo>
                  <a:pt x="0" y="716692"/>
                </a:lnTo>
                <a:lnTo>
                  <a:pt x="107092" y="716692"/>
                </a:lnTo>
                <a:lnTo>
                  <a:pt x="115330" y="733168"/>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lIns="91424" tIns="45713" rIns="91424" bIns="45713" rtlCol="0" anchor="ctr"/>
          <a:lstStyle/>
          <a:p>
            <a:pPr algn="ctr" defTabSz="914247">
              <a:defRPr/>
            </a:pPr>
            <a:endParaRPr lang="en-US" sz="1900" kern="0" dirty="0">
              <a:solidFill>
                <a:srgbClr val="FFFFFF"/>
              </a:solidFill>
              <a:latin typeface="Segoe"/>
            </a:endParaRPr>
          </a:p>
        </p:txBody>
      </p:sp>
      <p:cxnSp>
        <p:nvCxnSpPr>
          <p:cNvPr id="886" name="Straight Connector 885"/>
          <p:cNvCxnSpPr/>
          <p:nvPr/>
        </p:nvCxnSpPr>
        <p:spPr>
          <a:xfrm>
            <a:off x="5694750" y="2290357"/>
            <a:ext cx="0" cy="365760"/>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sp>
        <p:nvSpPr>
          <p:cNvPr id="887" name="TextBox 886"/>
          <p:cNvSpPr txBox="1"/>
          <p:nvPr/>
        </p:nvSpPr>
        <p:spPr>
          <a:xfrm>
            <a:off x="2335141" y="3145467"/>
            <a:ext cx="958596" cy="230832"/>
          </a:xfrm>
          <a:prstGeom prst="rect">
            <a:avLst/>
          </a:prstGeom>
          <a:noFill/>
        </p:spPr>
        <p:txBody>
          <a:bodyPr wrap="none" lIns="0" tIns="0" rIns="0" bIns="0" rtlCol="0">
            <a:spAutoFit/>
          </a:bodyPr>
          <a:lstStyle/>
          <a:p>
            <a:pPr defTabSz="914247">
              <a:defRPr/>
            </a:pPr>
            <a:r>
              <a:rPr lang="en-US" sz="1500" kern="0" dirty="0">
                <a:gradFill>
                  <a:gsLst>
                    <a:gs pos="0">
                      <a:srgbClr val="FFFFFF"/>
                    </a:gs>
                    <a:gs pos="100000">
                      <a:srgbClr val="FFFFFF"/>
                    </a:gs>
                  </a:gsLst>
                  <a:lin ang="5400000" scaled="0"/>
                </a:gradFill>
              </a:rPr>
              <a:t>10.100.0.36</a:t>
            </a:r>
          </a:p>
        </p:txBody>
      </p:sp>
      <p:sp>
        <p:nvSpPr>
          <p:cNvPr id="888" name="TextBox 887"/>
          <p:cNvSpPr txBox="1"/>
          <p:nvPr/>
        </p:nvSpPr>
        <p:spPr>
          <a:xfrm>
            <a:off x="3281699" y="3442156"/>
            <a:ext cx="1062791" cy="230832"/>
          </a:xfrm>
          <a:prstGeom prst="rect">
            <a:avLst/>
          </a:prstGeom>
          <a:noFill/>
        </p:spPr>
        <p:txBody>
          <a:bodyPr wrap="none" lIns="0" tIns="0" rIns="0" bIns="0" rtlCol="0">
            <a:spAutoFit/>
          </a:bodyPr>
          <a:lstStyle/>
          <a:p>
            <a:pPr defTabSz="914247">
              <a:defRPr/>
            </a:pPr>
            <a:r>
              <a:rPr lang="en-US" sz="1500" kern="0" dirty="0">
                <a:gradFill>
                  <a:gsLst>
                    <a:gs pos="0">
                      <a:srgbClr val="FFFFFF"/>
                    </a:gs>
                    <a:gs pos="100000">
                      <a:srgbClr val="FFFFFF"/>
                    </a:gs>
                  </a:gsLst>
                  <a:lin ang="5400000" scaled="0"/>
                </a:gradFill>
              </a:rPr>
              <a:t>10.100.0.122</a:t>
            </a:r>
          </a:p>
        </p:txBody>
      </p:sp>
      <p:grpSp>
        <p:nvGrpSpPr>
          <p:cNvPr id="801" name="Group 891"/>
          <p:cNvGrpSpPr/>
          <p:nvPr/>
        </p:nvGrpSpPr>
        <p:grpSpPr>
          <a:xfrm>
            <a:off x="5633323" y="3697731"/>
            <a:ext cx="937508" cy="215444"/>
            <a:chOff x="4126382" y="3697731"/>
            <a:chExt cx="703314" cy="215444"/>
          </a:xfrm>
        </p:grpSpPr>
        <p:grpSp>
          <p:nvGrpSpPr>
            <p:cNvPr id="802" name="Group 892"/>
            <p:cNvGrpSpPr/>
            <p:nvPr/>
          </p:nvGrpSpPr>
          <p:grpSpPr>
            <a:xfrm>
              <a:off x="4154220" y="3727721"/>
              <a:ext cx="647469" cy="155461"/>
              <a:chOff x="2942033" y="3125730"/>
              <a:chExt cx="647469" cy="155461"/>
            </a:xfrm>
          </p:grpSpPr>
          <p:sp>
            <p:nvSpPr>
              <p:cNvPr id="895" name="Rectangle 894"/>
              <p:cNvSpPr/>
              <p:nvPr/>
            </p:nvSpPr>
            <p:spPr bwMode="auto">
              <a:xfrm>
                <a:off x="2942033"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96" name="Rectangle 895"/>
              <p:cNvSpPr/>
              <p:nvPr/>
            </p:nvSpPr>
            <p:spPr bwMode="auto">
              <a:xfrm>
                <a:off x="3115434"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97" name="Rectangle 896"/>
              <p:cNvSpPr/>
              <p:nvPr/>
            </p:nvSpPr>
            <p:spPr bwMode="auto">
              <a:xfrm>
                <a:off x="3296788"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898" name="Rectangle 897"/>
              <p:cNvSpPr/>
              <p:nvPr/>
            </p:nvSpPr>
            <p:spPr bwMode="auto">
              <a:xfrm>
                <a:off x="3471780"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894" name="Rectangle 893"/>
            <p:cNvSpPr/>
            <p:nvPr/>
          </p:nvSpPr>
          <p:spPr bwMode="auto">
            <a:xfrm>
              <a:off x="4126382" y="3697731"/>
              <a:ext cx="703314" cy="215444"/>
            </a:xfrm>
            <a:prstGeom prst="rect">
              <a:avLst/>
            </a:prstGeom>
            <a:noFill/>
            <a:ln w="15875" cap="flat" cmpd="sng" algn="ctr">
              <a:solidFill>
                <a:srgbClr val="024015"/>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803" name="Group 898"/>
          <p:cNvGrpSpPr/>
          <p:nvPr/>
        </p:nvGrpSpPr>
        <p:grpSpPr>
          <a:xfrm>
            <a:off x="7886408" y="4049639"/>
            <a:ext cx="937508" cy="215444"/>
            <a:chOff x="5816636" y="4049636"/>
            <a:chExt cx="703314" cy="215444"/>
          </a:xfrm>
        </p:grpSpPr>
        <p:grpSp>
          <p:nvGrpSpPr>
            <p:cNvPr id="804" name="Group 899"/>
            <p:cNvGrpSpPr/>
            <p:nvPr/>
          </p:nvGrpSpPr>
          <p:grpSpPr>
            <a:xfrm>
              <a:off x="5839960" y="4072607"/>
              <a:ext cx="647469" cy="155461"/>
              <a:chOff x="4007701" y="3125730"/>
              <a:chExt cx="647469" cy="155461"/>
            </a:xfrm>
          </p:grpSpPr>
          <p:sp>
            <p:nvSpPr>
              <p:cNvPr id="902" name="Rectangle 901"/>
              <p:cNvSpPr/>
              <p:nvPr/>
            </p:nvSpPr>
            <p:spPr bwMode="auto">
              <a:xfrm>
                <a:off x="4007701"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03" name="Rectangle 902"/>
              <p:cNvSpPr/>
              <p:nvPr/>
            </p:nvSpPr>
            <p:spPr bwMode="auto">
              <a:xfrm>
                <a:off x="4181102"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04" name="Rectangle 903"/>
              <p:cNvSpPr/>
              <p:nvPr/>
            </p:nvSpPr>
            <p:spPr bwMode="auto">
              <a:xfrm>
                <a:off x="4362456"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05" name="Rectangle 904"/>
              <p:cNvSpPr/>
              <p:nvPr/>
            </p:nvSpPr>
            <p:spPr bwMode="auto">
              <a:xfrm>
                <a:off x="4537448"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901" name="Rectangle 900"/>
            <p:cNvSpPr/>
            <p:nvPr/>
          </p:nvSpPr>
          <p:spPr bwMode="auto">
            <a:xfrm>
              <a:off x="5816636" y="4049636"/>
              <a:ext cx="703314" cy="215444"/>
            </a:xfrm>
            <a:prstGeom prst="rect">
              <a:avLst/>
            </a:prstGeom>
            <a:noFill/>
            <a:ln w="15875" cap="flat" cmpd="sng" algn="ctr">
              <a:solidFill>
                <a:srgbClr val="024015"/>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805" name="Group 905"/>
          <p:cNvGrpSpPr/>
          <p:nvPr/>
        </p:nvGrpSpPr>
        <p:grpSpPr>
          <a:xfrm>
            <a:off x="2346035" y="4731282"/>
            <a:ext cx="937508" cy="215444"/>
            <a:chOff x="1660274" y="4731280"/>
            <a:chExt cx="703314" cy="215444"/>
          </a:xfrm>
        </p:grpSpPr>
        <p:grpSp>
          <p:nvGrpSpPr>
            <p:cNvPr id="806" name="Group 906"/>
            <p:cNvGrpSpPr/>
            <p:nvPr/>
          </p:nvGrpSpPr>
          <p:grpSpPr>
            <a:xfrm>
              <a:off x="1680283" y="4754327"/>
              <a:ext cx="647469" cy="155461"/>
              <a:chOff x="1846032" y="3048000"/>
              <a:chExt cx="647469" cy="155461"/>
            </a:xfrm>
          </p:grpSpPr>
          <p:sp>
            <p:nvSpPr>
              <p:cNvPr id="909" name="Rectangle 908"/>
              <p:cNvSpPr/>
              <p:nvPr/>
            </p:nvSpPr>
            <p:spPr bwMode="auto">
              <a:xfrm>
                <a:off x="1846032" y="304800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10" name="Rectangle 909"/>
              <p:cNvSpPr/>
              <p:nvPr/>
            </p:nvSpPr>
            <p:spPr bwMode="auto">
              <a:xfrm>
                <a:off x="2019433" y="304800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11" name="Rectangle 910"/>
              <p:cNvSpPr/>
              <p:nvPr/>
            </p:nvSpPr>
            <p:spPr bwMode="auto">
              <a:xfrm>
                <a:off x="2200787" y="304800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12" name="Rectangle 911"/>
              <p:cNvSpPr/>
              <p:nvPr/>
            </p:nvSpPr>
            <p:spPr bwMode="auto">
              <a:xfrm>
                <a:off x="2375779" y="304800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908" name="Rectangle 907"/>
            <p:cNvSpPr/>
            <p:nvPr/>
          </p:nvSpPr>
          <p:spPr bwMode="auto">
            <a:xfrm>
              <a:off x="1660274" y="4731280"/>
              <a:ext cx="703314" cy="215444"/>
            </a:xfrm>
            <a:prstGeom prst="rect">
              <a:avLst/>
            </a:prstGeom>
            <a:noFill/>
            <a:ln w="15875" cap="flat" cmpd="sng" algn="ctr">
              <a:solidFill>
                <a:srgbClr val="024015"/>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807" name="Group 912"/>
          <p:cNvGrpSpPr/>
          <p:nvPr/>
        </p:nvGrpSpPr>
        <p:grpSpPr>
          <a:xfrm>
            <a:off x="5160552" y="3700503"/>
            <a:ext cx="468421" cy="215444"/>
            <a:chOff x="3771705" y="3700502"/>
            <a:chExt cx="351407" cy="215444"/>
          </a:xfrm>
        </p:grpSpPr>
        <p:grpSp>
          <p:nvGrpSpPr>
            <p:cNvPr id="808" name="Group 913"/>
            <p:cNvGrpSpPr/>
            <p:nvPr/>
          </p:nvGrpSpPr>
          <p:grpSpPr>
            <a:xfrm>
              <a:off x="3797582" y="3732408"/>
              <a:ext cx="292714" cy="155461"/>
              <a:chOff x="2512578" y="3048000"/>
              <a:chExt cx="292714" cy="155461"/>
            </a:xfrm>
          </p:grpSpPr>
          <p:sp>
            <p:nvSpPr>
              <p:cNvPr id="916" name="Rectangle 915"/>
              <p:cNvSpPr/>
              <p:nvPr/>
            </p:nvSpPr>
            <p:spPr bwMode="auto">
              <a:xfrm>
                <a:off x="2512578" y="3048000"/>
                <a:ext cx="117722" cy="155461"/>
              </a:xfrm>
              <a:prstGeom prst="rect">
                <a:avLst/>
              </a:prstGeom>
              <a:solidFill>
                <a:schemeClr val="accent1"/>
              </a:solidFill>
              <a:ln>
                <a:solidFill>
                  <a:schemeClr val="accent1"/>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17" name="Rectangle 916"/>
              <p:cNvSpPr/>
              <p:nvPr/>
            </p:nvSpPr>
            <p:spPr bwMode="auto">
              <a:xfrm>
                <a:off x="2687570" y="3048000"/>
                <a:ext cx="117722" cy="155461"/>
              </a:xfrm>
              <a:prstGeom prst="rect">
                <a:avLst/>
              </a:prstGeom>
              <a:solidFill>
                <a:schemeClr val="accent1"/>
              </a:solidFill>
              <a:ln>
                <a:solidFill>
                  <a:schemeClr val="accent1"/>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915" name="Rectangle 914"/>
            <p:cNvSpPr/>
            <p:nvPr/>
          </p:nvSpPr>
          <p:spPr bwMode="auto">
            <a:xfrm>
              <a:off x="3771705" y="3700502"/>
              <a:ext cx="351407" cy="215444"/>
            </a:xfrm>
            <a:prstGeom prst="rect">
              <a:avLst/>
            </a:prstGeom>
            <a:noFill/>
            <a:ln w="1587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889" name="Group 917"/>
          <p:cNvGrpSpPr/>
          <p:nvPr/>
        </p:nvGrpSpPr>
        <p:grpSpPr>
          <a:xfrm>
            <a:off x="3302680" y="4734055"/>
            <a:ext cx="468421" cy="215444"/>
            <a:chOff x="2377938" y="4734052"/>
            <a:chExt cx="351407" cy="215444"/>
          </a:xfrm>
        </p:grpSpPr>
        <p:grpSp>
          <p:nvGrpSpPr>
            <p:cNvPr id="892" name="Group 918"/>
            <p:cNvGrpSpPr/>
            <p:nvPr/>
          </p:nvGrpSpPr>
          <p:grpSpPr>
            <a:xfrm>
              <a:off x="2390085" y="4759014"/>
              <a:ext cx="292714" cy="155461"/>
              <a:chOff x="2512578" y="3048000"/>
              <a:chExt cx="292714" cy="155461"/>
            </a:xfrm>
          </p:grpSpPr>
          <p:sp>
            <p:nvSpPr>
              <p:cNvPr id="921" name="Rectangle 920"/>
              <p:cNvSpPr/>
              <p:nvPr/>
            </p:nvSpPr>
            <p:spPr bwMode="auto">
              <a:xfrm>
                <a:off x="2512578" y="3048000"/>
                <a:ext cx="117722" cy="155461"/>
              </a:xfrm>
              <a:prstGeom prst="rect">
                <a:avLst/>
              </a:prstGeom>
              <a:solidFill>
                <a:schemeClr val="accent1"/>
              </a:solidFill>
              <a:ln>
                <a:solidFill>
                  <a:schemeClr val="accent1"/>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922" name="Rectangle 921"/>
              <p:cNvSpPr/>
              <p:nvPr/>
            </p:nvSpPr>
            <p:spPr bwMode="auto">
              <a:xfrm>
                <a:off x="2687570" y="3048000"/>
                <a:ext cx="117722" cy="155461"/>
              </a:xfrm>
              <a:prstGeom prst="rect">
                <a:avLst/>
              </a:prstGeom>
              <a:solidFill>
                <a:schemeClr val="accent1"/>
              </a:solidFill>
              <a:ln>
                <a:solidFill>
                  <a:schemeClr val="accent1"/>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920" name="Rectangle 919"/>
            <p:cNvSpPr/>
            <p:nvPr/>
          </p:nvSpPr>
          <p:spPr bwMode="auto">
            <a:xfrm>
              <a:off x="2377938" y="4734052"/>
              <a:ext cx="351407" cy="215444"/>
            </a:xfrm>
            <a:prstGeom prst="rect">
              <a:avLst/>
            </a:prstGeom>
            <a:noFill/>
            <a:ln w="1587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923" name="Rectangle 922"/>
          <p:cNvSpPr/>
          <p:nvPr/>
        </p:nvSpPr>
        <p:spPr>
          <a:xfrm>
            <a:off x="770521" y="1361447"/>
            <a:ext cx="2702952" cy="384707"/>
          </a:xfrm>
          <a:prstGeom prst="rect">
            <a:avLst/>
          </a:prstGeom>
        </p:spPr>
        <p:txBody>
          <a:bodyPr wrap="none" lIns="91424" tIns="45713" rIns="91424" bIns="45713">
            <a:spAutoFit/>
          </a:bodyPr>
          <a:lstStyle/>
          <a:p>
            <a:pPr defTabSz="914247">
              <a:defRPr/>
            </a:pPr>
            <a:r>
              <a:rPr lang="en-US" sz="1900" kern="0" dirty="0" smtClean="0">
                <a:gradFill>
                  <a:gsLst>
                    <a:gs pos="0">
                      <a:srgbClr val="FFFFFF"/>
                    </a:gs>
                    <a:gs pos="86000">
                      <a:srgbClr val="FFFFFF"/>
                    </a:gs>
                  </a:gsLst>
                  <a:lin ang="5400000" scaled="0"/>
                </a:gradFill>
              </a:rPr>
              <a:t>www.mycloudapp.net   </a:t>
            </a:r>
            <a:endParaRPr lang="en-US" sz="1900" kern="0" dirty="0">
              <a:solidFill>
                <a:sysClr val="windowText" lastClr="000000"/>
              </a:solidFill>
            </a:endParaRPr>
          </a:p>
        </p:txBody>
      </p:sp>
      <p:sp>
        <p:nvSpPr>
          <p:cNvPr id="924" name="Rectangle 923"/>
          <p:cNvSpPr/>
          <p:nvPr/>
        </p:nvSpPr>
        <p:spPr>
          <a:xfrm>
            <a:off x="5748893" y="2286794"/>
            <a:ext cx="2635626" cy="384707"/>
          </a:xfrm>
          <a:prstGeom prst="rect">
            <a:avLst/>
          </a:prstGeom>
        </p:spPr>
        <p:txBody>
          <a:bodyPr wrap="none" lIns="91424" tIns="45713" rIns="91424" bIns="45713">
            <a:spAutoFit/>
          </a:bodyPr>
          <a:lstStyle/>
          <a:p>
            <a:pPr defTabSz="914247">
              <a:defRPr/>
            </a:pPr>
            <a:r>
              <a:rPr lang="en-US" sz="1900" kern="0" dirty="0">
                <a:gradFill>
                  <a:gsLst>
                    <a:gs pos="0">
                      <a:srgbClr val="FFFFFF"/>
                    </a:gs>
                    <a:gs pos="86000">
                      <a:srgbClr val="FFFFFF"/>
                    </a:gs>
                  </a:gsLst>
                  <a:lin ang="5400000" scaled="0"/>
                </a:gradFill>
              </a:rPr>
              <a:t>www.mycloudapp.net  </a:t>
            </a:r>
            <a:endParaRPr lang="en-US" sz="1900" kern="0" dirty="0">
              <a:solidFill>
                <a:sysClr val="windowText" lastClr="000000"/>
              </a:solidFill>
            </a:endParaRPr>
          </a:p>
        </p:txBody>
      </p:sp>
      <p:sp>
        <p:nvSpPr>
          <p:cNvPr id="290" name="Rectangle 289"/>
          <p:cNvSpPr/>
          <p:nvPr/>
        </p:nvSpPr>
        <p:spPr bwMode="auto">
          <a:xfrm>
            <a:off x="6805427" y="3557572"/>
            <a:ext cx="2133044" cy="2919428"/>
          </a:xfrm>
          <a:prstGeom prst="rect">
            <a:avLst/>
          </a:prstGeom>
          <a:noFill/>
          <a:ln w="63500">
            <a:solidFill>
              <a:srgbClr val="FF000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291" name="Rectangle 290"/>
          <p:cNvSpPr/>
          <p:nvPr/>
        </p:nvSpPr>
        <p:spPr bwMode="auto">
          <a:xfrm flipH="1">
            <a:off x="2234619" y="3937002"/>
            <a:ext cx="6907001" cy="397565"/>
          </a:xfrm>
          <a:prstGeom prst="rect">
            <a:avLst/>
          </a:prstGeom>
          <a:noFill/>
          <a:ln w="63500">
            <a:solidFill>
              <a:srgbClr val="FFFF0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292" name="TextBox 291"/>
          <p:cNvSpPr txBox="1"/>
          <p:nvPr/>
        </p:nvSpPr>
        <p:spPr>
          <a:xfrm>
            <a:off x="6500707" y="6431997"/>
            <a:ext cx="2691698" cy="451405"/>
          </a:xfrm>
          <a:prstGeom prst="rect">
            <a:avLst/>
          </a:prstGeom>
          <a:noFill/>
        </p:spPr>
        <p:txBody>
          <a:bodyPr wrap="square" lIns="121899" tIns="60949" rIns="121899" bIns="60949" rtlCol="0">
            <a:spAutoFit/>
          </a:bodyPr>
          <a:lstStyle/>
          <a:p>
            <a:pPr algn="ctr"/>
            <a:r>
              <a:rPr lang="en-US" sz="2100" dirty="0">
                <a:solidFill>
                  <a:schemeClr val="bg1"/>
                </a:solidFill>
              </a:rPr>
              <a:t>Fault domain</a:t>
            </a:r>
          </a:p>
        </p:txBody>
      </p:sp>
      <p:sp>
        <p:nvSpPr>
          <p:cNvPr id="293" name="TextBox 292"/>
          <p:cNvSpPr txBox="1"/>
          <p:nvPr/>
        </p:nvSpPr>
        <p:spPr>
          <a:xfrm>
            <a:off x="-241800" y="6049061"/>
            <a:ext cx="2285403" cy="769419"/>
          </a:xfrm>
          <a:prstGeom prst="rect">
            <a:avLst/>
          </a:prstGeom>
          <a:noFill/>
        </p:spPr>
        <p:txBody>
          <a:bodyPr wrap="square" lIns="121899" tIns="60949" rIns="121899" bIns="60949" rtlCol="0">
            <a:spAutoFit/>
          </a:bodyPr>
          <a:lstStyle/>
          <a:p>
            <a:pPr algn="ctr"/>
            <a:r>
              <a:rPr lang="en-US" sz="2100" dirty="0" smtClean="0">
                <a:solidFill>
                  <a:schemeClr val="bg1"/>
                </a:solidFill>
              </a:rPr>
              <a:t>Compute</a:t>
            </a:r>
          </a:p>
          <a:p>
            <a:pPr algn="ctr"/>
            <a:r>
              <a:rPr lang="en-US" sz="2100" dirty="0" smtClean="0">
                <a:solidFill>
                  <a:schemeClr val="bg1"/>
                </a:solidFill>
              </a:rPr>
              <a:t>Server</a:t>
            </a:r>
            <a:endParaRPr lang="en-US" sz="2100" dirty="0">
              <a:solidFill>
                <a:schemeClr val="bg1"/>
              </a:solidFill>
            </a:endParaRPr>
          </a:p>
        </p:txBody>
      </p:sp>
      <p:grpSp>
        <p:nvGrpSpPr>
          <p:cNvPr id="295" name="Group 891"/>
          <p:cNvGrpSpPr/>
          <p:nvPr/>
        </p:nvGrpSpPr>
        <p:grpSpPr>
          <a:xfrm>
            <a:off x="7177623" y="4736542"/>
            <a:ext cx="937508" cy="215444"/>
            <a:chOff x="4126382" y="3697731"/>
            <a:chExt cx="703314" cy="215444"/>
          </a:xfrm>
        </p:grpSpPr>
        <p:grpSp>
          <p:nvGrpSpPr>
            <p:cNvPr id="296" name="Group 892"/>
            <p:cNvGrpSpPr/>
            <p:nvPr/>
          </p:nvGrpSpPr>
          <p:grpSpPr>
            <a:xfrm>
              <a:off x="4154220" y="3727721"/>
              <a:ext cx="647469" cy="155461"/>
              <a:chOff x="2942033" y="3125730"/>
              <a:chExt cx="647469" cy="155461"/>
            </a:xfrm>
          </p:grpSpPr>
          <p:sp>
            <p:nvSpPr>
              <p:cNvPr id="298" name="Rectangle 297"/>
              <p:cNvSpPr/>
              <p:nvPr/>
            </p:nvSpPr>
            <p:spPr bwMode="auto">
              <a:xfrm>
                <a:off x="2942033"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299" name="Rectangle 298"/>
              <p:cNvSpPr/>
              <p:nvPr/>
            </p:nvSpPr>
            <p:spPr bwMode="auto">
              <a:xfrm>
                <a:off x="3115434"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00" name="Rectangle 299"/>
              <p:cNvSpPr/>
              <p:nvPr/>
            </p:nvSpPr>
            <p:spPr bwMode="auto">
              <a:xfrm>
                <a:off x="3296788"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01" name="Rectangle 300"/>
              <p:cNvSpPr/>
              <p:nvPr/>
            </p:nvSpPr>
            <p:spPr bwMode="auto">
              <a:xfrm>
                <a:off x="3471780"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297" name="Rectangle 296"/>
            <p:cNvSpPr/>
            <p:nvPr/>
          </p:nvSpPr>
          <p:spPr bwMode="auto">
            <a:xfrm>
              <a:off x="4126382" y="3697731"/>
              <a:ext cx="703314" cy="215444"/>
            </a:xfrm>
            <a:prstGeom prst="rect">
              <a:avLst/>
            </a:prstGeom>
            <a:noFill/>
            <a:ln w="15875" cap="flat" cmpd="sng" algn="ctr">
              <a:solidFill>
                <a:srgbClr val="024015"/>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302" name="Group 891"/>
          <p:cNvGrpSpPr/>
          <p:nvPr/>
        </p:nvGrpSpPr>
        <p:grpSpPr>
          <a:xfrm>
            <a:off x="4665565" y="4381190"/>
            <a:ext cx="937508" cy="215444"/>
            <a:chOff x="4126382" y="3697731"/>
            <a:chExt cx="703314" cy="215444"/>
          </a:xfrm>
        </p:grpSpPr>
        <p:grpSp>
          <p:nvGrpSpPr>
            <p:cNvPr id="303" name="Group 892"/>
            <p:cNvGrpSpPr/>
            <p:nvPr/>
          </p:nvGrpSpPr>
          <p:grpSpPr>
            <a:xfrm>
              <a:off x="4154220" y="3727721"/>
              <a:ext cx="647469" cy="155461"/>
              <a:chOff x="2942033" y="3125730"/>
              <a:chExt cx="647469" cy="155461"/>
            </a:xfrm>
          </p:grpSpPr>
          <p:sp>
            <p:nvSpPr>
              <p:cNvPr id="305" name="Rectangle 304"/>
              <p:cNvSpPr/>
              <p:nvPr/>
            </p:nvSpPr>
            <p:spPr bwMode="auto">
              <a:xfrm>
                <a:off x="2942033"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06" name="Rectangle 305"/>
              <p:cNvSpPr/>
              <p:nvPr/>
            </p:nvSpPr>
            <p:spPr bwMode="auto">
              <a:xfrm>
                <a:off x="3115434"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07" name="Rectangle 306"/>
              <p:cNvSpPr/>
              <p:nvPr/>
            </p:nvSpPr>
            <p:spPr bwMode="auto">
              <a:xfrm>
                <a:off x="3296788"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08" name="Rectangle 307"/>
              <p:cNvSpPr/>
              <p:nvPr/>
            </p:nvSpPr>
            <p:spPr bwMode="auto">
              <a:xfrm>
                <a:off x="3471780" y="3125730"/>
                <a:ext cx="117722" cy="155461"/>
              </a:xfrm>
              <a:prstGeom prst="rect">
                <a:avLst/>
              </a:prstGeom>
              <a:solidFill>
                <a:schemeClr val="accent4">
                  <a:lumMod val="75000"/>
                </a:schemeClr>
              </a:solidFill>
              <a:ln>
                <a:solidFill>
                  <a:srgbClr val="024015"/>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304" name="Rectangle 303"/>
            <p:cNvSpPr/>
            <p:nvPr/>
          </p:nvSpPr>
          <p:spPr bwMode="auto">
            <a:xfrm>
              <a:off x="4126382" y="3697731"/>
              <a:ext cx="703314" cy="215444"/>
            </a:xfrm>
            <a:prstGeom prst="rect">
              <a:avLst/>
            </a:prstGeom>
            <a:noFill/>
            <a:ln w="15875" cap="flat" cmpd="sng" algn="ctr">
              <a:solidFill>
                <a:srgbClr val="024015"/>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grpSp>
        <p:nvGrpSpPr>
          <p:cNvPr id="314" name="Group 917"/>
          <p:cNvGrpSpPr/>
          <p:nvPr/>
        </p:nvGrpSpPr>
        <p:grpSpPr>
          <a:xfrm>
            <a:off x="8361219" y="4395006"/>
            <a:ext cx="468421" cy="215444"/>
            <a:chOff x="2377938" y="4734052"/>
            <a:chExt cx="351407" cy="215444"/>
          </a:xfrm>
        </p:grpSpPr>
        <p:grpSp>
          <p:nvGrpSpPr>
            <p:cNvPr id="315" name="Group 918"/>
            <p:cNvGrpSpPr/>
            <p:nvPr/>
          </p:nvGrpSpPr>
          <p:grpSpPr>
            <a:xfrm>
              <a:off x="2390085" y="4759014"/>
              <a:ext cx="292714" cy="155461"/>
              <a:chOff x="2512578" y="3048000"/>
              <a:chExt cx="292714" cy="155461"/>
            </a:xfrm>
          </p:grpSpPr>
          <p:sp>
            <p:nvSpPr>
              <p:cNvPr id="317" name="Rectangle 316"/>
              <p:cNvSpPr/>
              <p:nvPr/>
            </p:nvSpPr>
            <p:spPr bwMode="auto">
              <a:xfrm>
                <a:off x="2512578" y="3048000"/>
                <a:ext cx="117722" cy="155461"/>
              </a:xfrm>
              <a:prstGeom prst="rect">
                <a:avLst/>
              </a:prstGeom>
              <a:solidFill>
                <a:schemeClr val="accent1"/>
              </a:solidFill>
              <a:ln>
                <a:solidFill>
                  <a:schemeClr val="accent1"/>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18" name="Rectangle 317"/>
              <p:cNvSpPr/>
              <p:nvPr/>
            </p:nvSpPr>
            <p:spPr bwMode="auto">
              <a:xfrm>
                <a:off x="2687570" y="3048000"/>
                <a:ext cx="117722" cy="155461"/>
              </a:xfrm>
              <a:prstGeom prst="rect">
                <a:avLst/>
              </a:prstGeom>
              <a:solidFill>
                <a:schemeClr val="accent1"/>
              </a:solidFill>
              <a:ln>
                <a:solidFill>
                  <a:schemeClr val="accent1"/>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316" name="Rectangle 315"/>
            <p:cNvSpPr/>
            <p:nvPr/>
          </p:nvSpPr>
          <p:spPr bwMode="auto">
            <a:xfrm>
              <a:off x="2377938" y="4734052"/>
              <a:ext cx="351407" cy="215444"/>
            </a:xfrm>
            <a:prstGeom prst="rect">
              <a:avLst/>
            </a:prstGeom>
            <a:noFill/>
            <a:ln w="1587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grpSp>
      <p:sp>
        <p:nvSpPr>
          <p:cNvPr id="319" name="Freeform 318"/>
          <p:cNvSpPr/>
          <p:nvPr/>
        </p:nvSpPr>
        <p:spPr>
          <a:xfrm flipH="1">
            <a:off x="6061405" y="3130379"/>
            <a:ext cx="3131000" cy="1372350"/>
          </a:xfrm>
          <a:custGeom>
            <a:avLst/>
            <a:gdLst>
              <a:gd name="connsiteX0" fmla="*/ 897925 w 906163"/>
              <a:gd name="connsiteY0" fmla="*/ 0 h 733168"/>
              <a:gd name="connsiteX1" fmla="*/ 906163 w 906163"/>
              <a:gd name="connsiteY1" fmla="*/ 395417 h 733168"/>
              <a:gd name="connsiteX2" fmla="*/ 0 w 906163"/>
              <a:gd name="connsiteY2" fmla="*/ 395417 h 733168"/>
              <a:gd name="connsiteX3" fmla="*/ 0 w 906163"/>
              <a:gd name="connsiteY3" fmla="*/ 716692 h 733168"/>
              <a:gd name="connsiteX4" fmla="*/ 107092 w 906163"/>
              <a:gd name="connsiteY4" fmla="*/ 716692 h 733168"/>
              <a:gd name="connsiteX5" fmla="*/ 115330 w 906163"/>
              <a:gd name="connsiteY5" fmla="*/ 733168 h 733168"/>
              <a:gd name="connsiteX0" fmla="*/ 897925 w 906163"/>
              <a:gd name="connsiteY0" fmla="*/ 0 h 733168"/>
              <a:gd name="connsiteX1" fmla="*/ 906163 w 906163"/>
              <a:gd name="connsiteY1" fmla="*/ 395417 h 733168"/>
              <a:gd name="connsiteX2" fmla="*/ 0 w 906163"/>
              <a:gd name="connsiteY2" fmla="*/ 133163 h 733168"/>
              <a:gd name="connsiteX3" fmla="*/ 0 w 906163"/>
              <a:gd name="connsiteY3" fmla="*/ 716692 h 733168"/>
              <a:gd name="connsiteX4" fmla="*/ 107092 w 906163"/>
              <a:gd name="connsiteY4" fmla="*/ 716692 h 733168"/>
              <a:gd name="connsiteX5" fmla="*/ 115330 w 906163"/>
              <a:gd name="connsiteY5" fmla="*/ 733168 h 733168"/>
              <a:gd name="connsiteX0" fmla="*/ 897925 w 900741"/>
              <a:gd name="connsiteY0" fmla="*/ 0 h 733168"/>
              <a:gd name="connsiteX1" fmla="*/ 900741 w 900741"/>
              <a:gd name="connsiteY1" fmla="*/ 133163 h 733168"/>
              <a:gd name="connsiteX2" fmla="*/ 0 w 900741"/>
              <a:gd name="connsiteY2" fmla="*/ 133163 h 733168"/>
              <a:gd name="connsiteX3" fmla="*/ 0 w 900741"/>
              <a:gd name="connsiteY3" fmla="*/ 716692 h 733168"/>
              <a:gd name="connsiteX4" fmla="*/ 107092 w 900741"/>
              <a:gd name="connsiteY4" fmla="*/ 716692 h 733168"/>
              <a:gd name="connsiteX5" fmla="*/ 115330 w 900741"/>
              <a:gd name="connsiteY5" fmla="*/ 733168 h 7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41" h="733168">
                <a:moveTo>
                  <a:pt x="897925" y="0"/>
                </a:moveTo>
                <a:cubicBezTo>
                  <a:pt x="898864" y="44388"/>
                  <a:pt x="899802" y="88775"/>
                  <a:pt x="900741" y="133163"/>
                </a:cubicBezTo>
                <a:lnTo>
                  <a:pt x="0" y="133163"/>
                </a:lnTo>
                <a:lnTo>
                  <a:pt x="0" y="716692"/>
                </a:lnTo>
                <a:lnTo>
                  <a:pt x="107092" y="716692"/>
                </a:lnTo>
                <a:lnTo>
                  <a:pt x="115330" y="733168"/>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lIns="91424" tIns="45713" rIns="91424" bIns="45713" rtlCol="0" anchor="ctr"/>
          <a:lstStyle/>
          <a:p>
            <a:pPr algn="ctr" defTabSz="914247">
              <a:defRPr/>
            </a:pPr>
            <a:endParaRPr lang="en-US" sz="1900" kern="0" dirty="0">
              <a:solidFill>
                <a:srgbClr val="FFFFFF"/>
              </a:solidFill>
              <a:latin typeface="Segoe"/>
            </a:endParaRPr>
          </a:p>
        </p:txBody>
      </p:sp>
      <p:sp>
        <p:nvSpPr>
          <p:cNvPr id="320" name="TextBox 319"/>
          <p:cNvSpPr txBox="1"/>
          <p:nvPr/>
        </p:nvSpPr>
        <p:spPr>
          <a:xfrm>
            <a:off x="8118164" y="3107223"/>
            <a:ext cx="1062791" cy="230832"/>
          </a:xfrm>
          <a:prstGeom prst="rect">
            <a:avLst/>
          </a:prstGeom>
          <a:noFill/>
        </p:spPr>
        <p:txBody>
          <a:bodyPr wrap="none" lIns="0" tIns="0" rIns="0" bIns="0" rtlCol="0">
            <a:spAutoFit/>
          </a:bodyPr>
          <a:lstStyle/>
          <a:p>
            <a:pPr defTabSz="914247">
              <a:defRPr/>
            </a:pPr>
            <a:r>
              <a:rPr lang="en-US" sz="1500" kern="0" dirty="0" smtClean="0">
                <a:gradFill>
                  <a:gsLst>
                    <a:gs pos="0">
                      <a:srgbClr val="FFFFFF"/>
                    </a:gs>
                    <a:gs pos="100000">
                      <a:srgbClr val="FFFFFF"/>
                    </a:gs>
                  </a:gsLst>
                  <a:lin ang="5400000" scaled="0"/>
                </a:gradFill>
              </a:rPr>
              <a:t>10.100.0.113</a:t>
            </a:r>
            <a:endParaRPr lang="en-US" sz="1500" kern="0" dirty="0">
              <a:gradFill>
                <a:gsLst>
                  <a:gs pos="0">
                    <a:srgbClr val="FFFFFF"/>
                  </a:gs>
                  <a:gs pos="100000">
                    <a:srgbClr val="FFFFFF"/>
                  </a:gs>
                </a:gsLst>
                <a:lin ang="5400000" scaled="0"/>
              </a:gradFill>
            </a:endParaRPr>
          </a:p>
        </p:txBody>
      </p:sp>
      <p:cxnSp>
        <p:nvCxnSpPr>
          <p:cNvPr id="289" name="Straight Arrow Connector 288"/>
          <p:cNvCxnSpPr/>
          <p:nvPr/>
        </p:nvCxnSpPr>
        <p:spPr>
          <a:xfrm flipV="1">
            <a:off x="1469571" y="5977013"/>
            <a:ext cx="765047" cy="49998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a:off x="8938471" y="3887870"/>
            <a:ext cx="2691698" cy="451405"/>
          </a:xfrm>
          <a:prstGeom prst="rect">
            <a:avLst/>
          </a:prstGeom>
          <a:noFill/>
        </p:spPr>
        <p:txBody>
          <a:bodyPr wrap="square" lIns="121899" tIns="60949" rIns="121899" bIns="60949" rtlCol="0">
            <a:spAutoFit/>
          </a:bodyPr>
          <a:lstStyle/>
          <a:p>
            <a:pPr algn="ctr"/>
            <a:r>
              <a:rPr lang="en-US" sz="2100" dirty="0" smtClean="0">
                <a:solidFill>
                  <a:schemeClr val="bg1"/>
                </a:solidFill>
              </a:rPr>
              <a:t>Upgrade domain</a:t>
            </a:r>
            <a:endParaRPr lang="en-US" sz="2100" dirty="0">
              <a:solidFill>
                <a:schemeClr val="bg1"/>
              </a:solidFill>
            </a:endParaRPr>
          </a:p>
        </p:txBody>
      </p:sp>
      <p:grpSp>
        <p:nvGrpSpPr>
          <p:cNvPr id="288" name="Group 287"/>
          <p:cNvGrpSpPr/>
          <p:nvPr/>
        </p:nvGrpSpPr>
        <p:grpSpPr>
          <a:xfrm>
            <a:off x="9605985" y="5165741"/>
            <a:ext cx="2746126" cy="837583"/>
            <a:chOff x="9700471" y="1983358"/>
            <a:chExt cx="2746126" cy="837583"/>
          </a:xfrm>
        </p:grpSpPr>
        <p:sp>
          <p:nvSpPr>
            <p:cNvPr id="325" name="TextBox 324"/>
            <p:cNvSpPr txBox="1"/>
            <p:nvPr/>
          </p:nvSpPr>
          <p:spPr>
            <a:xfrm>
              <a:off x="9700471" y="1983358"/>
              <a:ext cx="2691698" cy="451405"/>
            </a:xfrm>
            <a:prstGeom prst="rect">
              <a:avLst/>
            </a:prstGeom>
            <a:noFill/>
          </p:spPr>
          <p:txBody>
            <a:bodyPr wrap="square" lIns="121899" tIns="60949" rIns="121899" bIns="60949" rtlCol="0">
              <a:spAutoFit/>
            </a:bodyPr>
            <a:lstStyle/>
            <a:p>
              <a:pPr algn="ctr"/>
              <a:r>
                <a:rPr lang="en-US" sz="2100" dirty="0" smtClean="0">
                  <a:solidFill>
                    <a:schemeClr val="bg1"/>
                  </a:solidFill>
                </a:rPr>
                <a:t>Filled Cores</a:t>
              </a:r>
              <a:endParaRPr lang="en-US" sz="2100" dirty="0">
                <a:solidFill>
                  <a:schemeClr val="bg1"/>
                </a:solidFill>
              </a:endParaRPr>
            </a:p>
          </p:txBody>
        </p:sp>
        <p:sp>
          <p:nvSpPr>
            <p:cNvPr id="321" name="Rectangle 320"/>
            <p:cNvSpPr/>
            <p:nvPr/>
          </p:nvSpPr>
          <p:spPr bwMode="auto">
            <a:xfrm>
              <a:off x="10092991" y="2131331"/>
              <a:ext cx="156921" cy="155461"/>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22" name="Rectangle 321"/>
            <p:cNvSpPr/>
            <p:nvPr/>
          </p:nvSpPr>
          <p:spPr bwMode="auto">
            <a:xfrm>
              <a:off x="10092991" y="2517509"/>
              <a:ext cx="156921" cy="155461"/>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defRPr/>
              </a:pPr>
              <a:endParaRPr lang="en-US" sz="2300" kern="0" dirty="0">
                <a:gradFill>
                  <a:gsLst>
                    <a:gs pos="0">
                      <a:srgbClr val="FFFFFF"/>
                    </a:gs>
                    <a:gs pos="100000">
                      <a:srgbClr val="FFFFFF"/>
                    </a:gs>
                  </a:gsLst>
                  <a:lin ang="5400000" scaled="0"/>
                </a:gradFill>
                <a:latin typeface="Segoe"/>
              </a:endParaRPr>
            </a:p>
          </p:txBody>
        </p:sp>
        <p:sp>
          <p:nvSpPr>
            <p:cNvPr id="324" name="TextBox 323"/>
            <p:cNvSpPr txBox="1"/>
            <p:nvPr/>
          </p:nvSpPr>
          <p:spPr>
            <a:xfrm>
              <a:off x="9754899" y="2369536"/>
              <a:ext cx="2691698" cy="451405"/>
            </a:xfrm>
            <a:prstGeom prst="rect">
              <a:avLst/>
            </a:prstGeom>
            <a:noFill/>
          </p:spPr>
          <p:txBody>
            <a:bodyPr wrap="square" lIns="121899" tIns="60949" rIns="121899" bIns="60949" rtlCol="0">
              <a:spAutoFit/>
            </a:bodyPr>
            <a:lstStyle/>
            <a:p>
              <a:pPr algn="ctr"/>
              <a:r>
                <a:rPr lang="en-US" sz="2100" dirty="0" smtClean="0">
                  <a:solidFill>
                    <a:schemeClr val="bg1"/>
                  </a:solidFill>
                </a:rPr>
                <a:t>Empty Cores</a:t>
              </a:r>
              <a:endParaRPr lang="en-US" sz="2100" dirty="0">
                <a:solidFill>
                  <a:schemeClr val="bg1"/>
                </a:solidFill>
              </a:endParaRPr>
            </a:p>
          </p:txBody>
        </p:sp>
      </p:grpSp>
    </p:spTree>
    <p:custDataLst>
      <p:tags r:id="rId1"/>
    </p:custDataLst>
    <p:extLst>
      <p:ext uri="{BB962C8B-B14F-4D97-AF65-F5344CB8AC3E}">
        <p14:creationId xmlns:p14="http://schemas.microsoft.com/office/powerpoint/2010/main" val="20013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blinds(horizontal)">
                                      <p:cBhvr>
                                        <p:cTn id="12" dur="500"/>
                                        <p:tgtEl>
                                          <p:spTgt spid="293"/>
                                        </p:tgtEl>
                                      </p:cBhvr>
                                    </p:animEffect>
                                  </p:childTnLst>
                                </p:cTn>
                              </p:par>
                              <p:par>
                                <p:cTn id="13" presetID="1" presetClass="entr" presetSubtype="0" fill="hold" nodeType="withEffect">
                                  <p:stCondLst>
                                    <p:cond delay="0"/>
                                  </p:stCondLst>
                                  <p:childTnLst>
                                    <p:set>
                                      <p:cBhvr>
                                        <p:cTn id="14" dur="1" fill="hold">
                                          <p:stCondLst>
                                            <p:cond delay="0"/>
                                          </p:stCondLst>
                                        </p:cTn>
                                        <p:tgtEl>
                                          <p:spTgt spid="2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90"/>
                                        </p:tgtEl>
                                        <p:attrNameLst>
                                          <p:attrName>style.visibility</p:attrName>
                                        </p:attrNameLst>
                                      </p:cBhvr>
                                      <p:to>
                                        <p:strVal val="visible"/>
                                      </p:to>
                                    </p:set>
                                    <p:animEffect transition="in" filter="blinds(horizontal)">
                                      <p:cBhvr>
                                        <p:cTn id="23" dur="500"/>
                                        <p:tgtEl>
                                          <p:spTgt spid="2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92"/>
                                        </p:tgtEl>
                                        <p:attrNameLst>
                                          <p:attrName>style.visibility</p:attrName>
                                        </p:attrNameLst>
                                      </p:cBhvr>
                                      <p:to>
                                        <p:strVal val="visible"/>
                                      </p:to>
                                    </p:set>
                                    <p:animEffect transition="in" filter="blinds(horizontal)">
                                      <p:cBhvr>
                                        <p:cTn id="26" dur="500"/>
                                        <p:tgtEl>
                                          <p:spTgt spid="29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91"/>
                                        </p:tgtEl>
                                        <p:attrNameLst>
                                          <p:attrName>style.visibility</p:attrName>
                                        </p:attrNameLst>
                                      </p:cBhvr>
                                      <p:to>
                                        <p:strVal val="visible"/>
                                      </p:to>
                                    </p:set>
                                    <p:animEffect transition="in" filter="blinds(horizontal)">
                                      <p:cBhvr>
                                        <p:cTn id="31" dur="500"/>
                                        <p:tgtEl>
                                          <p:spTgt spid="29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3"/>
                                        </p:tgtEl>
                                        <p:attrNameLst>
                                          <p:attrName>style.visibility</p:attrName>
                                        </p:attrNameLst>
                                      </p:cBhvr>
                                      <p:to>
                                        <p:strVal val="visible"/>
                                      </p:to>
                                    </p:set>
                                    <p:animEffect transition="in" filter="blinds(horizontal)">
                                      <p:cBhvr>
                                        <p:cTn id="34" dur="500"/>
                                        <p:tgtEl>
                                          <p:spTgt spid="3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05"/>
                                        </p:tgtEl>
                                        <p:attrNameLst>
                                          <p:attrName>style.visibility</p:attrName>
                                        </p:attrNameLst>
                                      </p:cBhvr>
                                      <p:to>
                                        <p:strVal val="visible"/>
                                      </p:to>
                                    </p:set>
                                    <p:animEffect transition="in" filter="wipe(left)">
                                      <p:cBhvr>
                                        <p:cTn id="39" dur="500"/>
                                        <p:tgtEl>
                                          <p:spTgt spid="80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801"/>
                                        </p:tgtEl>
                                        <p:attrNameLst>
                                          <p:attrName>style.visibility</p:attrName>
                                        </p:attrNameLst>
                                      </p:cBhvr>
                                      <p:to>
                                        <p:strVal val="visible"/>
                                      </p:to>
                                    </p:set>
                                    <p:animEffect transition="in" filter="wipe(left)">
                                      <p:cBhvr>
                                        <p:cTn id="43" dur="500"/>
                                        <p:tgtEl>
                                          <p:spTgt spid="801"/>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02"/>
                                        </p:tgtEl>
                                        <p:attrNameLst>
                                          <p:attrName>style.visibility</p:attrName>
                                        </p:attrNameLst>
                                      </p:cBhvr>
                                      <p:to>
                                        <p:strVal val="visible"/>
                                      </p:to>
                                    </p:set>
                                    <p:animEffect transition="in" filter="wipe(left)">
                                      <p:cBhvr>
                                        <p:cTn id="47" dur="500"/>
                                        <p:tgtEl>
                                          <p:spTgt spid="302"/>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803"/>
                                        </p:tgtEl>
                                        <p:attrNameLst>
                                          <p:attrName>style.visibility</p:attrName>
                                        </p:attrNameLst>
                                      </p:cBhvr>
                                      <p:to>
                                        <p:strVal val="visible"/>
                                      </p:to>
                                    </p:set>
                                    <p:animEffect transition="in" filter="wipe(left)">
                                      <p:cBhvr>
                                        <p:cTn id="51" dur="500"/>
                                        <p:tgtEl>
                                          <p:spTgt spid="803"/>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left)">
                                      <p:cBhvr>
                                        <p:cTn id="55" dur="500"/>
                                        <p:tgtEl>
                                          <p:spTgt spid="29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07"/>
                                        </p:tgtEl>
                                        <p:attrNameLst>
                                          <p:attrName>style.visibility</p:attrName>
                                        </p:attrNameLst>
                                      </p:cBhvr>
                                      <p:to>
                                        <p:strVal val="visible"/>
                                      </p:to>
                                    </p:set>
                                    <p:animEffect transition="in" filter="wipe(left)">
                                      <p:cBhvr>
                                        <p:cTn id="60" dur="500"/>
                                        <p:tgtEl>
                                          <p:spTgt spid="807"/>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889"/>
                                        </p:tgtEl>
                                        <p:attrNameLst>
                                          <p:attrName>style.visibility</p:attrName>
                                        </p:attrNameLst>
                                      </p:cBhvr>
                                      <p:to>
                                        <p:strVal val="visible"/>
                                      </p:to>
                                    </p:set>
                                    <p:animEffect transition="in" filter="wipe(left)">
                                      <p:cBhvr>
                                        <p:cTn id="64" dur="500"/>
                                        <p:tgtEl>
                                          <p:spTgt spid="889"/>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14"/>
                                        </p:tgtEl>
                                        <p:attrNameLst>
                                          <p:attrName>style.visibility</p:attrName>
                                        </p:attrNameLst>
                                      </p:cBhvr>
                                      <p:to>
                                        <p:strVal val="visible"/>
                                      </p:to>
                                    </p:set>
                                    <p:animEffect transition="in" filter="wipe(left)">
                                      <p:cBhvr>
                                        <p:cTn id="68" dur="500"/>
                                        <p:tgtEl>
                                          <p:spTgt spid="3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885"/>
                                        </p:tgtEl>
                                        <p:attrNameLst>
                                          <p:attrName>style.visibility</p:attrName>
                                        </p:attrNameLst>
                                      </p:cBhvr>
                                      <p:to>
                                        <p:strVal val="visible"/>
                                      </p:to>
                                    </p:set>
                                    <p:animEffect transition="in" filter="wipe(up)">
                                      <p:cBhvr>
                                        <p:cTn id="73" dur="500"/>
                                        <p:tgtEl>
                                          <p:spTgt spid="885"/>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884"/>
                                        </p:tgtEl>
                                        <p:attrNameLst>
                                          <p:attrName>style.visibility</p:attrName>
                                        </p:attrNameLst>
                                      </p:cBhvr>
                                      <p:to>
                                        <p:strVal val="visible"/>
                                      </p:to>
                                    </p:set>
                                    <p:animEffect transition="in" filter="wipe(up)">
                                      <p:cBhvr>
                                        <p:cTn id="76" dur="500"/>
                                        <p:tgtEl>
                                          <p:spTgt spid="884"/>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19"/>
                                        </p:tgtEl>
                                        <p:attrNameLst>
                                          <p:attrName>style.visibility</p:attrName>
                                        </p:attrNameLst>
                                      </p:cBhvr>
                                      <p:to>
                                        <p:strVal val="visible"/>
                                      </p:to>
                                    </p:set>
                                    <p:animEffect transition="in" filter="wipe(up)">
                                      <p:cBhvr>
                                        <p:cTn id="79" dur="500"/>
                                        <p:tgtEl>
                                          <p:spTgt spid="319"/>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888"/>
                                        </p:tgtEl>
                                        <p:attrNameLst>
                                          <p:attrName>style.visibility</p:attrName>
                                        </p:attrNameLst>
                                      </p:cBhvr>
                                      <p:to>
                                        <p:strVal val="visible"/>
                                      </p:to>
                                    </p:set>
                                    <p:animEffect transition="in" filter="wipe(up)">
                                      <p:cBhvr>
                                        <p:cTn id="82" dur="500"/>
                                        <p:tgtEl>
                                          <p:spTgt spid="888"/>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887"/>
                                        </p:tgtEl>
                                        <p:attrNameLst>
                                          <p:attrName>style.visibility</p:attrName>
                                        </p:attrNameLst>
                                      </p:cBhvr>
                                      <p:to>
                                        <p:strVal val="visible"/>
                                      </p:to>
                                    </p:set>
                                    <p:animEffect transition="in" filter="wipe(up)">
                                      <p:cBhvr>
                                        <p:cTn id="85" dur="500"/>
                                        <p:tgtEl>
                                          <p:spTgt spid="887"/>
                                        </p:tgtEl>
                                      </p:cBhvr>
                                    </p:animEffect>
                                  </p:childTnLst>
                                </p:cTn>
                              </p:par>
                              <p:par>
                                <p:cTn id="86" presetID="22" presetClass="entr" presetSubtype="1" fill="hold" nodeType="withEffect">
                                  <p:stCondLst>
                                    <p:cond delay="0"/>
                                  </p:stCondLst>
                                  <p:childTnLst>
                                    <p:set>
                                      <p:cBhvr>
                                        <p:cTn id="87" dur="1" fill="hold">
                                          <p:stCondLst>
                                            <p:cond delay="0"/>
                                          </p:stCondLst>
                                        </p:cTn>
                                        <p:tgtEl>
                                          <p:spTgt spid="886"/>
                                        </p:tgtEl>
                                        <p:attrNameLst>
                                          <p:attrName>style.visibility</p:attrName>
                                        </p:attrNameLst>
                                      </p:cBhvr>
                                      <p:to>
                                        <p:strVal val="visible"/>
                                      </p:to>
                                    </p:set>
                                    <p:animEffect transition="in" filter="wipe(up)">
                                      <p:cBhvr>
                                        <p:cTn id="88" dur="500"/>
                                        <p:tgtEl>
                                          <p:spTgt spid="88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24"/>
                                        </p:tgtEl>
                                        <p:attrNameLst>
                                          <p:attrName>style.visibility</p:attrName>
                                        </p:attrNameLst>
                                      </p:cBhvr>
                                      <p:to>
                                        <p:strVal val="visible"/>
                                      </p:to>
                                    </p:set>
                                    <p:animEffect transition="in" filter="blinds(horizontal)">
                                      <p:cBhvr>
                                        <p:cTn id="91" dur="500"/>
                                        <p:tgtEl>
                                          <p:spTgt spid="924"/>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320"/>
                                        </p:tgtEl>
                                        <p:attrNameLst>
                                          <p:attrName>style.visibility</p:attrName>
                                        </p:attrNameLst>
                                      </p:cBhvr>
                                      <p:to>
                                        <p:strVal val="visible"/>
                                      </p:to>
                                    </p:set>
                                    <p:animEffect transition="in" filter="wipe(up)">
                                      <p:cBhvr>
                                        <p:cTn id="94"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animBg="1"/>
      <p:bldP spid="885" grpId="0" animBg="1"/>
      <p:bldP spid="887" grpId="0"/>
      <p:bldP spid="888" grpId="0"/>
      <p:bldP spid="924" grpId="0"/>
      <p:bldP spid="290" grpId="0" animBg="1"/>
      <p:bldP spid="291" grpId="0" animBg="1"/>
      <p:bldP spid="292" grpId="0"/>
      <p:bldP spid="293" grpId="0"/>
      <p:bldP spid="319" grpId="0" animBg="1"/>
      <p:bldP spid="320" grpId="0"/>
      <p:bldP spid="3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169" y="2084172"/>
            <a:ext cx="11650488" cy="1379224"/>
          </a:xfrm>
        </p:spPr>
        <p:txBody>
          <a:bodyPr/>
          <a:lstStyle/>
          <a:p>
            <a:r>
              <a:rPr lang="en-US" dirty="0" smtClean="0"/>
              <a:t>Promise of the Cloud</a:t>
            </a:r>
            <a:endParaRPr lang="en-US" dirty="0"/>
          </a:p>
        </p:txBody>
      </p:sp>
    </p:spTree>
    <p:extLst>
      <p:ext uri="{BB962C8B-B14F-4D97-AF65-F5344CB8AC3E}">
        <p14:creationId xmlns:p14="http://schemas.microsoft.com/office/powerpoint/2010/main" val="143669593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141357" y="1182952"/>
            <a:ext cx="11375730" cy="2017448"/>
          </a:xfrm>
          <a:prstGeom prst="rect">
            <a:avLst/>
          </a:prstGeom>
        </p:spPr>
        <p:txBody>
          <a:bodyPr lIns="121899" tIns="60949" rIns="121899" bIns="60949">
            <a:noAutofit/>
          </a:bodyPr>
          <a:lstStyle/>
          <a:p>
            <a:r>
              <a:rPr lang="en-US" sz="3700" dirty="0"/>
              <a:t>Windows Azure FC monitors the health of roles</a:t>
            </a:r>
          </a:p>
          <a:p>
            <a:pPr lvl="1"/>
            <a:r>
              <a:rPr lang="en-US" sz="3200" dirty="0"/>
              <a:t>FC </a:t>
            </a:r>
            <a:r>
              <a:rPr lang="en-US" sz="3200" dirty="0" smtClean="0"/>
              <a:t>Agent on the server detects </a:t>
            </a:r>
            <a:r>
              <a:rPr lang="en-US" sz="3200" dirty="0"/>
              <a:t>if a role dies</a:t>
            </a:r>
          </a:p>
          <a:p>
            <a:pPr lvl="2"/>
            <a:r>
              <a:rPr lang="en-US" sz="2700" dirty="0"/>
              <a:t>Restart the role to bring it back to a healthy state</a:t>
            </a:r>
          </a:p>
          <a:p>
            <a:pPr lvl="3">
              <a:buNone/>
            </a:pPr>
            <a:endParaRPr lang="en-US" sz="2700" dirty="0"/>
          </a:p>
          <a:p>
            <a:r>
              <a:rPr lang="en-US" sz="3700" dirty="0"/>
              <a:t>If a failed </a:t>
            </a:r>
            <a:r>
              <a:rPr lang="en-US" sz="3700" dirty="0" smtClean="0"/>
              <a:t>server or FD </a:t>
            </a:r>
            <a:r>
              <a:rPr lang="en-US" sz="3700" dirty="0"/>
              <a:t>can’t be recovered, </a:t>
            </a:r>
            <a:r>
              <a:rPr lang="en-US" sz="3700" dirty="0" smtClean="0"/>
              <a:t/>
            </a:r>
            <a:br>
              <a:rPr lang="en-US" sz="3700" dirty="0" smtClean="0"/>
            </a:br>
            <a:r>
              <a:rPr lang="en-US" sz="3700" dirty="0" smtClean="0"/>
              <a:t>FC starts new </a:t>
            </a:r>
            <a:r>
              <a:rPr lang="en-US" sz="3700" dirty="0"/>
              <a:t>role instances </a:t>
            </a:r>
            <a:r>
              <a:rPr lang="en-US" sz="3700" dirty="0" smtClean="0"/>
              <a:t>on available VMs</a:t>
            </a:r>
            <a:endParaRPr lang="en-US" sz="3700" dirty="0"/>
          </a:p>
          <a:p>
            <a:pPr lvl="1"/>
            <a:r>
              <a:rPr lang="en-US" sz="3200" dirty="0"/>
              <a:t>A suitable replacement location is </a:t>
            </a:r>
            <a:r>
              <a:rPr lang="en-US" sz="3200" dirty="0" smtClean="0"/>
              <a:t>found based on FD and UD requirements</a:t>
            </a:r>
            <a:endParaRPr lang="en-US" sz="3200" dirty="0"/>
          </a:p>
          <a:p>
            <a:pPr lvl="1"/>
            <a:r>
              <a:rPr lang="en-US" sz="3200" dirty="0"/>
              <a:t>Existing role instances are notified of the configuration change</a:t>
            </a:r>
            <a:endParaRPr lang="en-US" sz="3200" b="1" dirty="0"/>
          </a:p>
          <a:p>
            <a:pPr lvl="1"/>
            <a:endParaRPr lang="en-US" sz="3200" dirty="0"/>
          </a:p>
        </p:txBody>
      </p:sp>
      <p:sp>
        <p:nvSpPr>
          <p:cNvPr id="2" name="Title 1"/>
          <p:cNvSpPr>
            <a:spLocks noGrp="1"/>
          </p:cNvSpPr>
          <p:nvPr>
            <p:ph type="title"/>
          </p:nvPr>
        </p:nvSpPr>
        <p:spPr>
          <a:xfrm>
            <a:off x="515937" y="152402"/>
            <a:ext cx="11165020" cy="747897"/>
          </a:xfrm>
        </p:spPr>
        <p:txBody>
          <a:bodyPr/>
          <a:lstStyle/>
          <a:p>
            <a:r>
              <a:rPr lang="en-US" dirty="0" smtClean="0"/>
              <a:t>FC Automated Management</a:t>
            </a:r>
            <a:endParaRPr lang="en-US" dirty="0"/>
          </a:p>
        </p:txBody>
      </p:sp>
    </p:spTree>
    <p:extLst>
      <p:ext uri="{BB962C8B-B14F-4D97-AF65-F5344CB8AC3E}">
        <p14:creationId xmlns:p14="http://schemas.microsoft.com/office/powerpoint/2010/main" val="308507742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 Resource Allocation Goals</a:t>
            </a:r>
            <a:endParaRPr lang="en-US" dirty="0"/>
          </a:p>
        </p:txBody>
      </p:sp>
      <p:sp>
        <p:nvSpPr>
          <p:cNvPr id="3" name="Content Placeholder 2"/>
          <p:cNvSpPr>
            <a:spLocks noGrp="1"/>
          </p:cNvSpPr>
          <p:nvPr>
            <p:ph sz="quarter" idx="10"/>
          </p:nvPr>
        </p:nvSpPr>
        <p:spPr>
          <a:xfrm>
            <a:off x="269169" y="1534886"/>
            <a:ext cx="11650488" cy="5170714"/>
          </a:xfrm>
        </p:spPr>
        <p:txBody>
          <a:bodyPr>
            <a:normAutofit fontScale="92500" lnSpcReduction="10000"/>
          </a:bodyPr>
          <a:lstStyle/>
          <a:p>
            <a:r>
              <a:rPr lang="en-US" dirty="0" smtClean="0"/>
              <a:t>FC Primary Goal: Allocate app roles to available resources while satisfying all hard constraints </a:t>
            </a:r>
          </a:p>
          <a:p>
            <a:pPr lvl="1"/>
            <a:r>
              <a:rPr lang="en-US" dirty="0" smtClean="0"/>
              <a:t>HW requirements based on size of VM chosen: </a:t>
            </a:r>
          </a:p>
          <a:p>
            <a:pPr lvl="2"/>
            <a:r>
              <a:rPr lang="en-US" dirty="0" smtClean="0"/>
              <a:t>CPU, Memory, Storage, Network</a:t>
            </a:r>
          </a:p>
          <a:p>
            <a:pPr lvl="1"/>
            <a:r>
              <a:rPr lang="en-US" dirty="0" smtClean="0"/>
              <a:t>Fault domains, update domains</a:t>
            </a:r>
          </a:p>
          <a:p>
            <a:pPr lvl="1"/>
            <a:endParaRPr lang="en-US" dirty="0" smtClean="0"/>
          </a:p>
          <a:p>
            <a:r>
              <a:rPr lang="en-US" dirty="0" smtClean="0"/>
              <a:t>FC Secondary Goal: Satisfy soft constraints </a:t>
            </a:r>
          </a:p>
          <a:p>
            <a:pPr lvl="1"/>
            <a:r>
              <a:rPr lang="en-US" dirty="0" smtClean="0"/>
              <a:t>Try to not fragment servers </a:t>
            </a:r>
          </a:p>
          <a:p>
            <a:pPr lvl="2"/>
            <a:r>
              <a:rPr lang="en-US" dirty="0" smtClean="0"/>
              <a:t>E.g., so that large VMs can’t fit on them</a:t>
            </a:r>
          </a:p>
          <a:p>
            <a:pPr lvl="2"/>
            <a:endParaRPr lang="en-US" dirty="0" smtClean="0"/>
          </a:p>
        </p:txBody>
      </p:sp>
    </p:spTree>
    <p:extLst>
      <p:ext uri="{BB962C8B-B14F-4D97-AF65-F5344CB8AC3E}">
        <p14:creationId xmlns:p14="http://schemas.microsoft.com/office/powerpoint/2010/main" val="2580034073"/>
      </p:ext>
    </p:extLst>
  </p:cSld>
  <p:clrMapOvr>
    <a:masterClrMapping/>
  </p:clrMapOvr>
  <mc:AlternateContent xmlns:mc="http://schemas.openxmlformats.org/markup-compatibility/2006" xmlns:p14="http://schemas.microsoft.com/office/powerpoint/2010/main">
    <mc:Choice Requires="p14">
      <p:transition spd="med" p14:dur="700" advTm="55054">
        <p:fade/>
      </p:transition>
    </mc:Choice>
    <mc:Fallback xmlns="">
      <p:transition spd="med" advTm="55054">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Scheduling Opportunities</a:t>
            </a:r>
            <a:endParaRPr lang="en-US" dirty="0"/>
          </a:p>
        </p:txBody>
      </p:sp>
      <p:sp>
        <p:nvSpPr>
          <p:cNvPr id="3" name="Content Placeholder 2"/>
          <p:cNvSpPr>
            <a:spLocks noGrp="1"/>
          </p:cNvSpPr>
          <p:nvPr>
            <p:ph sz="quarter" idx="10"/>
          </p:nvPr>
        </p:nvSpPr>
        <p:spPr>
          <a:xfrm>
            <a:off x="269169" y="1556657"/>
            <a:ext cx="11650488" cy="4995774"/>
          </a:xfrm>
        </p:spPr>
        <p:txBody>
          <a:bodyPr>
            <a:normAutofit fontScale="62500" lnSpcReduction="20000"/>
          </a:bodyPr>
          <a:lstStyle/>
          <a:p>
            <a:r>
              <a:rPr lang="en-US" dirty="0" smtClean="0"/>
              <a:t>FC scheduling across all apps is a complex </a:t>
            </a:r>
            <a:r>
              <a:rPr lang="en-US" dirty="0"/>
              <a:t>scheduling problem </a:t>
            </a:r>
            <a:r>
              <a:rPr lang="en-US" dirty="0" smtClean="0"/>
              <a:t>trying to </a:t>
            </a:r>
            <a:r>
              <a:rPr lang="en-US" dirty="0"/>
              <a:t>minimize costs, </a:t>
            </a:r>
            <a:r>
              <a:rPr lang="en-US" dirty="0" smtClean="0"/>
              <a:t>while </a:t>
            </a:r>
            <a:r>
              <a:rPr lang="en-US" dirty="0"/>
              <a:t>meeting all customer </a:t>
            </a:r>
            <a:r>
              <a:rPr lang="en-US" dirty="0" smtClean="0"/>
              <a:t>app constraints</a:t>
            </a:r>
          </a:p>
          <a:p>
            <a:pPr lvl="1"/>
            <a:endParaRPr lang="en-US" dirty="0" smtClean="0"/>
          </a:p>
          <a:p>
            <a:r>
              <a:rPr lang="en-US" dirty="0" smtClean="0"/>
              <a:t>Opportunities for improvements and additional features</a:t>
            </a:r>
          </a:p>
          <a:p>
            <a:pPr lvl="1"/>
            <a:r>
              <a:rPr lang="en-US" dirty="0" smtClean="0"/>
              <a:t>Advanced rules </a:t>
            </a:r>
            <a:r>
              <a:rPr lang="en-US" dirty="0"/>
              <a:t>for specifying when to scale out/in </a:t>
            </a:r>
            <a:endParaRPr lang="en-US" dirty="0" smtClean="0"/>
          </a:p>
          <a:p>
            <a:pPr lvl="2"/>
            <a:r>
              <a:rPr lang="en-US" dirty="0" smtClean="0"/>
              <a:t>Some resources need to be scaled together and what ratios</a:t>
            </a:r>
            <a:endParaRPr lang="en-US" dirty="0"/>
          </a:p>
          <a:p>
            <a:pPr lvl="1"/>
            <a:r>
              <a:rPr lang="en-US" dirty="0" smtClean="0"/>
              <a:t>Allow scaling up and down in terms of VM size to automatically figure out the size of VM to use</a:t>
            </a:r>
          </a:p>
          <a:p>
            <a:pPr lvl="2"/>
            <a:r>
              <a:rPr lang="en-US" dirty="0" smtClean="0"/>
              <a:t>Currently app model is specific about the resources needed for each role’s VM: CPU</a:t>
            </a:r>
            <a:r>
              <a:rPr lang="en-US" dirty="0"/>
              <a:t>, </a:t>
            </a:r>
            <a:r>
              <a:rPr lang="en-US" dirty="0" err="1"/>
              <a:t>Mem</a:t>
            </a:r>
            <a:r>
              <a:rPr lang="en-US" dirty="0"/>
              <a:t>, network, storage, </a:t>
            </a:r>
            <a:r>
              <a:rPr lang="en-US" dirty="0" err="1"/>
              <a:t>etc</a:t>
            </a:r>
            <a:endParaRPr lang="en-US" dirty="0"/>
          </a:p>
          <a:p>
            <a:pPr lvl="2"/>
            <a:r>
              <a:rPr lang="en-US" dirty="0"/>
              <a:t>But </a:t>
            </a:r>
            <a:r>
              <a:rPr lang="en-US" dirty="0" smtClean="0"/>
              <a:t>customers </a:t>
            </a:r>
            <a:r>
              <a:rPr lang="en-US" dirty="0"/>
              <a:t>don’t have a good understanding of workload behavior</a:t>
            </a:r>
          </a:p>
          <a:p>
            <a:pPr lvl="1"/>
            <a:r>
              <a:rPr lang="en-US" dirty="0" smtClean="0"/>
              <a:t>Allow for better managing of resources to reduce app </a:t>
            </a:r>
            <a:r>
              <a:rPr lang="en-US" dirty="0"/>
              <a:t>costs</a:t>
            </a:r>
          </a:p>
          <a:p>
            <a:pPr lvl="2"/>
            <a:r>
              <a:rPr lang="en-US" dirty="0" smtClean="0"/>
              <a:t>Deadlines</a:t>
            </a:r>
          </a:p>
          <a:p>
            <a:pPr lvl="2"/>
            <a:r>
              <a:rPr lang="en-US" dirty="0" smtClean="0"/>
              <a:t>Gang scheduling</a:t>
            </a:r>
          </a:p>
          <a:p>
            <a:pPr lvl="1"/>
            <a:r>
              <a:rPr lang="en-US" dirty="0"/>
              <a:t>a</a:t>
            </a:r>
            <a:r>
              <a:rPr lang="en-US" dirty="0" smtClean="0"/>
              <a:t>nd more…</a:t>
            </a:r>
            <a:endParaRPr lang="en-US" dirty="0"/>
          </a:p>
          <a:p>
            <a:pPr lvl="1"/>
            <a:endParaRPr lang="en-US" dirty="0" smtClean="0"/>
          </a:p>
        </p:txBody>
      </p:sp>
    </p:spTree>
    <p:extLst>
      <p:ext uri="{BB962C8B-B14F-4D97-AF65-F5344CB8AC3E}">
        <p14:creationId xmlns:p14="http://schemas.microsoft.com/office/powerpoint/2010/main" val="31754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App Modeling Opportunities</a:t>
            </a:r>
            <a:endParaRPr lang="en-US" dirty="0"/>
          </a:p>
        </p:txBody>
      </p:sp>
      <p:sp>
        <p:nvSpPr>
          <p:cNvPr id="3" name="Text Placeholder 2"/>
          <p:cNvSpPr>
            <a:spLocks noGrp="1"/>
          </p:cNvSpPr>
          <p:nvPr>
            <p:ph idx="1"/>
          </p:nvPr>
        </p:nvSpPr>
        <p:spPr>
          <a:xfrm>
            <a:off x="519113" y="1511166"/>
            <a:ext cx="11149012" cy="5149126"/>
          </a:xfrm>
        </p:spPr>
        <p:txBody>
          <a:bodyPr>
            <a:normAutofit fontScale="92500" lnSpcReduction="10000"/>
          </a:bodyPr>
          <a:lstStyle/>
          <a:p>
            <a:r>
              <a:rPr lang="en-US" sz="3600" dirty="0" smtClean="0"/>
              <a:t>How to express advanced scheduling features (</a:t>
            </a:r>
            <a:r>
              <a:rPr lang="en-US" sz="3600" dirty="0" err="1" smtClean="0"/>
              <a:t>autoscaling</a:t>
            </a:r>
            <a:r>
              <a:rPr lang="en-US" sz="3600" dirty="0" smtClean="0"/>
              <a:t>, deadlines, gang scheduling, </a:t>
            </a:r>
            <a:r>
              <a:rPr lang="en-US" sz="3600" dirty="0" err="1" smtClean="0"/>
              <a:t>etc</a:t>
            </a:r>
            <a:r>
              <a:rPr lang="en-US" sz="3600" dirty="0" smtClean="0"/>
              <a:t>)</a:t>
            </a:r>
          </a:p>
          <a:p>
            <a:pPr lvl="4"/>
            <a:endParaRPr lang="en-US" sz="2400" dirty="0" smtClean="0"/>
          </a:p>
          <a:p>
            <a:r>
              <a:rPr lang="en-US" sz="3600" dirty="0" smtClean="0"/>
              <a:t>Current systems allows developers to define environments in which applications live</a:t>
            </a:r>
          </a:p>
          <a:p>
            <a:pPr lvl="1"/>
            <a:r>
              <a:rPr lang="en-US" sz="3200" dirty="0" smtClean="0"/>
              <a:t>Need to continue to abstract away infrastructure and focus on application logic</a:t>
            </a:r>
          </a:p>
          <a:p>
            <a:pPr lvl="2"/>
            <a:r>
              <a:rPr lang="en-US" sz="2800" dirty="0"/>
              <a:t>Allow </a:t>
            </a:r>
            <a:r>
              <a:rPr lang="en-US" sz="2800" dirty="0" err="1"/>
              <a:t>devs</a:t>
            </a:r>
            <a:r>
              <a:rPr lang="en-US" sz="2800" dirty="0"/>
              <a:t> to focus on their specific problem domain and less on how to configure, deploy, and manage their </a:t>
            </a:r>
            <a:r>
              <a:rPr lang="en-US" sz="2800" dirty="0" smtClean="0"/>
              <a:t>service</a:t>
            </a:r>
            <a:endParaRPr lang="en-US" sz="2800" dirty="0"/>
          </a:p>
          <a:p>
            <a:pPr lvl="1"/>
            <a:r>
              <a:rPr lang="en-US" sz="3200" dirty="0" smtClean="0"/>
              <a:t>Richer </a:t>
            </a:r>
            <a:r>
              <a:rPr lang="en-US" sz="3200" dirty="0"/>
              <a:t>runtimes and programming languages</a:t>
            </a:r>
          </a:p>
          <a:p>
            <a:pPr lvl="2"/>
            <a:r>
              <a:rPr lang="en-US" sz="2800" dirty="0"/>
              <a:t>See “Orleans” in </a:t>
            </a:r>
            <a:r>
              <a:rPr lang="en-US" sz="2800" i="1" dirty="0"/>
              <a:t>ACM Symposium on Cloud Computing </a:t>
            </a:r>
            <a:r>
              <a:rPr lang="en-US" sz="2800" i="1" dirty="0" smtClean="0"/>
              <a:t>2011 </a:t>
            </a:r>
            <a:r>
              <a:rPr lang="en-US" sz="2800" dirty="0" smtClean="0"/>
              <a:t>by Microsoft Research</a:t>
            </a:r>
            <a:endParaRPr lang="en-US" sz="2800" dirty="0"/>
          </a:p>
          <a:p>
            <a:pPr lvl="1"/>
            <a:endParaRPr lang="en-US" sz="3200" dirty="0" smtClean="0"/>
          </a:p>
          <a:p>
            <a:pPr lvl="4"/>
            <a:endParaRPr lang="en-US" sz="2400" dirty="0" smtClean="0"/>
          </a:p>
          <a:p>
            <a:endParaRPr lang="en-US" sz="3600" dirty="0" smtClean="0"/>
          </a:p>
        </p:txBody>
      </p:sp>
    </p:spTree>
    <p:extLst>
      <p:ext uri="{BB962C8B-B14F-4D97-AF65-F5344CB8AC3E}">
        <p14:creationId xmlns:p14="http://schemas.microsoft.com/office/powerpoint/2010/main" val="313742133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169" y="2084172"/>
            <a:ext cx="11650488" cy="1379224"/>
          </a:xfrm>
        </p:spPr>
        <p:txBody>
          <a:bodyPr/>
          <a:lstStyle/>
          <a:p>
            <a:r>
              <a:rPr lang="en-US" dirty="0" smtClean="0"/>
              <a:t>Cloud Storage</a:t>
            </a:r>
            <a:endParaRPr lang="en-US" dirty="0"/>
          </a:p>
        </p:txBody>
      </p:sp>
    </p:spTree>
    <p:extLst>
      <p:ext uri="{BB962C8B-B14F-4D97-AF65-F5344CB8AC3E}">
        <p14:creationId xmlns:p14="http://schemas.microsoft.com/office/powerpoint/2010/main" val="423166631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8891" y="888981"/>
            <a:ext cx="11394712" cy="664797"/>
          </a:xfrm>
        </p:spPr>
        <p:txBody>
          <a:bodyPr/>
          <a:lstStyle/>
          <a:p>
            <a:r>
              <a:rPr lang="en-US" sz="4800" dirty="0" smtClean="0"/>
              <a:t>Data Storage Options on Windows Azure</a:t>
            </a:r>
            <a:endParaRPr lang="en-US" sz="4800" dirty="0"/>
          </a:p>
        </p:txBody>
      </p:sp>
      <p:sp>
        <p:nvSpPr>
          <p:cNvPr id="2" name="Rectangle 1"/>
          <p:cNvSpPr/>
          <p:nvPr/>
        </p:nvSpPr>
        <p:spPr bwMode="auto">
          <a:xfrm>
            <a:off x="5874786" y="1965155"/>
            <a:ext cx="2331954" cy="25920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182880" bIns="182880" numCol="1" rtlCol="0" anchor="b" anchorCtr="0" compatLnSpc="1">
            <a:prstTxWarp prst="textNoShape">
              <a:avLst/>
            </a:prstTxWarp>
          </a:bodyPr>
          <a:lstStyle/>
          <a:p>
            <a:pPr algn="ctr" defTabSz="914099" fontAlgn="base">
              <a:spcBef>
                <a:spcPct val="0"/>
              </a:spcBef>
              <a:spcAft>
                <a:spcPct val="0"/>
              </a:spcAft>
            </a:pPr>
            <a:r>
              <a:rPr lang="en-US" sz="1800" dirty="0">
                <a:gradFill>
                  <a:gsLst>
                    <a:gs pos="0">
                      <a:srgbClr val="FFFFFF"/>
                    </a:gs>
                    <a:gs pos="100000">
                      <a:srgbClr val="FFFFFF"/>
                    </a:gs>
                  </a:gsLst>
                  <a:lin ang="5400000" scaled="0"/>
                </a:gradFill>
              </a:rPr>
              <a:t>Blob </a:t>
            </a:r>
            <a:r>
              <a:rPr lang="en-US" sz="1800" dirty="0" smtClean="0">
                <a:gradFill>
                  <a:gsLst>
                    <a:gs pos="0">
                      <a:srgbClr val="FFFFFF"/>
                    </a:gs>
                    <a:gs pos="100000">
                      <a:srgbClr val="FFFFFF"/>
                    </a:gs>
                  </a:gsLst>
                  <a:lin ang="5400000" scaled="0"/>
                </a:gradFill>
              </a:rPr>
              <a:t>Storage</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(unstructured files)</a:t>
            </a:r>
            <a:endParaRPr lang="en-US" sz="1400" dirty="0">
              <a:gradFill>
                <a:gsLst>
                  <a:gs pos="0">
                    <a:srgbClr val="FFFFFF"/>
                  </a:gs>
                  <a:gs pos="100000">
                    <a:srgbClr val="FFFFFF"/>
                  </a:gs>
                </a:gsLst>
                <a:lin ang="5400000" scaled="0"/>
              </a:gradFill>
            </a:endParaRPr>
          </a:p>
        </p:txBody>
      </p:sp>
      <p:sp>
        <p:nvSpPr>
          <p:cNvPr id="5" name="Rectangle 4"/>
          <p:cNvSpPr/>
          <p:nvPr/>
        </p:nvSpPr>
        <p:spPr bwMode="auto">
          <a:xfrm>
            <a:off x="598891" y="1958234"/>
            <a:ext cx="2331954" cy="25920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182880" bIns="182880" numCol="1" rtlCol="0" anchor="b" anchorCtr="0" compatLnSpc="1">
            <a:prstTxWarp prst="textNoShape">
              <a:avLst/>
            </a:prstTxWarp>
          </a:bodyPr>
          <a:lstStyle/>
          <a:p>
            <a:pPr algn="ctr" defTabSz="914099" fontAlgn="base">
              <a:spcBef>
                <a:spcPct val="0"/>
              </a:spcBef>
              <a:spcAft>
                <a:spcPct val="0"/>
              </a:spcAft>
            </a:pPr>
            <a:r>
              <a:rPr lang="en-US" sz="1800" dirty="0">
                <a:gradFill>
                  <a:gsLst>
                    <a:gs pos="0">
                      <a:srgbClr val="FFFFFF"/>
                    </a:gs>
                    <a:gs pos="100000">
                      <a:srgbClr val="FFFFFF"/>
                    </a:gs>
                  </a:gsLst>
                  <a:lin ang="5400000" scaled="0"/>
                </a:gradFill>
              </a:rPr>
              <a:t>SQL </a:t>
            </a:r>
            <a:r>
              <a:rPr lang="en-US" sz="1800" dirty="0" smtClean="0">
                <a:gradFill>
                  <a:gsLst>
                    <a:gs pos="0">
                      <a:srgbClr val="FFFFFF"/>
                    </a:gs>
                    <a:gs pos="100000">
                      <a:srgbClr val="FFFFFF"/>
                    </a:gs>
                  </a:gsLst>
                  <a:lin ang="5400000" scaled="0"/>
                </a:gradFill>
              </a:rPr>
              <a:t>Database</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(Relational)</a:t>
            </a:r>
            <a:endParaRPr lang="en-US" sz="1400" dirty="0">
              <a:gradFill>
                <a:gsLst>
                  <a:gs pos="0">
                    <a:srgbClr val="FFFFFF"/>
                  </a:gs>
                  <a:gs pos="100000">
                    <a:srgbClr val="FFFFFF"/>
                  </a:gs>
                </a:gsLst>
                <a:lin ang="5400000" scaled="0"/>
              </a:gradFill>
            </a:endParaRPr>
          </a:p>
        </p:txBody>
      </p:sp>
      <p:sp>
        <p:nvSpPr>
          <p:cNvPr id="6" name="Rectangle 5"/>
          <p:cNvSpPr/>
          <p:nvPr/>
        </p:nvSpPr>
        <p:spPr bwMode="auto">
          <a:xfrm>
            <a:off x="3236838" y="1958234"/>
            <a:ext cx="2331954" cy="25920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182880" bIns="182880" numCol="1" rtlCol="0" anchor="b" anchorCtr="0" compatLnSpc="1">
            <a:prstTxWarp prst="textNoShape">
              <a:avLst/>
            </a:prstTxWarp>
          </a:bodyPr>
          <a:lstStyle/>
          <a:p>
            <a:pPr algn="ctr" defTabSz="914099" fontAlgn="base">
              <a:spcBef>
                <a:spcPct val="0"/>
              </a:spcBef>
              <a:spcAft>
                <a:spcPct val="0"/>
              </a:spcAft>
            </a:pPr>
            <a:r>
              <a:rPr lang="en-US" sz="1800" dirty="0">
                <a:gradFill>
                  <a:gsLst>
                    <a:gs pos="0">
                      <a:srgbClr val="FFFFFF"/>
                    </a:gs>
                    <a:gs pos="100000">
                      <a:srgbClr val="FFFFFF"/>
                    </a:gs>
                  </a:gsLst>
                  <a:lin ang="5400000" scaled="0"/>
                </a:gradFill>
              </a:rPr>
              <a:t>Table </a:t>
            </a:r>
            <a:r>
              <a:rPr lang="en-US" sz="1800" dirty="0" smtClean="0">
                <a:gradFill>
                  <a:gsLst>
                    <a:gs pos="0">
                      <a:srgbClr val="FFFFFF"/>
                    </a:gs>
                    <a:gs pos="100000">
                      <a:srgbClr val="FFFFFF"/>
                    </a:gs>
                  </a:gsLst>
                  <a:lin ang="5400000" scaled="0"/>
                </a:gradFill>
              </a:rPr>
              <a:t>Storage</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t>
            </a:r>
            <a:r>
              <a:rPr lang="en-US" sz="1400" dirty="0" err="1" smtClean="0">
                <a:gradFill>
                  <a:gsLst>
                    <a:gs pos="0">
                      <a:srgbClr val="FFFFFF"/>
                    </a:gs>
                    <a:gs pos="100000">
                      <a:srgbClr val="FFFFFF"/>
                    </a:gs>
                  </a:gsLst>
                  <a:lin ang="5400000" scaled="0"/>
                </a:gradFill>
              </a:rPr>
              <a:t>NoSQL</a:t>
            </a:r>
            <a:r>
              <a:rPr lang="en-US" sz="1400" dirty="0" smtClean="0">
                <a:gradFill>
                  <a:gsLst>
                    <a:gs pos="0">
                      <a:srgbClr val="FFFFFF"/>
                    </a:gs>
                    <a:gs pos="100000">
                      <a:srgbClr val="FFFFFF"/>
                    </a:gs>
                  </a:gsLst>
                  <a:lin ang="5400000" scaled="0"/>
                </a:gradFill>
              </a:rPr>
              <a:t>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Key/Attribute Store)</a:t>
            </a:r>
            <a:endParaRPr lang="en-US" sz="1400" dirty="0">
              <a:gradFill>
                <a:gsLst>
                  <a:gs pos="0">
                    <a:srgbClr val="FFFFFF"/>
                  </a:gs>
                  <a:gs pos="100000">
                    <a:srgbClr val="FFFFFF"/>
                  </a:gs>
                </a:gsLst>
                <a:lin ang="5400000" scaled="0"/>
              </a:gra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704" y="2313194"/>
            <a:ext cx="1153480" cy="10609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587" y="2309996"/>
            <a:ext cx="1153480" cy="106098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6074" y="2348141"/>
            <a:ext cx="1153480" cy="1060989"/>
          </a:xfrm>
          <a:prstGeom prst="rect">
            <a:avLst/>
          </a:prstGeom>
        </p:spPr>
      </p:pic>
      <p:sp>
        <p:nvSpPr>
          <p:cNvPr id="11" name="Rectangle 10"/>
          <p:cNvSpPr/>
          <p:nvPr/>
        </p:nvSpPr>
        <p:spPr bwMode="auto">
          <a:xfrm>
            <a:off x="9052326" y="1965155"/>
            <a:ext cx="2331954" cy="25920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182880" bIns="182880" numCol="1" rtlCol="0" anchor="b" anchorCtr="0" compatLnSpc="1">
            <a:prstTxWarp prst="textNoShape">
              <a:avLst/>
            </a:prstTxWarp>
          </a:bodyPr>
          <a:lstStyle/>
          <a:p>
            <a:pPr defTabSz="914099" fontAlgn="base">
              <a:spcBef>
                <a:spcPct val="0"/>
              </a:spcBef>
              <a:spcAft>
                <a:spcPct val="0"/>
              </a:spcAft>
            </a:pPr>
            <a:endParaRPr lang="en-US" sz="1400" dirty="0" smtClean="0">
              <a:gradFill>
                <a:gsLst>
                  <a:gs pos="0">
                    <a:srgbClr val="FFFFFF"/>
                  </a:gs>
                  <a:gs pos="100000">
                    <a:srgbClr val="FFFFFF"/>
                  </a:gs>
                </a:gsLst>
                <a:lin ang="5400000" scaled="0"/>
              </a:gradFill>
            </a:endParaRPr>
          </a:p>
          <a:p>
            <a:pPr defTabSz="914099" fontAlgn="base">
              <a:spcBef>
                <a:spcPct val="0"/>
              </a:spcBef>
              <a:spcAft>
                <a:spcPct val="0"/>
              </a:spcAft>
            </a:pPr>
            <a:endParaRPr lang="en-US" sz="1400" dirty="0">
              <a:gradFill>
                <a:gsLst>
                  <a:gs pos="0">
                    <a:srgbClr val="FFFFFF"/>
                  </a:gs>
                  <a:gs pos="100000">
                    <a:srgbClr val="FFFFFF"/>
                  </a:gs>
                </a:gsLst>
                <a:lin ang="5400000" scaled="0"/>
              </a:gradFill>
            </a:endParaRPr>
          </a:p>
          <a:p>
            <a:pPr defTabSz="914099" fontAlgn="base">
              <a:spcBef>
                <a:spcPct val="0"/>
              </a:spcBef>
              <a:spcAft>
                <a:spcPct val="0"/>
              </a:spcAft>
            </a:pPr>
            <a:endParaRPr lang="en-US" sz="1800" dirty="0" smtClean="0">
              <a:gradFill>
                <a:gsLst>
                  <a:gs pos="0">
                    <a:srgbClr val="FFFFFF"/>
                  </a:gs>
                  <a:gs pos="100000">
                    <a:srgbClr val="FFFFFF"/>
                  </a:gs>
                </a:gsLst>
                <a:lin ang="5400000" scaled="0"/>
              </a:gradFill>
            </a:endParaRPr>
          </a:p>
          <a:p>
            <a:pPr defTabSz="914099" fontAlgn="base">
              <a:spcBef>
                <a:spcPct val="0"/>
              </a:spcBef>
              <a:spcAft>
                <a:spcPct val="0"/>
              </a:spcAft>
            </a:pPr>
            <a:r>
              <a:rPr lang="en-US" sz="1400" dirty="0" smtClean="0">
                <a:gradFill>
                  <a:gsLst>
                    <a:gs pos="0">
                      <a:srgbClr val="FFFFFF"/>
                    </a:gs>
                    <a:gs pos="100000">
                      <a:srgbClr val="FFFFFF"/>
                    </a:gs>
                  </a:gsLst>
                  <a:lin ang="5400000" scaled="0"/>
                </a:gradFill>
              </a:rPr>
              <a:t>SQL Server, MySQL,</a:t>
            </a:r>
          </a:p>
          <a:p>
            <a:pPr defTabSz="914099" fontAlgn="base">
              <a:spcBef>
                <a:spcPct val="0"/>
              </a:spcBef>
              <a:spcAft>
                <a:spcPct val="0"/>
              </a:spcAft>
            </a:pPr>
            <a:r>
              <a:rPr lang="en-US" sz="1400" dirty="0" err="1" smtClean="0">
                <a:gradFill>
                  <a:gsLst>
                    <a:gs pos="0">
                      <a:srgbClr val="FFFFFF"/>
                    </a:gs>
                    <a:gs pos="100000">
                      <a:srgbClr val="FFFFFF"/>
                    </a:gs>
                  </a:gsLst>
                  <a:lin ang="5400000" scaled="0"/>
                </a:gradFill>
              </a:rPr>
              <a:t>Postgress</a:t>
            </a:r>
            <a:r>
              <a:rPr lang="en-US" sz="1400" dirty="0" smtClean="0">
                <a:gradFill>
                  <a:gsLst>
                    <a:gs pos="0">
                      <a:srgbClr val="FFFFFF"/>
                    </a:gs>
                    <a:gs pos="100000">
                      <a:srgbClr val="FFFFFF"/>
                    </a:gs>
                  </a:gsLst>
                  <a:lin ang="5400000" scaled="0"/>
                </a:gradFill>
              </a:rPr>
              <a:t>, </a:t>
            </a:r>
            <a:r>
              <a:rPr lang="en-US" sz="1400" dirty="0" err="1" smtClean="0">
                <a:gradFill>
                  <a:gsLst>
                    <a:gs pos="0">
                      <a:srgbClr val="FFFFFF"/>
                    </a:gs>
                    <a:gs pos="100000">
                      <a:srgbClr val="FFFFFF"/>
                    </a:gs>
                  </a:gsLst>
                  <a:lin ang="5400000" scaled="0"/>
                </a:gradFill>
              </a:rPr>
              <a:t>RavenDB</a:t>
            </a:r>
            <a:r>
              <a:rPr lang="en-US" sz="1400" dirty="0" smtClean="0">
                <a:gradFill>
                  <a:gsLst>
                    <a:gs pos="0">
                      <a:srgbClr val="FFFFFF"/>
                    </a:gs>
                    <a:gs pos="100000">
                      <a:srgbClr val="FFFFFF"/>
                    </a:gs>
                  </a:gsLst>
                  <a:lin ang="5400000" scaled="0"/>
                </a:gradFill>
              </a:rPr>
              <a:t>, </a:t>
            </a:r>
            <a:r>
              <a:rPr lang="en-US" sz="1400" dirty="0" err="1" smtClean="0">
                <a:gradFill>
                  <a:gsLst>
                    <a:gs pos="0">
                      <a:srgbClr val="FFFFFF"/>
                    </a:gs>
                    <a:gs pos="100000">
                      <a:srgbClr val="FFFFFF"/>
                    </a:gs>
                  </a:gsLst>
                  <a:lin ang="5400000" scaled="0"/>
                </a:gradFill>
              </a:rPr>
              <a:t>MongoDB</a:t>
            </a:r>
            <a:r>
              <a:rPr lang="en-US" sz="1400" dirty="0" smtClean="0">
                <a:gradFill>
                  <a:gsLst>
                    <a:gs pos="0">
                      <a:srgbClr val="FFFFFF"/>
                    </a:gs>
                    <a:gs pos="100000">
                      <a:srgbClr val="FFFFFF"/>
                    </a:gs>
                  </a:gsLst>
                  <a:lin ang="5400000" scaled="0"/>
                </a:gradFill>
              </a:rPr>
              <a:t>, </a:t>
            </a:r>
            <a:r>
              <a:rPr lang="en-US" sz="1400" dirty="0" err="1" smtClean="0">
                <a:gradFill>
                  <a:gsLst>
                    <a:gs pos="0">
                      <a:srgbClr val="FFFFFF"/>
                    </a:gs>
                    <a:gs pos="100000">
                      <a:srgbClr val="FFFFFF"/>
                    </a:gs>
                  </a:gsLst>
                  <a:lin ang="5400000" scaled="0"/>
                </a:gradFill>
              </a:rPr>
              <a:t>CouchDB</a:t>
            </a:r>
            <a:r>
              <a:rPr lang="en-US" sz="1400" dirty="0" smtClean="0">
                <a:gradFill>
                  <a:gsLst>
                    <a:gs pos="0">
                      <a:srgbClr val="FFFFFF"/>
                    </a:gs>
                    <a:gs pos="100000">
                      <a:srgbClr val="FFFFFF"/>
                    </a:gs>
                  </a:gsLst>
                  <a:lin ang="5400000" scaled="0"/>
                </a:gradFill>
              </a:rPr>
              <a:t>, neo4j, </a:t>
            </a:r>
            <a:r>
              <a:rPr lang="en-US" sz="1400" dirty="0" err="1" smtClean="0">
                <a:gradFill>
                  <a:gsLst>
                    <a:gs pos="0">
                      <a:srgbClr val="FFFFFF"/>
                    </a:gs>
                    <a:gs pos="100000">
                      <a:srgbClr val="FFFFFF"/>
                    </a:gs>
                  </a:gsLst>
                  <a:lin ang="5400000" scaled="0"/>
                </a:gradFill>
              </a:rPr>
              <a:t>Redis</a:t>
            </a:r>
            <a:r>
              <a:rPr lang="en-US" sz="1400" dirty="0" smtClean="0">
                <a:gradFill>
                  <a:gsLst>
                    <a:gs pos="0">
                      <a:srgbClr val="FFFFFF"/>
                    </a:gs>
                    <a:gs pos="100000">
                      <a:srgbClr val="FFFFFF"/>
                    </a:gs>
                  </a:gsLst>
                  <a:lin ang="5400000" scaled="0"/>
                </a:gradFill>
              </a:rPr>
              <a:t>, </a:t>
            </a:r>
            <a:r>
              <a:rPr lang="en-US" sz="1400" dirty="0" err="1" smtClean="0">
                <a:gradFill>
                  <a:gsLst>
                    <a:gs pos="0">
                      <a:srgbClr val="FFFFFF"/>
                    </a:gs>
                    <a:gs pos="100000">
                      <a:srgbClr val="FFFFFF"/>
                    </a:gs>
                  </a:gsLst>
                  <a:lin ang="5400000" scaled="0"/>
                </a:gradFill>
              </a:rPr>
              <a:t>Riak</a:t>
            </a:r>
            <a:r>
              <a:rPr lang="en-US" sz="1400" dirty="0" smtClean="0">
                <a:gradFill>
                  <a:gsLst>
                    <a:gs pos="0">
                      <a:srgbClr val="FFFFFF"/>
                    </a:gs>
                    <a:gs pos="100000">
                      <a:srgbClr val="FFFFFF"/>
                    </a:gs>
                  </a:gsLst>
                  <a:lin ang="5400000" scaled="0"/>
                </a:gradFill>
              </a:rPr>
              <a:t>, etc.</a:t>
            </a:r>
            <a:endParaRPr lang="en-US" sz="1400" dirty="0">
              <a:gradFill>
                <a:gsLst>
                  <a:gs pos="0">
                    <a:srgbClr val="FFFFFF"/>
                  </a:gs>
                  <a:gs pos="100000">
                    <a:srgbClr val="FFFFFF"/>
                  </a:gs>
                </a:gsLst>
                <a:lin ang="5400000" scaled="0"/>
              </a:gra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8029" y="2235130"/>
            <a:ext cx="1192922" cy="1192922"/>
          </a:xfrm>
          <a:prstGeom prst="rect">
            <a:avLst/>
          </a:prstGeom>
        </p:spPr>
      </p:pic>
      <p:sp>
        <p:nvSpPr>
          <p:cNvPr id="8" name="Left Brace 7"/>
          <p:cNvSpPr/>
          <p:nvPr/>
        </p:nvSpPr>
        <p:spPr>
          <a:xfrm rot="16200000">
            <a:off x="4117065" y="1289226"/>
            <a:ext cx="571500" cy="7607848"/>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048177" y="5590408"/>
            <a:ext cx="2826608" cy="738664"/>
          </a:xfrm>
          <a:prstGeom prst="rect">
            <a:avLst/>
          </a:prstGeom>
          <a:noFill/>
        </p:spPr>
        <p:txBody>
          <a:bodyPr wrap="none" lIns="0" tIns="0" rIns="0" bIns="0" rtlCol="0">
            <a:spAutoFit/>
          </a:bodyPr>
          <a:lstStyle/>
          <a:p>
            <a:pPr algn="ctr">
              <a:lnSpc>
                <a:spcPct val="90000"/>
              </a:lnSpc>
              <a:spcBef>
                <a:spcPct val="20000"/>
              </a:spcBef>
              <a:buSzPct val="80000"/>
            </a:pPr>
            <a:r>
              <a:rPr lang="en-US" dirty="0" smtClean="0">
                <a:solidFill>
                  <a:schemeClr val="bg1"/>
                </a:solidFill>
              </a:rPr>
              <a:t>Platform as a Service</a:t>
            </a:r>
          </a:p>
          <a:p>
            <a:pPr algn="ctr">
              <a:lnSpc>
                <a:spcPct val="90000"/>
              </a:lnSpc>
              <a:spcBef>
                <a:spcPct val="20000"/>
              </a:spcBef>
              <a:buSzPct val="80000"/>
            </a:pPr>
            <a:r>
              <a:rPr lang="en-US" dirty="0" smtClean="0">
                <a:solidFill>
                  <a:schemeClr val="bg1"/>
                </a:solidFill>
              </a:rPr>
              <a:t>(managed services)</a:t>
            </a:r>
            <a:endParaRPr lang="en-US" dirty="0">
              <a:solidFill>
                <a:schemeClr val="bg1"/>
              </a:solidFill>
            </a:endParaRPr>
          </a:p>
        </p:txBody>
      </p:sp>
      <p:sp>
        <p:nvSpPr>
          <p:cNvPr id="14" name="Left Brace 13"/>
          <p:cNvSpPr/>
          <p:nvPr/>
        </p:nvSpPr>
        <p:spPr>
          <a:xfrm rot="16200000">
            <a:off x="9921691" y="3891137"/>
            <a:ext cx="571500" cy="2378809"/>
          </a:xfrm>
          <a:prstGeom prst="leftBrace">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506815" y="5580991"/>
            <a:ext cx="3486788" cy="738664"/>
          </a:xfrm>
          <a:prstGeom prst="rect">
            <a:avLst/>
          </a:prstGeom>
          <a:noFill/>
        </p:spPr>
        <p:txBody>
          <a:bodyPr wrap="none" lIns="0" tIns="0" rIns="0" bIns="0" rtlCol="0">
            <a:spAutoFit/>
          </a:bodyPr>
          <a:lstStyle/>
          <a:p>
            <a:pPr algn="ctr">
              <a:lnSpc>
                <a:spcPct val="90000"/>
              </a:lnSpc>
              <a:spcBef>
                <a:spcPct val="20000"/>
              </a:spcBef>
              <a:buSzPct val="80000"/>
            </a:pPr>
            <a:r>
              <a:rPr lang="en-US" dirty="0" smtClean="0">
                <a:solidFill>
                  <a:schemeClr val="bg1"/>
                </a:solidFill>
              </a:rPr>
              <a:t>Infrastructure as a Service</a:t>
            </a:r>
          </a:p>
          <a:p>
            <a:pPr algn="ctr">
              <a:lnSpc>
                <a:spcPct val="90000"/>
              </a:lnSpc>
              <a:spcBef>
                <a:spcPct val="20000"/>
              </a:spcBef>
              <a:buSzPct val="80000"/>
            </a:pPr>
            <a:r>
              <a:rPr lang="en-US" dirty="0" smtClean="0">
                <a:solidFill>
                  <a:schemeClr val="bg1"/>
                </a:solidFill>
              </a:rPr>
              <a:t>(virtual machines)</a:t>
            </a:r>
            <a:endParaRPr lang="en-US" dirty="0">
              <a:solidFill>
                <a:schemeClr val="bg1"/>
              </a:solidFill>
            </a:endParaRPr>
          </a:p>
        </p:txBody>
      </p:sp>
    </p:spTree>
    <p:extLst>
      <p:ext uri="{BB962C8B-B14F-4D97-AF65-F5344CB8AC3E}">
        <p14:creationId xmlns:p14="http://schemas.microsoft.com/office/powerpoint/2010/main" val="87983814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topics</a:t>
            </a:r>
            <a:endParaRPr lang="en-US" dirty="0"/>
          </a:p>
        </p:txBody>
      </p:sp>
      <p:sp>
        <p:nvSpPr>
          <p:cNvPr id="3" name="Text Placeholder 2"/>
          <p:cNvSpPr>
            <a:spLocks noGrp="1"/>
          </p:cNvSpPr>
          <p:nvPr>
            <p:ph type="body" sz="quarter" idx="10"/>
          </p:nvPr>
        </p:nvSpPr>
        <p:spPr>
          <a:xfrm>
            <a:off x="141514" y="1187620"/>
            <a:ext cx="11952515" cy="3385542"/>
          </a:xfrm>
        </p:spPr>
        <p:txBody>
          <a:bodyPr/>
          <a:lstStyle/>
          <a:p>
            <a:r>
              <a:rPr lang="en-US" dirty="0" smtClean="0"/>
              <a:t>Understanding and Optimizing Costs</a:t>
            </a:r>
          </a:p>
          <a:p>
            <a:pPr lvl="1"/>
            <a:r>
              <a:rPr lang="en-US" dirty="0" smtClean="0"/>
              <a:t>Need </a:t>
            </a:r>
            <a:r>
              <a:rPr lang="en-US" dirty="0"/>
              <a:t>to </a:t>
            </a:r>
            <a:r>
              <a:rPr lang="en-US" dirty="0" smtClean="0"/>
              <a:t>continually optimize costs </a:t>
            </a:r>
            <a:r>
              <a:rPr lang="en-US" dirty="0"/>
              <a:t>at </a:t>
            </a:r>
            <a:r>
              <a:rPr lang="en-US" dirty="0" smtClean="0"/>
              <a:t>scale</a:t>
            </a:r>
          </a:p>
          <a:p>
            <a:pPr lvl="1"/>
            <a:endParaRPr lang="en-US" dirty="0"/>
          </a:p>
          <a:p>
            <a:r>
              <a:rPr lang="en-US" dirty="0" smtClean="0"/>
              <a:t>Location Durability</a:t>
            </a:r>
          </a:p>
          <a:p>
            <a:pPr lvl="1"/>
            <a:r>
              <a:rPr lang="en-US" dirty="0" smtClean="0"/>
              <a:t>Durability vs Performance vs Consistency</a:t>
            </a:r>
          </a:p>
        </p:txBody>
      </p:sp>
    </p:spTree>
    <p:extLst>
      <p:ext uri="{BB962C8B-B14F-4D97-AF65-F5344CB8AC3E}">
        <p14:creationId xmlns:p14="http://schemas.microsoft.com/office/powerpoint/2010/main" val="2157489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and Optimizing COGS</a:t>
            </a:r>
            <a:endParaRPr lang="en-US" dirty="0"/>
          </a:p>
        </p:txBody>
      </p:sp>
      <p:sp>
        <p:nvSpPr>
          <p:cNvPr id="3" name="Text Placeholder 2"/>
          <p:cNvSpPr>
            <a:spLocks noGrp="1"/>
          </p:cNvSpPr>
          <p:nvPr>
            <p:ph type="body" sz="quarter" idx="10"/>
          </p:nvPr>
        </p:nvSpPr>
        <p:spPr>
          <a:xfrm>
            <a:off x="269169" y="1322372"/>
            <a:ext cx="11650488" cy="5495191"/>
          </a:xfrm>
        </p:spPr>
        <p:txBody>
          <a:bodyPr>
            <a:normAutofit fontScale="92500" lnSpcReduction="20000"/>
          </a:bodyPr>
          <a:lstStyle/>
          <a:p>
            <a:r>
              <a:rPr lang="en-US" sz="3500" dirty="0"/>
              <a:t>Hosting Cost </a:t>
            </a:r>
          </a:p>
          <a:p>
            <a:pPr lvl="1"/>
            <a:r>
              <a:rPr lang="en-US" sz="2400" dirty="0"/>
              <a:t>Data Center, Power, Cooling, Operations, </a:t>
            </a:r>
            <a:r>
              <a:rPr lang="en-US" sz="2400" dirty="0" smtClean="0"/>
              <a:t>Reserving/Occupying Space, </a:t>
            </a:r>
            <a:r>
              <a:rPr lang="en-US" sz="2400" dirty="0" err="1" smtClean="0"/>
              <a:t>etc</a:t>
            </a:r>
            <a:endParaRPr lang="en-US" sz="2400" dirty="0"/>
          </a:p>
          <a:p>
            <a:r>
              <a:rPr lang="en-US" sz="3500" dirty="0" smtClean="0"/>
              <a:t>Continuous </a:t>
            </a:r>
            <a:r>
              <a:rPr lang="en-US" sz="3500" dirty="0"/>
              <a:t>hardware </a:t>
            </a:r>
            <a:r>
              <a:rPr lang="en-US" sz="3500" dirty="0" smtClean="0"/>
              <a:t>design</a:t>
            </a:r>
          </a:p>
          <a:p>
            <a:pPr lvl="1"/>
            <a:r>
              <a:rPr lang="en-US" sz="2400" dirty="0" smtClean="0"/>
              <a:t>New hardware design (SKU) at least every year (hardware lasts for 3-4 years)</a:t>
            </a:r>
          </a:p>
          <a:p>
            <a:pPr lvl="1"/>
            <a:r>
              <a:rPr lang="en-US" sz="2400" dirty="0" smtClean="0"/>
              <a:t>Track and take advantage of new technology </a:t>
            </a:r>
            <a:endParaRPr lang="en-US" sz="2400" dirty="0"/>
          </a:p>
          <a:p>
            <a:r>
              <a:rPr lang="en-US" sz="3500" dirty="0" smtClean="0"/>
              <a:t>Reducing WIP (Work in Progress)</a:t>
            </a:r>
          </a:p>
          <a:p>
            <a:pPr lvl="1"/>
            <a:r>
              <a:rPr lang="en-US" sz="2400" dirty="0" smtClean="0"/>
              <a:t>Time from order arriving on Dock to the time it is fully used</a:t>
            </a:r>
          </a:p>
          <a:p>
            <a:pPr lvl="1"/>
            <a:r>
              <a:rPr lang="en-US" sz="2400" dirty="0" smtClean="0"/>
              <a:t>Time </a:t>
            </a:r>
            <a:r>
              <a:rPr lang="en-US" sz="2400" dirty="0"/>
              <a:t>to Build, Time to Live, Time to Fill </a:t>
            </a:r>
          </a:p>
          <a:p>
            <a:pPr lvl="1"/>
            <a:r>
              <a:rPr lang="en-US" sz="2400" dirty="0" smtClean="0"/>
              <a:t>Need to incrementally and efficiently add capacity</a:t>
            </a:r>
          </a:p>
          <a:p>
            <a:r>
              <a:rPr lang="en-US" sz="3500" dirty="0" smtClean="0"/>
              <a:t>Multi-tenancy</a:t>
            </a:r>
            <a:endParaRPr lang="en-US" sz="3600" dirty="0"/>
          </a:p>
          <a:p>
            <a:pPr lvl="1"/>
            <a:r>
              <a:rPr lang="en-US" sz="2400" dirty="0" smtClean="0"/>
              <a:t>Blend different workloads and customers to reduce COGS</a:t>
            </a:r>
          </a:p>
          <a:p>
            <a:pPr lvl="2"/>
            <a:r>
              <a:rPr lang="en-US" sz="2000" dirty="0" smtClean="0"/>
              <a:t>Keeps overprovisioning overheads low due to economies of scale</a:t>
            </a:r>
          </a:p>
          <a:p>
            <a:pPr lvl="2"/>
            <a:r>
              <a:rPr lang="en-US" sz="2000" dirty="0" smtClean="0"/>
              <a:t>Fully utilize resources by blending different workloads (e.g., Disk GBs vs IOs)</a:t>
            </a:r>
          </a:p>
          <a:p>
            <a:pPr lvl="1"/>
            <a:r>
              <a:rPr lang="en-US" sz="2400" dirty="0" smtClean="0"/>
              <a:t>Customers needs </a:t>
            </a:r>
            <a:r>
              <a:rPr lang="en-US" sz="2400" dirty="0"/>
              <a:t>consistent performance </a:t>
            </a:r>
          </a:p>
          <a:p>
            <a:pPr lvl="2"/>
            <a:r>
              <a:rPr lang="en-US" sz="2000" dirty="0"/>
              <a:t>Deal with spikes and varying </a:t>
            </a:r>
            <a:r>
              <a:rPr lang="en-US" sz="2000" dirty="0" smtClean="0"/>
              <a:t>workloads, deal with background jobs, and seamlessly </a:t>
            </a:r>
            <a:r>
              <a:rPr lang="en-US" sz="2000" dirty="0"/>
              <a:t>load balance hot </a:t>
            </a:r>
            <a:r>
              <a:rPr lang="en-US" sz="2000" dirty="0" smtClean="0"/>
              <a:t>spots away</a:t>
            </a:r>
            <a:endParaRPr lang="en-US" sz="2000" dirty="0"/>
          </a:p>
          <a:p>
            <a:pPr lvl="2"/>
            <a:r>
              <a:rPr lang="en-US" sz="2000" dirty="0" smtClean="0"/>
              <a:t>Appropriately throttle and provide isolation among customers</a:t>
            </a:r>
          </a:p>
          <a:p>
            <a:endParaRPr lang="en-US" dirty="0" smtClean="0"/>
          </a:p>
        </p:txBody>
      </p:sp>
    </p:spTree>
    <p:extLst>
      <p:ext uri="{BB962C8B-B14F-4D97-AF65-F5344CB8AC3E}">
        <p14:creationId xmlns:p14="http://schemas.microsoft.com/office/powerpoint/2010/main" val="33245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n 7"/>
          <p:cNvSpPr>
            <a:spLocks noChangeAspect="1"/>
          </p:cNvSpPr>
          <p:nvPr/>
        </p:nvSpPr>
        <p:spPr bwMode="auto">
          <a:xfrm>
            <a:off x="3436219" y="2668428"/>
            <a:ext cx="2172620" cy="2743200"/>
          </a:xfrm>
          <a:prstGeom prst="can">
            <a:avLst/>
          </a:prstGeom>
          <a:solidFill>
            <a:schemeClr val="tx1">
              <a:lumMod val="90000"/>
              <a:lumOff val="1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dirty="0" smtClean="0">
                <a:gradFill>
                  <a:gsLst>
                    <a:gs pos="0">
                      <a:srgbClr val="FFFFFF"/>
                    </a:gs>
                    <a:gs pos="100000">
                      <a:srgbClr val="FFFFFF"/>
                    </a:gs>
                  </a:gsLst>
                  <a:lin ang="5400000" scaled="0"/>
                </a:gradFill>
              </a:rPr>
              <a:t>3x</a:t>
            </a:r>
          </a:p>
        </p:txBody>
      </p:sp>
      <p:sp>
        <p:nvSpPr>
          <p:cNvPr id="7" name="Can 6"/>
          <p:cNvSpPr>
            <a:spLocks noChangeAspect="1"/>
          </p:cNvSpPr>
          <p:nvPr/>
        </p:nvSpPr>
        <p:spPr bwMode="auto">
          <a:xfrm>
            <a:off x="6515010" y="4040028"/>
            <a:ext cx="2303552" cy="1371600"/>
          </a:xfrm>
          <a:prstGeom prst="can">
            <a:avLst/>
          </a:prstGeom>
          <a:solidFill>
            <a:schemeClr val="tx1">
              <a:lumMod val="90000"/>
              <a:lumOff val="1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dirty="0">
                <a:gradFill>
                  <a:gsLst>
                    <a:gs pos="0">
                      <a:srgbClr val="FFFFFF"/>
                    </a:gs>
                    <a:gs pos="100000">
                      <a:srgbClr val="FFFFFF"/>
                    </a:gs>
                  </a:gsLst>
                  <a:lin ang="5400000" scaled="0"/>
                </a:gradFill>
              </a:rPr>
              <a:t>1.5x</a:t>
            </a:r>
          </a:p>
        </p:txBody>
      </p:sp>
      <p:grpSp>
        <p:nvGrpSpPr>
          <p:cNvPr id="4" name="Group 3"/>
          <p:cNvGrpSpPr/>
          <p:nvPr/>
        </p:nvGrpSpPr>
        <p:grpSpPr>
          <a:xfrm>
            <a:off x="6380162" y="2668428"/>
            <a:ext cx="2438400" cy="1219200"/>
            <a:chOff x="6380162" y="2668428"/>
            <a:chExt cx="2438400" cy="1219200"/>
          </a:xfrm>
        </p:grpSpPr>
        <p:cxnSp>
          <p:nvCxnSpPr>
            <p:cNvPr id="13" name="Straight Connector 12"/>
            <p:cNvCxnSpPr/>
            <p:nvPr/>
          </p:nvCxnSpPr>
          <p:spPr>
            <a:xfrm>
              <a:off x="6380162" y="2668428"/>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Down Arrow 14"/>
            <p:cNvSpPr/>
            <p:nvPr/>
          </p:nvSpPr>
          <p:spPr bwMode="auto">
            <a:xfrm>
              <a:off x="7295949" y="2820828"/>
              <a:ext cx="548640" cy="1066800"/>
            </a:xfrm>
            <a:prstGeom prst="downArrow">
              <a:avLst/>
            </a:prstGeom>
            <a:gradFill>
              <a:gsLst>
                <a:gs pos="0">
                  <a:srgbClr val="D6B19C"/>
                </a:gs>
                <a:gs pos="30000">
                  <a:srgbClr val="D49E6C"/>
                </a:gs>
                <a:gs pos="70000">
                  <a:srgbClr val="A65528"/>
                </a:gs>
                <a:gs pos="100000">
                  <a:srgbClr val="663012"/>
                </a:gs>
              </a:gsLst>
              <a:lin ang="16200000" scaled="0"/>
            </a:gra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6" name="Text Box 12"/>
            <p:cNvSpPr txBox="1">
              <a:spLocks noChangeArrowheads="1"/>
            </p:cNvSpPr>
            <p:nvPr/>
          </p:nvSpPr>
          <p:spPr bwMode="auto">
            <a:xfrm>
              <a:off x="7731712" y="3161740"/>
              <a:ext cx="990600" cy="400110"/>
            </a:xfrm>
            <a:prstGeom prst="rect">
              <a:avLst/>
            </a:prstGeom>
            <a:noFill/>
            <a:ln w="9525">
              <a:noFill/>
              <a:miter lim="800000"/>
              <a:headEnd/>
              <a:tailEnd/>
            </a:ln>
          </p:spPr>
          <p:txBody>
            <a:bodyPr wrap="squar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Century Gothic" pitchFamily="-112" charset="0"/>
                  <a:ea typeface="+mn-ea"/>
                  <a:cs typeface="+mn-cs"/>
                </a:defRPr>
              </a:lvl1pPr>
              <a:lvl2pPr marL="457200" algn="l" rtl="0" fontAlgn="base">
                <a:spcBef>
                  <a:spcPct val="0"/>
                </a:spcBef>
                <a:spcAft>
                  <a:spcPct val="0"/>
                </a:spcAft>
                <a:defRPr sz="2400" kern="1200">
                  <a:solidFill>
                    <a:schemeClr val="tx1"/>
                  </a:solidFill>
                  <a:latin typeface="Century Gothic" pitchFamily="-112" charset="0"/>
                  <a:ea typeface="+mn-ea"/>
                  <a:cs typeface="+mn-cs"/>
                </a:defRPr>
              </a:lvl2pPr>
              <a:lvl3pPr marL="914400" algn="l" rtl="0" fontAlgn="base">
                <a:spcBef>
                  <a:spcPct val="0"/>
                </a:spcBef>
                <a:spcAft>
                  <a:spcPct val="0"/>
                </a:spcAft>
                <a:defRPr sz="2400" kern="1200">
                  <a:solidFill>
                    <a:schemeClr val="tx1"/>
                  </a:solidFill>
                  <a:latin typeface="Century Gothic" pitchFamily="-112" charset="0"/>
                  <a:ea typeface="+mn-ea"/>
                  <a:cs typeface="+mn-cs"/>
                </a:defRPr>
              </a:lvl3pPr>
              <a:lvl4pPr marL="1371600" algn="l" rtl="0" fontAlgn="base">
                <a:spcBef>
                  <a:spcPct val="0"/>
                </a:spcBef>
                <a:spcAft>
                  <a:spcPct val="0"/>
                </a:spcAft>
                <a:defRPr sz="2400" kern="1200">
                  <a:solidFill>
                    <a:schemeClr val="tx1"/>
                  </a:solidFill>
                  <a:latin typeface="Century Gothic" pitchFamily="-112" charset="0"/>
                  <a:ea typeface="+mn-ea"/>
                  <a:cs typeface="+mn-cs"/>
                </a:defRPr>
              </a:lvl4pPr>
              <a:lvl5pPr marL="1828800" algn="l" rtl="0" fontAlgn="base">
                <a:spcBef>
                  <a:spcPct val="0"/>
                </a:spcBef>
                <a:spcAft>
                  <a:spcPct val="0"/>
                </a:spcAft>
                <a:defRPr sz="2400" kern="1200">
                  <a:solidFill>
                    <a:schemeClr val="tx1"/>
                  </a:solidFill>
                  <a:latin typeface="Century Gothic" pitchFamily="-112" charset="0"/>
                  <a:ea typeface="+mn-ea"/>
                  <a:cs typeface="+mn-cs"/>
                </a:defRPr>
              </a:lvl5pPr>
              <a:lvl6pPr marL="2286000" algn="l" defTabSz="457200" rtl="0" eaLnBrk="1" latinLnBrk="0" hangingPunct="1">
                <a:defRPr sz="2400" kern="1200">
                  <a:solidFill>
                    <a:schemeClr val="tx1"/>
                  </a:solidFill>
                  <a:latin typeface="Century Gothic" pitchFamily="-112" charset="0"/>
                  <a:ea typeface="+mn-ea"/>
                  <a:cs typeface="+mn-cs"/>
                </a:defRPr>
              </a:lvl6pPr>
              <a:lvl7pPr marL="2743200" algn="l" defTabSz="457200" rtl="0" eaLnBrk="1" latinLnBrk="0" hangingPunct="1">
                <a:defRPr sz="2400" kern="1200">
                  <a:solidFill>
                    <a:schemeClr val="tx1"/>
                  </a:solidFill>
                  <a:latin typeface="Century Gothic" pitchFamily="-112" charset="0"/>
                  <a:ea typeface="+mn-ea"/>
                  <a:cs typeface="+mn-cs"/>
                </a:defRPr>
              </a:lvl7pPr>
              <a:lvl8pPr marL="3200400" algn="l" defTabSz="457200" rtl="0" eaLnBrk="1" latinLnBrk="0" hangingPunct="1">
                <a:defRPr sz="2400" kern="1200">
                  <a:solidFill>
                    <a:schemeClr val="tx1"/>
                  </a:solidFill>
                  <a:latin typeface="Century Gothic" pitchFamily="-112" charset="0"/>
                  <a:ea typeface="+mn-ea"/>
                  <a:cs typeface="+mn-cs"/>
                </a:defRPr>
              </a:lvl8pPr>
              <a:lvl9pPr marL="3657600" algn="l" defTabSz="457200" rtl="0" eaLnBrk="1" latinLnBrk="0" hangingPunct="1">
                <a:defRPr sz="2400" kern="1200">
                  <a:solidFill>
                    <a:schemeClr val="tx1"/>
                  </a:solidFill>
                  <a:latin typeface="Century Gothic" pitchFamily="-112" charset="0"/>
                  <a:ea typeface="+mn-ea"/>
                  <a:cs typeface="+mn-cs"/>
                </a:defRPr>
              </a:lvl9pPr>
            </a:lstStyle>
            <a:p>
              <a:pPr algn="ctr">
                <a:spcBef>
                  <a:spcPct val="50000"/>
                </a:spcBef>
              </a:pPr>
              <a:r>
                <a:rPr lang="en-US" sz="2000" b="1" dirty="0" smtClean="0">
                  <a:solidFill>
                    <a:schemeClr val="bg1"/>
                  </a:solidFill>
                </a:rPr>
                <a:t>50%</a:t>
              </a:r>
              <a:endParaRPr lang="en-US" sz="2000" b="1" dirty="0">
                <a:solidFill>
                  <a:schemeClr val="bg1"/>
                </a:solidFill>
              </a:endParaRPr>
            </a:p>
          </p:txBody>
        </p:sp>
      </p:grpSp>
      <p:sp>
        <p:nvSpPr>
          <p:cNvPr id="6" name="Can 5"/>
          <p:cNvSpPr>
            <a:spLocks noChangeAspect="1"/>
          </p:cNvSpPr>
          <p:nvPr/>
        </p:nvSpPr>
        <p:spPr bwMode="auto">
          <a:xfrm>
            <a:off x="9529014" y="4497228"/>
            <a:ext cx="2232825" cy="914400"/>
          </a:xfrm>
          <a:prstGeom prst="can">
            <a:avLst/>
          </a:prstGeom>
          <a:solidFill>
            <a:schemeClr val="tx1">
              <a:lumMod val="90000"/>
              <a:lumOff val="10000"/>
            </a:schemeClr>
          </a:soli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dirty="0" smtClean="0">
                <a:gradFill>
                  <a:gsLst>
                    <a:gs pos="0">
                      <a:srgbClr val="FFFFFF"/>
                    </a:gs>
                    <a:gs pos="100000">
                      <a:srgbClr val="FFFFFF"/>
                    </a:gs>
                  </a:gsLst>
                  <a:lin ang="5400000" scaled="0"/>
                </a:gradFill>
              </a:rPr>
              <a:t>1.29x</a:t>
            </a:r>
            <a:endParaRPr lang="en-US" sz="3600" dirty="0">
              <a:gradFill>
                <a:gsLst>
                  <a:gs pos="0">
                    <a:srgbClr val="FFFFFF"/>
                  </a:gs>
                  <a:gs pos="100000">
                    <a:srgbClr val="FFFFFF"/>
                  </a:gs>
                </a:gsLst>
                <a:lin ang="5400000" scaled="0"/>
              </a:gradFill>
            </a:endParaRPr>
          </a:p>
        </p:txBody>
      </p:sp>
      <p:grpSp>
        <p:nvGrpSpPr>
          <p:cNvPr id="10" name="Group 9"/>
          <p:cNvGrpSpPr/>
          <p:nvPr/>
        </p:nvGrpSpPr>
        <p:grpSpPr>
          <a:xfrm>
            <a:off x="9410063" y="4040030"/>
            <a:ext cx="2438400" cy="457199"/>
            <a:chOff x="9410063" y="4040028"/>
            <a:chExt cx="2438400" cy="457199"/>
          </a:xfrm>
        </p:grpSpPr>
        <p:cxnSp>
          <p:nvCxnSpPr>
            <p:cNvPr id="17" name="Straight Connector 16"/>
            <p:cNvCxnSpPr/>
            <p:nvPr/>
          </p:nvCxnSpPr>
          <p:spPr>
            <a:xfrm>
              <a:off x="9410063" y="4040028"/>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Down Arrow 18"/>
            <p:cNvSpPr/>
            <p:nvPr/>
          </p:nvSpPr>
          <p:spPr bwMode="auto">
            <a:xfrm>
              <a:off x="10401430" y="4059706"/>
              <a:ext cx="496533" cy="437521"/>
            </a:xfrm>
            <a:prstGeom prst="downArrow">
              <a:avLst/>
            </a:prstGeom>
            <a:gradFill>
              <a:gsLst>
                <a:gs pos="0">
                  <a:srgbClr val="D6B19C"/>
                </a:gs>
                <a:gs pos="30000">
                  <a:srgbClr val="D49E6C"/>
                </a:gs>
                <a:gs pos="70000">
                  <a:srgbClr val="A65528"/>
                </a:gs>
                <a:gs pos="100000">
                  <a:srgbClr val="663012"/>
                </a:gs>
              </a:gsLst>
              <a:lin ang="16200000" scaled="0"/>
            </a:gra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0" name="Text Box 12"/>
            <p:cNvSpPr txBox="1">
              <a:spLocks noChangeArrowheads="1"/>
            </p:cNvSpPr>
            <p:nvPr/>
          </p:nvSpPr>
          <p:spPr bwMode="auto">
            <a:xfrm>
              <a:off x="10857862" y="4078128"/>
              <a:ext cx="903975" cy="400110"/>
            </a:xfrm>
            <a:prstGeom prst="rect">
              <a:avLst/>
            </a:prstGeom>
            <a:noFill/>
            <a:ln w="9525">
              <a:noFill/>
              <a:miter lim="800000"/>
              <a:headEnd/>
              <a:tailEnd/>
            </a:ln>
          </p:spPr>
          <p:txBody>
            <a:bodyPr wrap="squar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Century Gothic" pitchFamily="-112" charset="0"/>
                  <a:ea typeface="+mn-ea"/>
                  <a:cs typeface="+mn-cs"/>
                </a:defRPr>
              </a:lvl1pPr>
              <a:lvl2pPr marL="457200" algn="l" rtl="0" fontAlgn="base">
                <a:spcBef>
                  <a:spcPct val="0"/>
                </a:spcBef>
                <a:spcAft>
                  <a:spcPct val="0"/>
                </a:spcAft>
                <a:defRPr sz="2400" kern="1200">
                  <a:solidFill>
                    <a:schemeClr val="tx1"/>
                  </a:solidFill>
                  <a:latin typeface="Century Gothic" pitchFamily="-112" charset="0"/>
                  <a:ea typeface="+mn-ea"/>
                  <a:cs typeface="+mn-cs"/>
                </a:defRPr>
              </a:lvl2pPr>
              <a:lvl3pPr marL="914400" algn="l" rtl="0" fontAlgn="base">
                <a:spcBef>
                  <a:spcPct val="0"/>
                </a:spcBef>
                <a:spcAft>
                  <a:spcPct val="0"/>
                </a:spcAft>
                <a:defRPr sz="2400" kern="1200">
                  <a:solidFill>
                    <a:schemeClr val="tx1"/>
                  </a:solidFill>
                  <a:latin typeface="Century Gothic" pitchFamily="-112" charset="0"/>
                  <a:ea typeface="+mn-ea"/>
                  <a:cs typeface="+mn-cs"/>
                </a:defRPr>
              </a:lvl3pPr>
              <a:lvl4pPr marL="1371600" algn="l" rtl="0" fontAlgn="base">
                <a:spcBef>
                  <a:spcPct val="0"/>
                </a:spcBef>
                <a:spcAft>
                  <a:spcPct val="0"/>
                </a:spcAft>
                <a:defRPr sz="2400" kern="1200">
                  <a:solidFill>
                    <a:schemeClr val="tx1"/>
                  </a:solidFill>
                  <a:latin typeface="Century Gothic" pitchFamily="-112" charset="0"/>
                  <a:ea typeface="+mn-ea"/>
                  <a:cs typeface="+mn-cs"/>
                </a:defRPr>
              </a:lvl4pPr>
              <a:lvl5pPr marL="1828800" algn="l" rtl="0" fontAlgn="base">
                <a:spcBef>
                  <a:spcPct val="0"/>
                </a:spcBef>
                <a:spcAft>
                  <a:spcPct val="0"/>
                </a:spcAft>
                <a:defRPr sz="2400" kern="1200">
                  <a:solidFill>
                    <a:schemeClr val="tx1"/>
                  </a:solidFill>
                  <a:latin typeface="Century Gothic" pitchFamily="-112" charset="0"/>
                  <a:ea typeface="+mn-ea"/>
                  <a:cs typeface="+mn-cs"/>
                </a:defRPr>
              </a:lvl5pPr>
              <a:lvl6pPr marL="2286000" algn="l" defTabSz="457200" rtl="0" eaLnBrk="1" latinLnBrk="0" hangingPunct="1">
                <a:defRPr sz="2400" kern="1200">
                  <a:solidFill>
                    <a:schemeClr val="tx1"/>
                  </a:solidFill>
                  <a:latin typeface="Century Gothic" pitchFamily="-112" charset="0"/>
                  <a:ea typeface="+mn-ea"/>
                  <a:cs typeface="+mn-cs"/>
                </a:defRPr>
              </a:lvl6pPr>
              <a:lvl7pPr marL="2743200" algn="l" defTabSz="457200" rtl="0" eaLnBrk="1" latinLnBrk="0" hangingPunct="1">
                <a:defRPr sz="2400" kern="1200">
                  <a:solidFill>
                    <a:schemeClr val="tx1"/>
                  </a:solidFill>
                  <a:latin typeface="Century Gothic" pitchFamily="-112" charset="0"/>
                  <a:ea typeface="+mn-ea"/>
                  <a:cs typeface="+mn-cs"/>
                </a:defRPr>
              </a:lvl7pPr>
              <a:lvl8pPr marL="3200400" algn="l" defTabSz="457200" rtl="0" eaLnBrk="1" latinLnBrk="0" hangingPunct="1">
                <a:defRPr sz="2400" kern="1200">
                  <a:solidFill>
                    <a:schemeClr val="tx1"/>
                  </a:solidFill>
                  <a:latin typeface="Century Gothic" pitchFamily="-112" charset="0"/>
                  <a:ea typeface="+mn-ea"/>
                  <a:cs typeface="+mn-cs"/>
                </a:defRPr>
              </a:lvl8pPr>
              <a:lvl9pPr marL="3657600" algn="l" defTabSz="457200" rtl="0" eaLnBrk="1" latinLnBrk="0" hangingPunct="1">
                <a:defRPr sz="2400" kern="1200">
                  <a:solidFill>
                    <a:schemeClr val="tx1"/>
                  </a:solidFill>
                  <a:latin typeface="Century Gothic" pitchFamily="-112" charset="0"/>
                  <a:ea typeface="+mn-ea"/>
                  <a:cs typeface="+mn-cs"/>
                </a:defRPr>
              </a:lvl9pPr>
            </a:lstStyle>
            <a:p>
              <a:pPr algn="ctr">
                <a:spcBef>
                  <a:spcPct val="50000"/>
                </a:spcBef>
              </a:pPr>
              <a:r>
                <a:rPr lang="en-US" sz="2000" b="1" dirty="0" smtClean="0">
                  <a:solidFill>
                    <a:schemeClr val="bg1"/>
                  </a:solidFill>
                </a:rPr>
                <a:t>14%</a:t>
              </a:r>
              <a:endParaRPr lang="en-US" sz="2000" b="1" dirty="0">
                <a:solidFill>
                  <a:schemeClr val="bg1"/>
                </a:solidFill>
              </a:endParaRPr>
            </a:p>
          </p:txBody>
        </p:sp>
      </p:grpSp>
      <p:sp>
        <p:nvSpPr>
          <p:cNvPr id="23" name="Title 1"/>
          <p:cNvSpPr>
            <a:spLocks noGrp="1"/>
          </p:cNvSpPr>
          <p:nvPr>
            <p:ph type="title"/>
          </p:nvPr>
        </p:nvSpPr>
        <p:spPr/>
        <p:txBody>
          <a:bodyPr/>
          <a:lstStyle/>
          <a:p>
            <a:r>
              <a:rPr lang="en-US" dirty="0" smtClean="0"/>
              <a:t>Reduce Costs using Erasure Coding </a:t>
            </a:r>
            <a:endParaRPr lang="en-US" dirty="0"/>
          </a:p>
        </p:txBody>
      </p:sp>
      <p:sp>
        <p:nvSpPr>
          <p:cNvPr id="5" name="Text Placeholder 4"/>
          <p:cNvSpPr>
            <a:spLocks noGrp="1"/>
          </p:cNvSpPr>
          <p:nvPr>
            <p:ph type="body" sz="quarter" idx="10"/>
          </p:nvPr>
        </p:nvSpPr>
        <p:spPr>
          <a:xfrm>
            <a:off x="269169" y="1341448"/>
            <a:ext cx="11650488" cy="498598"/>
          </a:xfrm>
        </p:spPr>
        <p:txBody>
          <a:bodyPr/>
          <a:lstStyle/>
          <a:p>
            <a:r>
              <a:rPr lang="en-US" sz="3600" dirty="0" smtClean="0"/>
              <a:t>At </a:t>
            </a:r>
            <a:r>
              <a:rPr lang="en-US" sz="3600" dirty="0" err="1" smtClean="0"/>
              <a:t>Exabytes</a:t>
            </a:r>
            <a:r>
              <a:rPr lang="en-US" sz="3600" dirty="0" smtClean="0"/>
              <a:t>+ the savings are significant</a:t>
            </a:r>
            <a:endParaRPr lang="en-US" sz="3600" dirty="0"/>
          </a:p>
        </p:txBody>
      </p:sp>
      <p:sp>
        <p:nvSpPr>
          <p:cNvPr id="9" name="Rectangle 8"/>
          <p:cNvSpPr/>
          <p:nvPr/>
        </p:nvSpPr>
        <p:spPr>
          <a:xfrm>
            <a:off x="-97307" y="5647929"/>
            <a:ext cx="11298705" cy="1015663"/>
          </a:xfrm>
          <a:prstGeom prst="rect">
            <a:avLst/>
          </a:prstGeom>
        </p:spPr>
        <p:txBody>
          <a:bodyPr wrap="square">
            <a:spAutoFit/>
          </a:bodyPr>
          <a:lstStyle/>
          <a:p>
            <a:pPr marL="863600" lvl="2" indent="-460375"/>
            <a:r>
              <a:rPr lang="en-US" sz="2000" dirty="0">
                <a:solidFill>
                  <a:schemeClr val="bg1"/>
                </a:solidFill>
              </a:rPr>
              <a:t>“</a:t>
            </a:r>
            <a:r>
              <a:rPr lang="en-US" sz="2000" i="1" dirty="0">
                <a:solidFill>
                  <a:schemeClr val="bg1"/>
                </a:solidFill>
              </a:rPr>
              <a:t>Erasure Coding in Windows Azure Storage</a:t>
            </a:r>
            <a:r>
              <a:rPr lang="en-US" sz="2000" dirty="0">
                <a:solidFill>
                  <a:schemeClr val="bg1"/>
                </a:solidFill>
              </a:rPr>
              <a:t>”, USENIX Annual Technical Conference, June 2012</a:t>
            </a:r>
            <a:br>
              <a:rPr lang="en-US" sz="2000" dirty="0">
                <a:solidFill>
                  <a:schemeClr val="bg1"/>
                </a:solidFill>
              </a:rPr>
            </a:br>
            <a:r>
              <a:rPr lang="en-US" sz="2000" u="sng" dirty="0">
                <a:solidFill>
                  <a:schemeClr val="bg1"/>
                </a:solidFill>
              </a:rPr>
              <a:t>https://www.usenix.org/conference/usenixfederatedconferencesweek/erasure-coding-windows-azure-storage</a:t>
            </a:r>
            <a:endParaRPr lang="en-US" sz="2000" dirty="0">
              <a:solidFill>
                <a:schemeClr val="bg1"/>
              </a:solidFill>
            </a:endParaRPr>
          </a:p>
        </p:txBody>
      </p:sp>
      <p:sp>
        <p:nvSpPr>
          <p:cNvPr id="2" name="TextBox 1"/>
          <p:cNvSpPr txBox="1"/>
          <p:nvPr/>
        </p:nvSpPr>
        <p:spPr>
          <a:xfrm>
            <a:off x="1336995" y="3634931"/>
            <a:ext cx="1759264" cy="886397"/>
          </a:xfrm>
          <a:prstGeom prst="rect">
            <a:avLst/>
          </a:prstGeom>
          <a:noFill/>
        </p:spPr>
        <p:txBody>
          <a:bodyPr wrap="none" lIns="0" tIns="0" rIns="0" bIns="0" rtlCol="0">
            <a:spAutoFit/>
          </a:bodyPr>
          <a:lstStyle/>
          <a:p>
            <a:pPr>
              <a:lnSpc>
                <a:spcPct val="90000"/>
              </a:lnSpc>
              <a:spcBef>
                <a:spcPct val="20000"/>
              </a:spcBef>
              <a:buSzPct val="80000"/>
            </a:pPr>
            <a:r>
              <a:rPr lang="en-US" sz="3200" dirty="0" smtClean="0">
                <a:solidFill>
                  <a:schemeClr val="bg1"/>
                </a:solidFill>
              </a:rPr>
              <a:t>Storage </a:t>
            </a:r>
            <a:br>
              <a:rPr lang="en-US" sz="3200" dirty="0" smtClean="0">
                <a:solidFill>
                  <a:schemeClr val="bg1"/>
                </a:solidFill>
              </a:rPr>
            </a:br>
            <a:r>
              <a:rPr lang="en-US" sz="3200" dirty="0" smtClean="0">
                <a:solidFill>
                  <a:schemeClr val="bg1"/>
                </a:solidFill>
              </a:rPr>
              <a:t>Overhead</a:t>
            </a:r>
            <a:endParaRPr lang="en-US" sz="3200" dirty="0">
              <a:solidFill>
                <a:schemeClr val="bg1"/>
              </a:solidFill>
            </a:endParaRPr>
          </a:p>
        </p:txBody>
      </p:sp>
      <p:sp>
        <p:nvSpPr>
          <p:cNvPr id="3" name="TextBox 2"/>
          <p:cNvSpPr txBox="1"/>
          <p:nvPr/>
        </p:nvSpPr>
        <p:spPr>
          <a:xfrm>
            <a:off x="3737995" y="2135492"/>
            <a:ext cx="1416670" cy="387798"/>
          </a:xfrm>
          <a:prstGeom prst="rect">
            <a:avLst/>
          </a:prstGeom>
          <a:noFill/>
        </p:spPr>
        <p:txBody>
          <a:bodyPr wrap="none" lIns="0" tIns="0" rIns="0" bIns="0" rtlCol="0">
            <a:spAutoFit/>
          </a:bodyPr>
          <a:lstStyle/>
          <a:p>
            <a:pPr>
              <a:lnSpc>
                <a:spcPct val="90000"/>
              </a:lnSpc>
              <a:spcBef>
                <a:spcPct val="20000"/>
              </a:spcBef>
              <a:buSzPct val="80000"/>
            </a:pPr>
            <a:r>
              <a:rPr lang="en-US" sz="2800" dirty="0" smtClean="0">
                <a:solidFill>
                  <a:schemeClr val="bg1"/>
                </a:solidFill>
              </a:rPr>
              <a:t>3 Replica</a:t>
            </a:r>
            <a:endParaRPr lang="en-US" sz="2800" dirty="0">
              <a:solidFill>
                <a:schemeClr val="bg1"/>
              </a:solidFill>
            </a:endParaRPr>
          </a:p>
        </p:txBody>
      </p:sp>
      <p:sp>
        <p:nvSpPr>
          <p:cNvPr id="21" name="TextBox 20"/>
          <p:cNvSpPr txBox="1"/>
          <p:nvPr/>
        </p:nvSpPr>
        <p:spPr>
          <a:xfrm>
            <a:off x="6611261" y="2154018"/>
            <a:ext cx="1915333" cy="387798"/>
          </a:xfrm>
          <a:prstGeom prst="rect">
            <a:avLst/>
          </a:prstGeom>
          <a:noFill/>
        </p:spPr>
        <p:txBody>
          <a:bodyPr wrap="none" lIns="0" tIns="0" rIns="0" bIns="0" rtlCol="0">
            <a:spAutoFit/>
          </a:bodyPr>
          <a:lstStyle/>
          <a:p>
            <a:pPr>
              <a:lnSpc>
                <a:spcPct val="90000"/>
              </a:lnSpc>
              <a:spcBef>
                <a:spcPct val="20000"/>
              </a:spcBef>
              <a:buSzPct val="80000"/>
            </a:pPr>
            <a:r>
              <a:rPr lang="en-US" sz="2800" dirty="0" smtClean="0">
                <a:solidFill>
                  <a:schemeClr val="bg1"/>
                </a:solidFill>
              </a:rPr>
              <a:t>Standard EC</a:t>
            </a:r>
            <a:endParaRPr lang="en-US" sz="2800" dirty="0">
              <a:solidFill>
                <a:schemeClr val="bg1"/>
              </a:solidFill>
            </a:endParaRPr>
          </a:p>
        </p:txBody>
      </p:sp>
      <p:sp>
        <p:nvSpPr>
          <p:cNvPr id="22" name="TextBox 21"/>
          <p:cNvSpPr txBox="1"/>
          <p:nvPr/>
        </p:nvSpPr>
        <p:spPr>
          <a:xfrm>
            <a:off x="10285930" y="2154018"/>
            <a:ext cx="600870" cy="387798"/>
          </a:xfrm>
          <a:prstGeom prst="rect">
            <a:avLst/>
          </a:prstGeom>
          <a:noFill/>
        </p:spPr>
        <p:txBody>
          <a:bodyPr wrap="none" lIns="0" tIns="0" rIns="0" bIns="0" rtlCol="0">
            <a:spAutoFit/>
          </a:bodyPr>
          <a:lstStyle/>
          <a:p>
            <a:pPr>
              <a:lnSpc>
                <a:spcPct val="90000"/>
              </a:lnSpc>
              <a:spcBef>
                <a:spcPct val="20000"/>
              </a:spcBef>
              <a:buSzPct val="80000"/>
            </a:pPr>
            <a:r>
              <a:rPr lang="en-US" sz="2800" dirty="0" smtClean="0">
                <a:solidFill>
                  <a:schemeClr val="bg1"/>
                </a:solidFill>
              </a:rPr>
              <a:t>LRC</a:t>
            </a:r>
            <a:endParaRPr lang="en-US" sz="2800" dirty="0">
              <a:solidFill>
                <a:schemeClr val="bg1"/>
              </a:solidFill>
            </a:endParaRPr>
          </a:p>
        </p:txBody>
      </p:sp>
    </p:spTree>
    <p:extLst>
      <p:ext uri="{BB962C8B-B14F-4D97-AF65-F5344CB8AC3E}">
        <p14:creationId xmlns:p14="http://schemas.microsoft.com/office/powerpoint/2010/main" val="3070718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9" grpId="0"/>
      <p:bldP spid="2" grpId="0"/>
      <p:bldP spid="3"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07" y="201716"/>
            <a:ext cx="11725169" cy="832326"/>
          </a:xfrm>
        </p:spPr>
        <p:txBody>
          <a:bodyPr>
            <a:normAutofit/>
          </a:bodyPr>
          <a:lstStyle/>
          <a:p>
            <a:r>
              <a:rPr lang="en-US" sz="3900" dirty="0" smtClean="0"/>
              <a:t>Location Durability</a:t>
            </a:r>
            <a:endParaRPr lang="en-US" sz="3900" dirty="0"/>
          </a:p>
        </p:txBody>
      </p:sp>
      <p:sp>
        <p:nvSpPr>
          <p:cNvPr id="3" name="Content Placeholder 2"/>
          <p:cNvSpPr>
            <a:spLocks noGrp="1"/>
          </p:cNvSpPr>
          <p:nvPr>
            <p:ph idx="4294967295"/>
          </p:nvPr>
        </p:nvSpPr>
        <p:spPr>
          <a:xfrm>
            <a:off x="709178" y="1001487"/>
            <a:ext cx="10512862" cy="5736770"/>
          </a:xfrm>
          <a:prstGeom prst="rect">
            <a:avLst/>
          </a:prstGeom>
        </p:spPr>
        <p:txBody>
          <a:bodyPr lIns="89629" tIns="44815" rIns="89629" bIns="44815">
            <a:normAutofit fontScale="55000" lnSpcReduction="20000"/>
          </a:bodyPr>
          <a:lstStyle/>
          <a:p>
            <a:r>
              <a:rPr lang="en-US" dirty="0"/>
              <a:t>How “far apart” should your data be replicated? </a:t>
            </a:r>
            <a:endParaRPr lang="en-US" dirty="0" smtClean="0"/>
          </a:p>
          <a:p>
            <a:pPr lvl="4"/>
            <a:endParaRPr lang="en-US" dirty="0" smtClean="0"/>
          </a:p>
          <a:p>
            <a:r>
              <a:rPr lang="en-US" dirty="0" smtClean="0"/>
              <a:t>Some data is fine to be kept within a single “region” </a:t>
            </a:r>
            <a:br>
              <a:rPr lang="en-US" dirty="0" smtClean="0"/>
            </a:br>
            <a:r>
              <a:rPr lang="en-US" dirty="0" smtClean="0"/>
              <a:t>(replicas are kept within a mile(s) of each other) </a:t>
            </a:r>
          </a:p>
          <a:p>
            <a:pPr lvl="1"/>
            <a:r>
              <a:rPr lang="en-US" dirty="0" smtClean="0"/>
              <a:t>From a 2011 Netflix presentation </a:t>
            </a:r>
            <a:r>
              <a:rPr lang="en-US" sz="1900" dirty="0"/>
              <a:t>(http://www.slideshare.net/adrianco/migrating-netflix-from-oracle-to-global-Cassandra):</a:t>
            </a:r>
          </a:p>
          <a:p>
            <a:endParaRPr lang="en-US" dirty="0" smtClean="0"/>
          </a:p>
          <a:p>
            <a:endParaRPr lang="en-US" dirty="0"/>
          </a:p>
          <a:p>
            <a:endParaRPr lang="en-US" dirty="0" smtClean="0"/>
          </a:p>
          <a:p>
            <a:endParaRPr lang="en-US" dirty="0" smtClean="0"/>
          </a:p>
          <a:p>
            <a:endParaRPr lang="en-US" dirty="0" smtClean="0"/>
          </a:p>
          <a:p>
            <a:endParaRPr lang="en-US" dirty="0"/>
          </a:p>
          <a:p>
            <a:endParaRPr lang="en-US" dirty="0"/>
          </a:p>
          <a:p>
            <a:endParaRPr lang="en-US" dirty="0" smtClean="0"/>
          </a:p>
          <a:p>
            <a:pPr marL="0" indent="0">
              <a:buNone/>
            </a:pPr>
            <a:endParaRPr lang="en-US" dirty="0" smtClean="0"/>
          </a:p>
          <a:p>
            <a:r>
              <a:rPr lang="en-US" dirty="0" smtClean="0"/>
              <a:t>Whereas other customers require replicas to be kept </a:t>
            </a:r>
            <a:br>
              <a:rPr lang="en-US" dirty="0" smtClean="0"/>
            </a:br>
            <a:r>
              <a:rPr lang="en-US" dirty="0" smtClean="0"/>
              <a:t>100s of miles apart from each other for DR (disaster recovery)</a:t>
            </a:r>
          </a:p>
          <a:p>
            <a:pPr lvl="1"/>
            <a:r>
              <a:rPr lang="en-US" dirty="0"/>
              <a:t>A</a:t>
            </a:r>
            <a:r>
              <a:rPr lang="en-US" dirty="0" smtClean="0"/>
              <a:t>bility </a:t>
            </a:r>
            <a:r>
              <a:rPr lang="en-US" dirty="0"/>
              <a:t>to recover from major </a:t>
            </a:r>
            <a:r>
              <a:rPr lang="en-US" dirty="0" smtClean="0"/>
              <a:t>disasters including </a:t>
            </a:r>
            <a:br>
              <a:rPr lang="en-US" dirty="0" smtClean="0"/>
            </a:br>
            <a:r>
              <a:rPr lang="en-US" dirty="0" smtClean="0"/>
              <a:t>natural and man made disasters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667" y="2533826"/>
            <a:ext cx="8026622" cy="248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56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Cloud Vision</a:t>
            </a:r>
            <a:endParaRPr lang="en-US" dirty="0"/>
          </a:p>
        </p:txBody>
      </p:sp>
      <p:grpSp>
        <p:nvGrpSpPr>
          <p:cNvPr id="4" name="Group 3"/>
          <p:cNvGrpSpPr/>
          <p:nvPr/>
        </p:nvGrpSpPr>
        <p:grpSpPr>
          <a:xfrm>
            <a:off x="126615" y="1635896"/>
            <a:ext cx="6192887" cy="4666430"/>
            <a:chOff x="280988" y="1668463"/>
            <a:chExt cx="5937250" cy="4114800"/>
          </a:xfrm>
        </p:grpSpPr>
        <p:sp>
          <p:nvSpPr>
            <p:cNvPr id="2" name="Rectangle 1"/>
            <p:cNvSpPr/>
            <p:nvPr/>
          </p:nvSpPr>
          <p:spPr bwMode="auto">
            <a:xfrm>
              <a:off x="280988" y="1668463"/>
              <a:ext cx="5937250" cy="4114800"/>
            </a:xfrm>
            <a:prstGeom prst="rect">
              <a:avLst/>
            </a:prstGeom>
            <a:solidFill>
              <a:srgbClr val="00188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p:nvGrpSpPr>
          <p:grpSpPr>
            <a:xfrm>
              <a:off x="894450" y="2084129"/>
              <a:ext cx="4779807" cy="3264192"/>
              <a:chOff x="5972687" y="1573560"/>
              <a:chExt cx="4719175" cy="3222785"/>
            </a:xfrm>
          </p:grpSpPr>
          <p:sp>
            <p:nvSpPr>
              <p:cNvPr id="20" name="Freeform 10"/>
              <p:cNvSpPr>
                <a:spLocks noEditPoints="1"/>
              </p:cNvSpPr>
              <p:nvPr/>
            </p:nvSpPr>
            <p:spPr bwMode="auto">
              <a:xfrm>
                <a:off x="5972687" y="1573560"/>
                <a:ext cx="4719175" cy="3222785"/>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bg1">
                  <a:alpha val="95000"/>
                </a:schemeClr>
              </a:solidFill>
              <a:ln>
                <a:noFill/>
              </a:ln>
            </p:spPr>
            <p:txBody>
              <a:bodyPr vert="horz" wrap="square" lIns="91437" tIns="45719" rIns="91437" bIns="45719" numCol="1" anchor="t" anchorCtr="0" compatLnSpc="1">
                <a:prstTxWarp prst="textNoShape">
                  <a:avLst/>
                </a:prstTxWarp>
              </a:bodyPr>
              <a:lstStyle/>
              <a:p>
                <a:pPr defTabSz="914430"/>
                <a:endParaRPr lang="en-US" dirty="0">
                  <a:solidFill>
                    <a:srgbClr val="0072C6"/>
                  </a:solidFill>
                </a:endParaRPr>
              </a:p>
            </p:txBody>
          </p:sp>
          <p:sp>
            <p:nvSpPr>
              <p:cNvPr id="21" name="TextBox 20"/>
              <p:cNvSpPr txBox="1"/>
              <p:nvPr/>
            </p:nvSpPr>
            <p:spPr>
              <a:xfrm>
                <a:off x="7590350" y="2075792"/>
                <a:ext cx="1284789" cy="546623"/>
              </a:xfrm>
              <a:prstGeom prst="rect">
                <a:avLst/>
              </a:prstGeom>
              <a:noFill/>
            </p:spPr>
            <p:txBody>
              <a:bodyPr wrap="none" lIns="182880" tIns="146306" rIns="182880" bIns="146306" rtlCol="0">
                <a:spAutoFit/>
              </a:bodyPr>
              <a:lstStyle/>
              <a:p>
                <a:pPr algn="ctr" defTabSz="914430">
                  <a:lnSpc>
                    <a:spcPct val="90000"/>
                  </a:lnSpc>
                  <a:spcAft>
                    <a:spcPts val="590"/>
                  </a:spcAft>
                </a:pPr>
                <a:r>
                  <a:rPr lang="en-US" spc="-49" dirty="0" smtClean="0">
                    <a:gradFill>
                      <a:gsLst>
                        <a:gs pos="0">
                          <a:srgbClr val="00188F"/>
                        </a:gs>
                        <a:gs pos="86000">
                          <a:srgbClr val="00188F"/>
                        </a:gs>
                      </a:gsLst>
                      <a:lin ang="5400000" scaled="0"/>
                    </a:gradFill>
                    <a:cs typeface="Segoe UI Semilight" panose="020B0402040204020203" pitchFamily="34" charset="0"/>
                  </a:rPr>
                  <a:t>Devices</a:t>
                </a:r>
                <a:endParaRPr lang="en-US" spc="-49" dirty="0">
                  <a:gradFill>
                    <a:gsLst>
                      <a:gs pos="0">
                        <a:srgbClr val="00188F"/>
                      </a:gs>
                      <a:gs pos="86000">
                        <a:srgbClr val="00188F"/>
                      </a:gs>
                    </a:gsLst>
                    <a:lin ang="5400000" scaled="0"/>
                  </a:gradFill>
                  <a:cs typeface="Segoe UI Semilight" panose="020B0402040204020203" pitchFamily="34" charset="0"/>
                </a:endParaRPr>
              </a:p>
            </p:txBody>
          </p:sp>
          <p:sp>
            <p:nvSpPr>
              <p:cNvPr id="22" name="TextBox 21"/>
              <p:cNvSpPr txBox="1"/>
              <p:nvPr/>
            </p:nvSpPr>
            <p:spPr>
              <a:xfrm>
                <a:off x="9139907" y="3562665"/>
                <a:ext cx="1434299" cy="836010"/>
              </a:xfrm>
              <a:prstGeom prst="rect">
                <a:avLst/>
              </a:prstGeom>
              <a:noFill/>
            </p:spPr>
            <p:txBody>
              <a:bodyPr wrap="none" lIns="182880" tIns="146306" rIns="182880" bIns="146306" rtlCol="0">
                <a:spAutoFit/>
              </a:bodyPr>
              <a:lstStyle/>
              <a:p>
                <a:pPr defTabSz="914430">
                  <a:lnSpc>
                    <a:spcPct val="90000"/>
                  </a:lnSpc>
                  <a:spcAft>
                    <a:spcPts val="590"/>
                  </a:spcAft>
                </a:pPr>
                <a:r>
                  <a:rPr lang="en-US" spc="-49" dirty="0" smtClean="0">
                    <a:gradFill>
                      <a:gsLst>
                        <a:gs pos="0">
                          <a:srgbClr val="00188F"/>
                        </a:gs>
                        <a:gs pos="86000">
                          <a:srgbClr val="00188F"/>
                        </a:gs>
                      </a:gsLst>
                      <a:lin ang="5400000" scaled="0"/>
                    </a:gradFill>
                    <a:cs typeface="Segoe UI Semilight" panose="020B0402040204020203" pitchFamily="34" charset="0"/>
                  </a:rPr>
                  <a:t>On-</a:t>
                </a:r>
                <a:br>
                  <a:rPr lang="en-US" spc="-49" dirty="0" smtClean="0">
                    <a:gradFill>
                      <a:gsLst>
                        <a:gs pos="0">
                          <a:srgbClr val="00188F"/>
                        </a:gs>
                        <a:gs pos="86000">
                          <a:srgbClr val="00188F"/>
                        </a:gs>
                      </a:gsLst>
                      <a:lin ang="5400000" scaled="0"/>
                    </a:gradFill>
                    <a:cs typeface="Segoe UI Semilight" panose="020B0402040204020203" pitchFamily="34" charset="0"/>
                  </a:rPr>
                </a:br>
                <a:r>
                  <a:rPr lang="en-US" spc="-49" dirty="0" smtClean="0">
                    <a:gradFill>
                      <a:gsLst>
                        <a:gs pos="0">
                          <a:srgbClr val="00188F"/>
                        </a:gs>
                        <a:gs pos="86000">
                          <a:srgbClr val="00188F"/>
                        </a:gs>
                      </a:gsLst>
                      <a:lin ang="5400000" scaled="0"/>
                    </a:gradFill>
                    <a:cs typeface="Segoe UI Semilight" panose="020B0402040204020203" pitchFamily="34" charset="0"/>
                  </a:rPr>
                  <a:t>Premises</a:t>
                </a:r>
                <a:endParaRPr lang="en-US" spc="-49" dirty="0">
                  <a:gradFill>
                    <a:gsLst>
                      <a:gs pos="0">
                        <a:srgbClr val="00188F"/>
                      </a:gs>
                      <a:gs pos="86000">
                        <a:srgbClr val="00188F"/>
                      </a:gs>
                    </a:gsLst>
                    <a:lin ang="5400000" scaled="0"/>
                  </a:gradFill>
                  <a:cs typeface="Segoe UI Semilight" panose="020B0402040204020203" pitchFamily="34" charset="0"/>
                </a:endParaRPr>
              </a:p>
            </p:txBody>
          </p:sp>
          <p:sp>
            <p:nvSpPr>
              <p:cNvPr id="24" name="TextBox 23"/>
              <p:cNvSpPr txBox="1"/>
              <p:nvPr/>
            </p:nvSpPr>
            <p:spPr>
              <a:xfrm>
                <a:off x="6237252" y="3879095"/>
                <a:ext cx="1079759" cy="546623"/>
              </a:xfrm>
              <a:prstGeom prst="rect">
                <a:avLst/>
              </a:prstGeom>
              <a:noFill/>
            </p:spPr>
            <p:txBody>
              <a:bodyPr wrap="none" lIns="182880" tIns="146306" rIns="182880" bIns="146306" rtlCol="0">
                <a:spAutoFit/>
              </a:bodyPr>
              <a:lstStyle/>
              <a:p>
                <a:pPr algn="ctr" defTabSz="914430">
                  <a:lnSpc>
                    <a:spcPct val="90000"/>
                  </a:lnSpc>
                  <a:spcAft>
                    <a:spcPts val="590"/>
                  </a:spcAft>
                </a:pPr>
                <a:r>
                  <a:rPr lang="en-US" spc="-49" dirty="0" smtClean="0">
                    <a:gradFill>
                      <a:gsLst>
                        <a:gs pos="0">
                          <a:srgbClr val="00188F"/>
                        </a:gs>
                        <a:gs pos="86000">
                          <a:srgbClr val="00188F"/>
                        </a:gs>
                      </a:gsLst>
                      <a:lin ang="5400000" scaled="0"/>
                    </a:gradFill>
                    <a:cs typeface="Segoe UI Semilight" panose="020B0402040204020203" pitchFamily="34" charset="0"/>
                  </a:rPr>
                  <a:t>Cloud</a:t>
                </a:r>
                <a:endParaRPr lang="en-US" spc="-49" dirty="0">
                  <a:gradFill>
                    <a:gsLst>
                      <a:gs pos="0">
                        <a:srgbClr val="00188F"/>
                      </a:gs>
                      <a:gs pos="86000">
                        <a:srgbClr val="00188F"/>
                      </a:gs>
                    </a:gsLst>
                    <a:lin ang="5400000" scaled="0"/>
                  </a:gradFill>
                  <a:cs typeface="Segoe UI Semilight" panose="020B0402040204020203" pitchFamily="34" charset="0"/>
                </a:endParaRPr>
              </a:p>
            </p:txBody>
          </p:sp>
          <p:sp>
            <p:nvSpPr>
              <p:cNvPr id="25" name="TextBox 24"/>
              <p:cNvSpPr txBox="1"/>
              <p:nvPr/>
            </p:nvSpPr>
            <p:spPr>
              <a:xfrm>
                <a:off x="7799864" y="3143398"/>
                <a:ext cx="1346257" cy="1000796"/>
              </a:xfrm>
              <a:prstGeom prst="rect">
                <a:avLst/>
              </a:prstGeom>
              <a:noFill/>
            </p:spPr>
            <p:txBody>
              <a:bodyPr wrap="none" lIns="0" tIns="0" rIns="0" bIns="0" rtlCol="0">
                <a:spAutoFit/>
              </a:bodyPr>
              <a:lstStyle/>
              <a:p>
                <a:pPr defTabSz="914430">
                  <a:lnSpc>
                    <a:spcPct val="90000"/>
                  </a:lnSpc>
                </a:pPr>
                <a:r>
                  <a:rPr lang="en-US" sz="3500" b="1" spc="-147" dirty="0">
                    <a:gradFill>
                      <a:gsLst>
                        <a:gs pos="0">
                          <a:srgbClr val="00188F"/>
                        </a:gs>
                        <a:gs pos="86000">
                          <a:srgbClr val="00188F"/>
                        </a:gs>
                      </a:gsLst>
                      <a:lin ang="5400000" scaled="0"/>
                    </a:gradFill>
                  </a:rPr>
                  <a:t>ONE</a:t>
                </a:r>
              </a:p>
              <a:p>
                <a:pPr defTabSz="914430">
                  <a:lnSpc>
                    <a:spcPct val="90000"/>
                  </a:lnSpc>
                </a:pPr>
                <a:r>
                  <a:rPr lang="en-US" dirty="0" smtClean="0">
                    <a:gradFill>
                      <a:gsLst>
                        <a:gs pos="0">
                          <a:srgbClr val="00188F"/>
                        </a:gs>
                        <a:gs pos="86000">
                          <a:srgbClr val="00188F"/>
                        </a:gs>
                      </a:gsLst>
                      <a:lin ang="5400000" scaled="0"/>
                    </a:gradFill>
                  </a:rPr>
                  <a:t>Consistent</a:t>
                </a:r>
                <a:r>
                  <a:rPr lang="en-US" dirty="0">
                    <a:gradFill>
                      <a:gsLst>
                        <a:gs pos="0">
                          <a:srgbClr val="00188F"/>
                        </a:gs>
                        <a:gs pos="86000">
                          <a:srgbClr val="00188F"/>
                        </a:gs>
                      </a:gsLst>
                      <a:lin ang="5400000" scaled="0"/>
                    </a:gradFill>
                  </a:rPr>
                  <a:t/>
                </a:r>
                <a:br>
                  <a:rPr lang="en-US" dirty="0">
                    <a:gradFill>
                      <a:gsLst>
                        <a:gs pos="0">
                          <a:srgbClr val="00188F"/>
                        </a:gs>
                        <a:gs pos="86000">
                          <a:srgbClr val="00188F"/>
                        </a:gs>
                      </a:gsLst>
                      <a:lin ang="5400000" scaled="0"/>
                    </a:gradFill>
                  </a:rPr>
                </a:br>
                <a:r>
                  <a:rPr lang="en-US" dirty="0">
                    <a:gradFill>
                      <a:gsLst>
                        <a:gs pos="0">
                          <a:srgbClr val="00188F"/>
                        </a:gs>
                        <a:gs pos="86000">
                          <a:srgbClr val="00188F"/>
                        </a:gs>
                      </a:gsLst>
                      <a:lin ang="5400000" scaled="0"/>
                    </a:gradFill>
                  </a:rPr>
                  <a:t>Platform</a:t>
                </a:r>
              </a:p>
            </p:txBody>
          </p:sp>
        </p:grpSp>
      </p:grpSp>
      <p:sp>
        <p:nvSpPr>
          <p:cNvPr id="18" name="TextBox 17"/>
          <p:cNvSpPr txBox="1"/>
          <p:nvPr/>
        </p:nvSpPr>
        <p:spPr>
          <a:xfrm>
            <a:off x="6356531" y="1635896"/>
            <a:ext cx="5789770" cy="4666430"/>
          </a:xfrm>
          <a:prstGeom prst="rect">
            <a:avLst/>
          </a:prstGeom>
          <a:solidFill>
            <a:schemeClr val="accent3"/>
          </a:solidFill>
        </p:spPr>
        <p:txBody>
          <a:bodyPr wrap="square" lIns="179259" tIns="179259" rIns="179259" bIns="179259" rtlCol="0" anchor="ctr">
            <a:noAutofit/>
          </a:bodyPr>
          <a:lstStyle/>
          <a:p>
            <a:pPr defTabSz="914430">
              <a:lnSpc>
                <a:spcPct val="90000"/>
              </a:lnSpc>
              <a:spcBef>
                <a:spcPts val="2352"/>
              </a:spcBef>
            </a:pPr>
            <a:r>
              <a:rPr lang="en-US" sz="3100" dirty="0">
                <a:gradFill>
                  <a:gsLst>
                    <a:gs pos="60684">
                      <a:srgbClr val="FFFFFF"/>
                    </a:gs>
                    <a:gs pos="29000">
                      <a:srgbClr val="FFFFFF"/>
                    </a:gs>
                  </a:gsLst>
                  <a:lin ang="5400000" scaled="0"/>
                </a:gradFill>
                <a:latin typeface="Segoe Semibold" panose="020B0702040504020203" pitchFamily="34" charset="0"/>
              </a:rPr>
              <a:t>On-Demand</a:t>
            </a:r>
            <a:r>
              <a:rPr lang="en-US" sz="3100" dirty="0">
                <a:gradFill>
                  <a:gsLst>
                    <a:gs pos="60684">
                      <a:srgbClr val="FFFFFF"/>
                    </a:gs>
                    <a:gs pos="29000">
                      <a:srgbClr val="FFFFFF"/>
                    </a:gs>
                  </a:gsLst>
                  <a:lin ang="5400000" scaled="0"/>
                </a:gradFill>
                <a:latin typeface="Segoe UI Light"/>
              </a:rPr>
              <a:t> resources</a:t>
            </a:r>
          </a:p>
          <a:p>
            <a:pPr defTabSz="914430">
              <a:lnSpc>
                <a:spcPct val="90000"/>
              </a:lnSpc>
              <a:spcBef>
                <a:spcPts val="2352"/>
              </a:spcBef>
            </a:pPr>
            <a:r>
              <a:rPr lang="en-US" sz="3100" dirty="0">
                <a:gradFill>
                  <a:gsLst>
                    <a:gs pos="60684">
                      <a:srgbClr val="FFFFFF"/>
                    </a:gs>
                    <a:gs pos="29000">
                      <a:srgbClr val="FFFFFF"/>
                    </a:gs>
                  </a:gsLst>
                  <a:lin ang="5400000" scaled="0"/>
                </a:gradFill>
                <a:latin typeface="Segoe Semibold" panose="020B0702040504020203" pitchFamily="34" charset="0"/>
              </a:rPr>
              <a:t>Elastically </a:t>
            </a:r>
            <a:r>
              <a:rPr lang="en-US" sz="3100" dirty="0">
                <a:gradFill>
                  <a:gsLst>
                    <a:gs pos="60684">
                      <a:srgbClr val="FFFFFF"/>
                    </a:gs>
                    <a:gs pos="29000">
                      <a:srgbClr val="FFFFFF"/>
                    </a:gs>
                  </a:gsLst>
                  <a:lin ang="5400000" scaled="0"/>
                </a:gradFill>
                <a:latin typeface="Segoe UI Light"/>
              </a:rPr>
              <a:t>scale </a:t>
            </a:r>
            <a:r>
              <a:rPr lang="en-US" sz="3100" dirty="0" smtClean="0">
                <a:gradFill>
                  <a:gsLst>
                    <a:gs pos="60684">
                      <a:srgbClr val="FFFFFF"/>
                    </a:gs>
                    <a:gs pos="29000">
                      <a:srgbClr val="FFFFFF"/>
                    </a:gs>
                  </a:gsLst>
                  <a:lin ang="5400000" scaled="0"/>
                </a:gradFill>
                <a:latin typeface="Segoe UI Light"/>
              </a:rPr>
              <a:t>out </a:t>
            </a:r>
            <a:r>
              <a:rPr lang="en-US" sz="3100" dirty="0">
                <a:gradFill>
                  <a:gsLst>
                    <a:gs pos="60684">
                      <a:srgbClr val="FFFFFF"/>
                    </a:gs>
                    <a:gs pos="29000">
                      <a:srgbClr val="FFFFFF"/>
                    </a:gs>
                  </a:gsLst>
                  <a:lin ang="5400000" scaled="0"/>
                </a:gradFill>
                <a:latin typeface="Segoe UI Light"/>
              </a:rPr>
              <a:t>and </a:t>
            </a:r>
            <a:r>
              <a:rPr lang="en-US" sz="3100" dirty="0" smtClean="0">
                <a:gradFill>
                  <a:gsLst>
                    <a:gs pos="60684">
                      <a:srgbClr val="FFFFFF"/>
                    </a:gs>
                    <a:gs pos="29000">
                      <a:srgbClr val="FFFFFF"/>
                    </a:gs>
                  </a:gsLst>
                  <a:lin ang="5400000" scaled="0"/>
                </a:gradFill>
                <a:latin typeface="Segoe UI Light"/>
              </a:rPr>
              <a:t>in</a:t>
            </a:r>
            <a:endParaRPr lang="en-US" sz="3100" dirty="0">
              <a:gradFill>
                <a:gsLst>
                  <a:gs pos="60684">
                    <a:srgbClr val="FFFFFF"/>
                  </a:gs>
                  <a:gs pos="29000">
                    <a:srgbClr val="FFFFFF"/>
                  </a:gs>
                </a:gsLst>
                <a:lin ang="5400000" scaled="0"/>
              </a:gradFill>
              <a:latin typeface="Segoe UI Light"/>
            </a:endParaRPr>
          </a:p>
          <a:p>
            <a:pPr defTabSz="914430">
              <a:lnSpc>
                <a:spcPct val="90000"/>
              </a:lnSpc>
              <a:spcBef>
                <a:spcPts val="2352"/>
              </a:spcBef>
            </a:pPr>
            <a:r>
              <a:rPr lang="en-US" sz="3100" dirty="0" smtClean="0">
                <a:gradFill>
                  <a:gsLst>
                    <a:gs pos="60684">
                      <a:srgbClr val="FFFFFF"/>
                    </a:gs>
                    <a:gs pos="29000">
                      <a:srgbClr val="FFFFFF"/>
                    </a:gs>
                  </a:gsLst>
                  <a:lin ang="5400000" scaled="0"/>
                </a:gradFill>
                <a:latin typeface="Segoe Semibold" panose="020B0702040504020203" pitchFamily="34" charset="0"/>
              </a:rPr>
              <a:t>Available</a:t>
            </a:r>
            <a:r>
              <a:rPr lang="en-US" sz="3100" dirty="0" smtClean="0">
                <a:gradFill>
                  <a:gsLst>
                    <a:gs pos="60684">
                      <a:srgbClr val="FFFFFF"/>
                    </a:gs>
                    <a:gs pos="29000">
                      <a:srgbClr val="FFFFFF"/>
                    </a:gs>
                  </a:gsLst>
                  <a:lin ang="5400000" scaled="0"/>
                </a:gradFill>
                <a:latin typeface="Segoe UI Light"/>
              </a:rPr>
              <a:t> </a:t>
            </a:r>
            <a:r>
              <a:rPr lang="en-US" sz="3100" dirty="0">
                <a:gradFill>
                  <a:gsLst>
                    <a:gs pos="60684">
                      <a:srgbClr val="FFFFFF"/>
                    </a:gs>
                    <a:gs pos="29000">
                      <a:srgbClr val="FFFFFF"/>
                    </a:gs>
                  </a:gsLst>
                  <a:lin ang="5400000" scaled="0"/>
                </a:gradFill>
                <a:latin typeface="Segoe UI Light"/>
              </a:rPr>
              <a:t>anywhere at anytime</a:t>
            </a:r>
          </a:p>
          <a:p>
            <a:pPr defTabSz="914430">
              <a:lnSpc>
                <a:spcPct val="90000"/>
              </a:lnSpc>
              <a:spcBef>
                <a:spcPts val="2352"/>
              </a:spcBef>
            </a:pPr>
            <a:r>
              <a:rPr lang="en-US" sz="3100" dirty="0" smtClean="0">
                <a:gradFill>
                  <a:gsLst>
                    <a:gs pos="60684">
                      <a:srgbClr val="FFFFFF"/>
                    </a:gs>
                    <a:gs pos="29000">
                      <a:srgbClr val="FFFFFF"/>
                    </a:gs>
                  </a:gsLst>
                  <a:lin ang="5400000" scaled="0"/>
                </a:gradFill>
                <a:latin typeface="Segoe Semibold" panose="020B0702040504020203" pitchFamily="34" charset="0"/>
              </a:rPr>
              <a:t>Unlock</a:t>
            </a:r>
            <a:r>
              <a:rPr lang="en-US" sz="3100" dirty="0" smtClean="0">
                <a:gradFill>
                  <a:gsLst>
                    <a:gs pos="60684">
                      <a:srgbClr val="FFFFFF"/>
                    </a:gs>
                    <a:gs pos="29000">
                      <a:srgbClr val="FFFFFF"/>
                    </a:gs>
                  </a:gsLst>
                  <a:lin ang="5400000" scaled="0"/>
                </a:gradFill>
                <a:latin typeface="Segoe UI Light"/>
              </a:rPr>
              <a:t> </a:t>
            </a:r>
            <a:r>
              <a:rPr lang="en-US" sz="3100" dirty="0">
                <a:gradFill>
                  <a:gsLst>
                    <a:gs pos="60684">
                      <a:srgbClr val="FFFFFF"/>
                    </a:gs>
                    <a:gs pos="29000">
                      <a:srgbClr val="FFFFFF"/>
                    </a:gs>
                  </a:gsLst>
                  <a:lin ang="5400000" scaled="0"/>
                </a:gradFill>
                <a:latin typeface="Segoe UI Light"/>
              </a:rPr>
              <a:t>insights from any </a:t>
            </a:r>
            <a:r>
              <a:rPr lang="en-US" sz="3100" dirty="0" smtClean="0">
                <a:gradFill>
                  <a:gsLst>
                    <a:gs pos="60684">
                      <a:srgbClr val="FFFFFF"/>
                    </a:gs>
                    <a:gs pos="29000">
                      <a:srgbClr val="FFFFFF"/>
                    </a:gs>
                  </a:gsLst>
                  <a:lin ang="5400000" scaled="0"/>
                </a:gradFill>
                <a:latin typeface="Segoe UI Light"/>
              </a:rPr>
              <a:t>data</a:t>
            </a:r>
          </a:p>
          <a:p>
            <a:pPr defTabSz="914430">
              <a:lnSpc>
                <a:spcPct val="90000"/>
              </a:lnSpc>
              <a:spcBef>
                <a:spcPts val="2352"/>
              </a:spcBef>
            </a:pPr>
            <a:r>
              <a:rPr lang="en-US" sz="3100" dirty="0" smtClean="0">
                <a:gradFill>
                  <a:gsLst>
                    <a:gs pos="60684">
                      <a:srgbClr val="FFFFFF"/>
                    </a:gs>
                    <a:gs pos="29000">
                      <a:srgbClr val="FFFFFF"/>
                    </a:gs>
                  </a:gsLst>
                  <a:lin ang="5400000" scaled="0"/>
                </a:gradFill>
                <a:latin typeface="Segoe Semibold" panose="020B0702040504020203" pitchFamily="34" charset="0"/>
              </a:rPr>
              <a:t>Focus </a:t>
            </a:r>
            <a:r>
              <a:rPr lang="en-US" sz="3100" dirty="0" smtClean="0">
                <a:gradFill>
                  <a:gsLst>
                    <a:gs pos="60684">
                      <a:srgbClr val="FFFFFF"/>
                    </a:gs>
                    <a:gs pos="29000">
                      <a:srgbClr val="FFFFFF"/>
                    </a:gs>
                  </a:gsLst>
                  <a:lin ang="5400000" scaled="0"/>
                </a:gradFill>
                <a:latin typeface="Segoe UI Light"/>
              </a:rPr>
              <a:t>on application logic</a:t>
            </a:r>
            <a:endParaRPr lang="en-US" sz="3100" dirty="0">
              <a:gradFill>
                <a:gsLst>
                  <a:gs pos="60684">
                    <a:srgbClr val="FFFFFF"/>
                  </a:gs>
                  <a:gs pos="29000">
                    <a:srgbClr val="FFFFFF"/>
                  </a:gs>
                </a:gsLst>
                <a:lin ang="5400000" scaled="0"/>
              </a:gradFill>
              <a:latin typeface="Segoe UI Light"/>
            </a:endParaRPr>
          </a:p>
          <a:p>
            <a:pPr defTabSz="914430">
              <a:lnSpc>
                <a:spcPct val="90000"/>
              </a:lnSpc>
              <a:spcBef>
                <a:spcPts val="2352"/>
              </a:spcBef>
            </a:pPr>
            <a:r>
              <a:rPr lang="en-US" sz="3100" dirty="0" smtClean="0">
                <a:gradFill>
                  <a:gsLst>
                    <a:gs pos="60684">
                      <a:srgbClr val="FFFFFF"/>
                    </a:gs>
                    <a:gs pos="29000">
                      <a:srgbClr val="FFFFFF"/>
                    </a:gs>
                  </a:gsLst>
                  <a:lin ang="5400000" scaled="0"/>
                </a:gradFill>
                <a:latin typeface="Segoe Semibold" panose="020B0702040504020203" pitchFamily="34" charset="0"/>
              </a:rPr>
              <a:t>Seamless</a:t>
            </a:r>
            <a:r>
              <a:rPr lang="en-US" sz="3100" dirty="0" smtClean="0">
                <a:gradFill>
                  <a:gsLst>
                    <a:gs pos="60684">
                      <a:srgbClr val="FFFFFF"/>
                    </a:gs>
                    <a:gs pos="29000">
                      <a:srgbClr val="FFFFFF"/>
                    </a:gs>
                  </a:gsLst>
                  <a:lin ang="5400000" scaled="0"/>
                </a:gradFill>
                <a:latin typeface="Segoe UI Light"/>
              </a:rPr>
              <a:t> experience across cloud and devices</a:t>
            </a:r>
          </a:p>
        </p:txBody>
      </p:sp>
      <p:sp>
        <p:nvSpPr>
          <p:cNvPr id="40" name="Rectangle 39"/>
          <p:cNvSpPr/>
          <p:nvPr/>
        </p:nvSpPr>
        <p:spPr bwMode="auto">
          <a:xfrm>
            <a:off x="13301961" y="9879771"/>
            <a:ext cx="2637540" cy="106696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6000" fontAlgn="base">
              <a:lnSpc>
                <a:spcPct val="90000"/>
              </a:lnSpc>
              <a:spcBef>
                <a:spcPct val="0"/>
              </a:spcBef>
              <a:spcAft>
                <a:spcPct val="0"/>
              </a:spcAft>
            </a:pPr>
            <a:r>
              <a:rPr lang="en-US" sz="2000" spc="-49" dirty="0">
                <a:gradFill>
                  <a:gsLst>
                    <a:gs pos="1250">
                      <a:srgbClr val="FFFFFF"/>
                    </a:gs>
                    <a:gs pos="10417">
                      <a:srgbClr val="FFFFFF"/>
                    </a:gs>
                  </a:gsLst>
                  <a:lin ang="5400000" scaled="0"/>
                </a:gradFill>
              </a:rPr>
              <a:t>Map to Gartner US slide </a:t>
            </a:r>
          </a:p>
        </p:txBody>
      </p:sp>
    </p:spTree>
    <p:extLst>
      <p:ext uri="{BB962C8B-B14F-4D97-AF65-F5344CB8AC3E}">
        <p14:creationId xmlns:p14="http://schemas.microsoft.com/office/powerpoint/2010/main" val="74435165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42" presetClass="path" presetSubtype="0" decel="100000" fill="hold" nodeType="withEffect">
                                  <p:stCondLst>
                                    <p:cond delay="0"/>
                                  </p:stCondLst>
                                  <p:childTnLst>
                                    <p:animMotion origin="layout" path="M 3.0891E-6 -2.7054E-6 L 3.0891E-6 0.0286 " pathEditMode="relative" rAng="0" ptsTypes="AA">
                                      <p:cBhvr>
                                        <p:cTn id="9" dur="700" spd="-100000" fill="hold"/>
                                        <p:tgtEl>
                                          <p:spTgt spid="4"/>
                                        </p:tgtEl>
                                        <p:attrNameLst>
                                          <p:attrName>ppt_x</p:attrName>
                                          <p:attrName>ppt_y</p:attrName>
                                        </p:attrNameLst>
                                      </p:cBhvr>
                                      <p:rCtr x="0" y="1430"/>
                                    </p:animMotion>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00"/>
                                        <p:tgtEl>
                                          <p:spTgt spid="18"/>
                                        </p:tgtEl>
                                      </p:cBhvr>
                                    </p:animEffect>
                                  </p:childTnLst>
                                </p:cTn>
                              </p:par>
                              <p:par>
                                <p:cTn id="13" presetID="42" presetClass="path" presetSubtype="0" decel="100000" fill="hold" grpId="1" nodeType="withEffect">
                                  <p:stCondLst>
                                    <p:cond delay="0"/>
                                  </p:stCondLst>
                                  <p:childTnLst>
                                    <p:animMotion origin="layout" path="M -1.71049E-7 -2.7054E-6 L -1.71049E-7 0.0286 " pathEditMode="relative" rAng="0" ptsTypes="AA">
                                      <p:cBhvr>
                                        <p:cTn id="14" dur="700" spd="-100000" fill="hold"/>
                                        <p:tgtEl>
                                          <p:spTgt spid="18"/>
                                        </p:tgtEl>
                                        <p:attrNameLst>
                                          <p:attrName>ppt_x</p:attrName>
                                          <p:attrName>ppt_y</p:attrName>
                                        </p:attrNameLst>
                                      </p:cBhvr>
                                      <p:rCtr x="0" y="14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p:cNvSpPr>
            <a:spLocks/>
          </p:cNvSpPr>
          <p:nvPr/>
        </p:nvSpPr>
        <p:spPr bwMode="auto">
          <a:xfrm>
            <a:off x="5846953" y="1835513"/>
            <a:ext cx="6077553" cy="4301765"/>
          </a:xfrm>
          <a:custGeom>
            <a:avLst/>
            <a:gdLst>
              <a:gd name="T0" fmla="*/ 52 w 4166"/>
              <a:gd name="T1" fmla="*/ 784 h 2637"/>
              <a:gd name="T2" fmla="*/ 47 w 4166"/>
              <a:gd name="T3" fmla="*/ 1162 h 2637"/>
              <a:gd name="T4" fmla="*/ 100 w 4166"/>
              <a:gd name="T5" fmla="*/ 1407 h 2637"/>
              <a:gd name="T6" fmla="*/ 201 w 4166"/>
              <a:gd name="T7" fmla="*/ 1612 h 2637"/>
              <a:gd name="T8" fmla="*/ 339 w 4166"/>
              <a:gd name="T9" fmla="*/ 1724 h 2637"/>
              <a:gd name="T10" fmla="*/ 650 w 4166"/>
              <a:gd name="T11" fmla="*/ 1908 h 2637"/>
              <a:gd name="T12" fmla="*/ 1180 w 4166"/>
              <a:gd name="T13" fmla="*/ 2042 h 2637"/>
              <a:gd name="T14" fmla="*/ 1443 w 4166"/>
              <a:gd name="T15" fmla="*/ 2153 h 2637"/>
              <a:gd name="T16" fmla="*/ 1630 w 4166"/>
              <a:gd name="T17" fmla="*/ 2320 h 2637"/>
              <a:gd name="T18" fmla="*/ 1828 w 4166"/>
              <a:gd name="T19" fmla="*/ 2316 h 2637"/>
              <a:gd name="T20" fmla="*/ 1993 w 4166"/>
              <a:gd name="T21" fmla="*/ 2565 h 2637"/>
              <a:gd name="T22" fmla="*/ 2176 w 4166"/>
              <a:gd name="T23" fmla="*/ 2425 h 2637"/>
              <a:gd name="T24" fmla="*/ 2354 w 4166"/>
              <a:gd name="T25" fmla="*/ 2318 h 2637"/>
              <a:gd name="T26" fmla="*/ 2510 w 4166"/>
              <a:gd name="T27" fmla="*/ 2227 h 2637"/>
              <a:gd name="T28" fmla="*/ 2690 w 4166"/>
              <a:gd name="T29" fmla="*/ 2242 h 2637"/>
              <a:gd name="T30" fmla="*/ 2832 w 4166"/>
              <a:gd name="T31" fmla="*/ 2245 h 2637"/>
              <a:gd name="T32" fmla="*/ 2832 w 4166"/>
              <a:gd name="T33" fmla="*/ 2185 h 2637"/>
              <a:gd name="T34" fmla="*/ 2895 w 4166"/>
              <a:gd name="T35" fmla="*/ 2129 h 2637"/>
              <a:gd name="T36" fmla="*/ 3024 w 4166"/>
              <a:gd name="T37" fmla="*/ 2111 h 2637"/>
              <a:gd name="T38" fmla="*/ 3224 w 4166"/>
              <a:gd name="T39" fmla="*/ 2131 h 2637"/>
              <a:gd name="T40" fmla="*/ 3373 w 4166"/>
              <a:gd name="T41" fmla="*/ 2095 h 2637"/>
              <a:gd name="T42" fmla="*/ 3491 w 4166"/>
              <a:gd name="T43" fmla="*/ 2262 h 2637"/>
              <a:gd name="T44" fmla="*/ 3580 w 4166"/>
              <a:gd name="T45" fmla="*/ 2429 h 2637"/>
              <a:gd name="T46" fmla="*/ 3725 w 4166"/>
              <a:gd name="T47" fmla="*/ 2499 h 2637"/>
              <a:gd name="T48" fmla="*/ 3665 w 4166"/>
              <a:gd name="T49" fmla="*/ 2227 h 2637"/>
              <a:gd name="T50" fmla="*/ 3585 w 4166"/>
              <a:gd name="T51" fmla="*/ 1786 h 2637"/>
              <a:gd name="T52" fmla="*/ 3736 w 4166"/>
              <a:gd name="T53" fmla="*/ 1574 h 2637"/>
              <a:gd name="T54" fmla="*/ 3825 w 4166"/>
              <a:gd name="T55" fmla="*/ 1381 h 2637"/>
              <a:gd name="T56" fmla="*/ 3830 w 4166"/>
              <a:gd name="T57" fmla="*/ 1312 h 2637"/>
              <a:gd name="T58" fmla="*/ 3776 w 4166"/>
              <a:gd name="T59" fmla="*/ 1169 h 2637"/>
              <a:gd name="T60" fmla="*/ 3770 w 4166"/>
              <a:gd name="T61" fmla="*/ 1093 h 2637"/>
              <a:gd name="T62" fmla="*/ 3788 w 4166"/>
              <a:gd name="T63" fmla="*/ 1060 h 2637"/>
              <a:gd name="T64" fmla="*/ 3859 w 4166"/>
              <a:gd name="T65" fmla="*/ 1018 h 2637"/>
              <a:gd name="T66" fmla="*/ 3903 w 4166"/>
              <a:gd name="T67" fmla="*/ 884 h 2637"/>
              <a:gd name="T68" fmla="*/ 3972 w 4166"/>
              <a:gd name="T69" fmla="*/ 742 h 2637"/>
              <a:gd name="T70" fmla="*/ 4019 w 4166"/>
              <a:gd name="T71" fmla="*/ 681 h 2637"/>
              <a:gd name="T72" fmla="*/ 4046 w 4166"/>
              <a:gd name="T73" fmla="*/ 575 h 2637"/>
              <a:gd name="T74" fmla="*/ 4110 w 4166"/>
              <a:gd name="T75" fmla="*/ 312 h 2637"/>
              <a:gd name="T76" fmla="*/ 4166 w 4166"/>
              <a:gd name="T77" fmla="*/ 203 h 2637"/>
              <a:gd name="T78" fmla="*/ 4030 w 4166"/>
              <a:gd name="T79" fmla="*/ 4 h 2637"/>
              <a:gd name="T80" fmla="*/ 3937 w 4166"/>
              <a:gd name="T81" fmla="*/ 209 h 2637"/>
              <a:gd name="T82" fmla="*/ 3652 w 4166"/>
              <a:gd name="T83" fmla="*/ 439 h 2637"/>
              <a:gd name="T84" fmla="*/ 3551 w 4166"/>
              <a:gd name="T85" fmla="*/ 615 h 2637"/>
              <a:gd name="T86" fmla="*/ 3438 w 4166"/>
              <a:gd name="T87" fmla="*/ 744 h 2637"/>
              <a:gd name="T88" fmla="*/ 3222 w 4166"/>
              <a:gd name="T89" fmla="*/ 895 h 2637"/>
              <a:gd name="T90" fmla="*/ 3211 w 4166"/>
              <a:gd name="T91" fmla="*/ 735 h 2637"/>
              <a:gd name="T92" fmla="*/ 3088 w 4166"/>
              <a:gd name="T93" fmla="*/ 659 h 2637"/>
              <a:gd name="T94" fmla="*/ 2988 w 4166"/>
              <a:gd name="T95" fmla="*/ 479 h 2637"/>
              <a:gd name="T96" fmla="*/ 2899 w 4166"/>
              <a:gd name="T97" fmla="*/ 681 h 2637"/>
              <a:gd name="T98" fmla="*/ 2819 w 4166"/>
              <a:gd name="T99" fmla="*/ 855 h 2637"/>
              <a:gd name="T100" fmla="*/ 2795 w 4166"/>
              <a:gd name="T101" fmla="*/ 624 h 2637"/>
              <a:gd name="T102" fmla="*/ 2937 w 4166"/>
              <a:gd name="T103" fmla="*/ 456 h 2637"/>
              <a:gd name="T104" fmla="*/ 2979 w 4166"/>
              <a:gd name="T105" fmla="*/ 421 h 2637"/>
              <a:gd name="T106" fmla="*/ 2790 w 4166"/>
              <a:gd name="T107" fmla="*/ 439 h 2637"/>
              <a:gd name="T108" fmla="*/ 2710 w 4166"/>
              <a:gd name="T109" fmla="*/ 359 h 2637"/>
              <a:gd name="T110" fmla="*/ 2563 w 4166"/>
              <a:gd name="T111" fmla="*/ 465 h 2637"/>
              <a:gd name="T112" fmla="*/ 2498 w 4166"/>
              <a:gd name="T113" fmla="*/ 396 h 2637"/>
              <a:gd name="T114" fmla="*/ 2552 w 4166"/>
              <a:gd name="T115" fmla="*/ 303 h 2637"/>
              <a:gd name="T116" fmla="*/ 2322 w 4166"/>
              <a:gd name="T117" fmla="*/ 276 h 2637"/>
              <a:gd name="T118" fmla="*/ 2149 w 4166"/>
              <a:gd name="T119" fmla="*/ 254 h 2637"/>
              <a:gd name="T120" fmla="*/ 1639 w 4166"/>
              <a:gd name="T121" fmla="*/ 258 h 2637"/>
              <a:gd name="T122" fmla="*/ 793 w 4166"/>
              <a:gd name="T123" fmla="*/ 178 h 2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6" h="2637">
                <a:moveTo>
                  <a:pt x="194" y="89"/>
                </a:moveTo>
                <a:lnTo>
                  <a:pt x="198" y="122"/>
                </a:lnTo>
                <a:lnTo>
                  <a:pt x="205" y="203"/>
                </a:lnTo>
                <a:lnTo>
                  <a:pt x="201" y="303"/>
                </a:lnTo>
                <a:lnTo>
                  <a:pt x="178" y="394"/>
                </a:lnTo>
                <a:lnTo>
                  <a:pt x="158" y="436"/>
                </a:lnTo>
                <a:lnTo>
                  <a:pt x="138" y="481"/>
                </a:lnTo>
                <a:lnTo>
                  <a:pt x="118" y="528"/>
                </a:lnTo>
                <a:lnTo>
                  <a:pt x="98" y="575"/>
                </a:lnTo>
                <a:lnTo>
                  <a:pt x="80" y="619"/>
                </a:lnTo>
                <a:lnTo>
                  <a:pt x="67" y="655"/>
                </a:lnTo>
                <a:lnTo>
                  <a:pt x="56" y="684"/>
                </a:lnTo>
                <a:lnTo>
                  <a:pt x="52" y="699"/>
                </a:lnTo>
                <a:lnTo>
                  <a:pt x="52" y="733"/>
                </a:lnTo>
                <a:lnTo>
                  <a:pt x="52" y="784"/>
                </a:lnTo>
                <a:lnTo>
                  <a:pt x="45" y="840"/>
                </a:lnTo>
                <a:lnTo>
                  <a:pt x="23" y="884"/>
                </a:lnTo>
                <a:lnTo>
                  <a:pt x="3" y="915"/>
                </a:lnTo>
                <a:lnTo>
                  <a:pt x="0" y="940"/>
                </a:lnTo>
                <a:lnTo>
                  <a:pt x="7" y="958"/>
                </a:lnTo>
                <a:lnTo>
                  <a:pt x="11" y="964"/>
                </a:lnTo>
                <a:lnTo>
                  <a:pt x="11" y="980"/>
                </a:lnTo>
                <a:lnTo>
                  <a:pt x="14" y="1015"/>
                </a:lnTo>
                <a:lnTo>
                  <a:pt x="14" y="1056"/>
                </a:lnTo>
                <a:lnTo>
                  <a:pt x="11" y="1082"/>
                </a:lnTo>
                <a:lnTo>
                  <a:pt x="11" y="1098"/>
                </a:lnTo>
                <a:lnTo>
                  <a:pt x="18" y="1116"/>
                </a:lnTo>
                <a:lnTo>
                  <a:pt x="25" y="1131"/>
                </a:lnTo>
                <a:lnTo>
                  <a:pt x="36" y="1145"/>
                </a:lnTo>
                <a:lnTo>
                  <a:pt x="47" y="1162"/>
                </a:lnTo>
                <a:lnTo>
                  <a:pt x="58" y="1189"/>
                </a:lnTo>
                <a:lnTo>
                  <a:pt x="67" y="1218"/>
                </a:lnTo>
                <a:lnTo>
                  <a:pt x="72" y="1238"/>
                </a:lnTo>
                <a:lnTo>
                  <a:pt x="74" y="1258"/>
                </a:lnTo>
                <a:lnTo>
                  <a:pt x="74" y="1280"/>
                </a:lnTo>
                <a:lnTo>
                  <a:pt x="76" y="1303"/>
                </a:lnTo>
                <a:lnTo>
                  <a:pt x="85" y="1316"/>
                </a:lnTo>
                <a:lnTo>
                  <a:pt x="96" y="1323"/>
                </a:lnTo>
                <a:lnTo>
                  <a:pt x="103" y="1332"/>
                </a:lnTo>
                <a:lnTo>
                  <a:pt x="100" y="1341"/>
                </a:lnTo>
                <a:lnTo>
                  <a:pt x="92" y="1354"/>
                </a:lnTo>
                <a:lnTo>
                  <a:pt x="85" y="1367"/>
                </a:lnTo>
                <a:lnTo>
                  <a:pt x="89" y="1381"/>
                </a:lnTo>
                <a:lnTo>
                  <a:pt x="96" y="1394"/>
                </a:lnTo>
                <a:lnTo>
                  <a:pt x="100" y="1407"/>
                </a:lnTo>
                <a:lnTo>
                  <a:pt x="105" y="1425"/>
                </a:lnTo>
                <a:lnTo>
                  <a:pt x="118" y="1447"/>
                </a:lnTo>
                <a:lnTo>
                  <a:pt x="132" y="1467"/>
                </a:lnTo>
                <a:lnTo>
                  <a:pt x="141" y="1481"/>
                </a:lnTo>
                <a:lnTo>
                  <a:pt x="147" y="1496"/>
                </a:lnTo>
                <a:lnTo>
                  <a:pt x="156" y="1514"/>
                </a:lnTo>
                <a:lnTo>
                  <a:pt x="161" y="1534"/>
                </a:lnTo>
                <a:lnTo>
                  <a:pt x="154" y="1554"/>
                </a:lnTo>
                <a:lnTo>
                  <a:pt x="149" y="1563"/>
                </a:lnTo>
                <a:lnTo>
                  <a:pt x="154" y="1574"/>
                </a:lnTo>
                <a:lnTo>
                  <a:pt x="161" y="1583"/>
                </a:lnTo>
                <a:lnTo>
                  <a:pt x="172" y="1594"/>
                </a:lnTo>
                <a:lnTo>
                  <a:pt x="183" y="1601"/>
                </a:lnTo>
                <a:lnTo>
                  <a:pt x="192" y="1608"/>
                </a:lnTo>
                <a:lnTo>
                  <a:pt x="201" y="1612"/>
                </a:lnTo>
                <a:lnTo>
                  <a:pt x="203" y="1614"/>
                </a:lnTo>
                <a:lnTo>
                  <a:pt x="205" y="1614"/>
                </a:lnTo>
                <a:lnTo>
                  <a:pt x="210" y="1617"/>
                </a:lnTo>
                <a:lnTo>
                  <a:pt x="218" y="1619"/>
                </a:lnTo>
                <a:lnTo>
                  <a:pt x="230" y="1623"/>
                </a:lnTo>
                <a:lnTo>
                  <a:pt x="241" y="1630"/>
                </a:lnTo>
                <a:lnTo>
                  <a:pt x="252" y="1639"/>
                </a:lnTo>
                <a:lnTo>
                  <a:pt x="265" y="1650"/>
                </a:lnTo>
                <a:lnTo>
                  <a:pt x="276" y="1663"/>
                </a:lnTo>
                <a:lnTo>
                  <a:pt x="288" y="1677"/>
                </a:lnTo>
                <a:lnTo>
                  <a:pt x="301" y="1690"/>
                </a:lnTo>
                <a:lnTo>
                  <a:pt x="312" y="1701"/>
                </a:lnTo>
                <a:lnTo>
                  <a:pt x="323" y="1710"/>
                </a:lnTo>
                <a:lnTo>
                  <a:pt x="332" y="1719"/>
                </a:lnTo>
                <a:lnTo>
                  <a:pt x="339" y="1724"/>
                </a:lnTo>
                <a:lnTo>
                  <a:pt x="343" y="1726"/>
                </a:lnTo>
                <a:lnTo>
                  <a:pt x="345" y="1728"/>
                </a:lnTo>
                <a:lnTo>
                  <a:pt x="352" y="1730"/>
                </a:lnTo>
                <a:lnTo>
                  <a:pt x="368" y="1741"/>
                </a:lnTo>
                <a:lnTo>
                  <a:pt x="383" y="1759"/>
                </a:lnTo>
                <a:lnTo>
                  <a:pt x="394" y="1790"/>
                </a:lnTo>
                <a:lnTo>
                  <a:pt x="401" y="1822"/>
                </a:lnTo>
                <a:lnTo>
                  <a:pt x="403" y="1844"/>
                </a:lnTo>
                <a:lnTo>
                  <a:pt x="406" y="1855"/>
                </a:lnTo>
                <a:lnTo>
                  <a:pt x="406" y="1859"/>
                </a:lnTo>
                <a:lnTo>
                  <a:pt x="610" y="1864"/>
                </a:lnTo>
                <a:lnTo>
                  <a:pt x="613" y="1868"/>
                </a:lnTo>
                <a:lnTo>
                  <a:pt x="621" y="1882"/>
                </a:lnTo>
                <a:lnTo>
                  <a:pt x="635" y="1895"/>
                </a:lnTo>
                <a:lnTo>
                  <a:pt x="650" y="1908"/>
                </a:lnTo>
                <a:lnTo>
                  <a:pt x="668" y="1920"/>
                </a:lnTo>
                <a:lnTo>
                  <a:pt x="702" y="1940"/>
                </a:lnTo>
                <a:lnTo>
                  <a:pt x="744" y="1964"/>
                </a:lnTo>
                <a:lnTo>
                  <a:pt x="791" y="1991"/>
                </a:lnTo>
                <a:lnTo>
                  <a:pt x="835" y="2018"/>
                </a:lnTo>
                <a:lnTo>
                  <a:pt x="873" y="2040"/>
                </a:lnTo>
                <a:lnTo>
                  <a:pt x="900" y="2055"/>
                </a:lnTo>
                <a:lnTo>
                  <a:pt x="911" y="2062"/>
                </a:lnTo>
                <a:lnTo>
                  <a:pt x="1160" y="2091"/>
                </a:lnTo>
                <a:lnTo>
                  <a:pt x="1163" y="2091"/>
                </a:lnTo>
                <a:lnTo>
                  <a:pt x="1169" y="2089"/>
                </a:lnTo>
                <a:lnTo>
                  <a:pt x="1174" y="2080"/>
                </a:lnTo>
                <a:lnTo>
                  <a:pt x="1176" y="2066"/>
                </a:lnTo>
                <a:lnTo>
                  <a:pt x="1176" y="2051"/>
                </a:lnTo>
                <a:lnTo>
                  <a:pt x="1180" y="2042"/>
                </a:lnTo>
                <a:lnTo>
                  <a:pt x="1189" y="2038"/>
                </a:lnTo>
                <a:lnTo>
                  <a:pt x="1205" y="2038"/>
                </a:lnTo>
                <a:lnTo>
                  <a:pt x="1218" y="2038"/>
                </a:lnTo>
                <a:lnTo>
                  <a:pt x="1236" y="2040"/>
                </a:lnTo>
                <a:lnTo>
                  <a:pt x="1258" y="2040"/>
                </a:lnTo>
                <a:lnTo>
                  <a:pt x="1283" y="2042"/>
                </a:lnTo>
                <a:lnTo>
                  <a:pt x="1305" y="2044"/>
                </a:lnTo>
                <a:lnTo>
                  <a:pt x="1325" y="2044"/>
                </a:lnTo>
                <a:lnTo>
                  <a:pt x="1338" y="2046"/>
                </a:lnTo>
                <a:lnTo>
                  <a:pt x="1343" y="2046"/>
                </a:lnTo>
                <a:lnTo>
                  <a:pt x="1412" y="2131"/>
                </a:lnTo>
                <a:lnTo>
                  <a:pt x="1414" y="2133"/>
                </a:lnTo>
                <a:lnTo>
                  <a:pt x="1421" y="2138"/>
                </a:lnTo>
                <a:lnTo>
                  <a:pt x="1432" y="2144"/>
                </a:lnTo>
                <a:lnTo>
                  <a:pt x="1443" y="2153"/>
                </a:lnTo>
                <a:lnTo>
                  <a:pt x="1456" y="2164"/>
                </a:lnTo>
                <a:lnTo>
                  <a:pt x="1468" y="2176"/>
                </a:lnTo>
                <a:lnTo>
                  <a:pt x="1476" y="2187"/>
                </a:lnTo>
                <a:lnTo>
                  <a:pt x="1481" y="2198"/>
                </a:lnTo>
                <a:lnTo>
                  <a:pt x="1485" y="2211"/>
                </a:lnTo>
                <a:lnTo>
                  <a:pt x="1492" y="2227"/>
                </a:lnTo>
                <a:lnTo>
                  <a:pt x="1505" y="2247"/>
                </a:lnTo>
                <a:lnTo>
                  <a:pt x="1519" y="2265"/>
                </a:lnTo>
                <a:lnTo>
                  <a:pt x="1537" y="2285"/>
                </a:lnTo>
                <a:lnTo>
                  <a:pt x="1557" y="2300"/>
                </a:lnTo>
                <a:lnTo>
                  <a:pt x="1577" y="2316"/>
                </a:lnTo>
                <a:lnTo>
                  <a:pt x="1599" y="2327"/>
                </a:lnTo>
                <a:lnTo>
                  <a:pt x="1603" y="2327"/>
                </a:lnTo>
                <a:lnTo>
                  <a:pt x="1617" y="2327"/>
                </a:lnTo>
                <a:lnTo>
                  <a:pt x="1630" y="2320"/>
                </a:lnTo>
                <a:lnTo>
                  <a:pt x="1641" y="2303"/>
                </a:lnTo>
                <a:lnTo>
                  <a:pt x="1652" y="2278"/>
                </a:lnTo>
                <a:lnTo>
                  <a:pt x="1670" y="2260"/>
                </a:lnTo>
                <a:lnTo>
                  <a:pt x="1688" y="2251"/>
                </a:lnTo>
                <a:lnTo>
                  <a:pt x="1701" y="2254"/>
                </a:lnTo>
                <a:lnTo>
                  <a:pt x="1708" y="2256"/>
                </a:lnTo>
                <a:lnTo>
                  <a:pt x="1719" y="2260"/>
                </a:lnTo>
                <a:lnTo>
                  <a:pt x="1732" y="2262"/>
                </a:lnTo>
                <a:lnTo>
                  <a:pt x="1748" y="2265"/>
                </a:lnTo>
                <a:lnTo>
                  <a:pt x="1761" y="2269"/>
                </a:lnTo>
                <a:lnTo>
                  <a:pt x="1775" y="2274"/>
                </a:lnTo>
                <a:lnTo>
                  <a:pt x="1788" y="2278"/>
                </a:lnTo>
                <a:lnTo>
                  <a:pt x="1797" y="2282"/>
                </a:lnTo>
                <a:lnTo>
                  <a:pt x="1813" y="2296"/>
                </a:lnTo>
                <a:lnTo>
                  <a:pt x="1828" y="2316"/>
                </a:lnTo>
                <a:lnTo>
                  <a:pt x="1844" y="2338"/>
                </a:lnTo>
                <a:lnTo>
                  <a:pt x="1857" y="2360"/>
                </a:lnTo>
                <a:lnTo>
                  <a:pt x="1864" y="2374"/>
                </a:lnTo>
                <a:lnTo>
                  <a:pt x="1873" y="2389"/>
                </a:lnTo>
                <a:lnTo>
                  <a:pt x="1886" y="2407"/>
                </a:lnTo>
                <a:lnTo>
                  <a:pt x="1897" y="2425"/>
                </a:lnTo>
                <a:lnTo>
                  <a:pt x="1911" y="2443"/>
                </a:lnTo>
                <a:lnTo>
                  <a:pt x="1924" y="2458"/>
                </a:lnTo>
                <a:lnTo>
                  <a:pt x="1935" y="2470"/>
                </a:lnTo>
                <a:lnTo>
                  <a:pt x="1944" y="2478"/>
                </a:lnTo>
                <a:lnTo>
                  <a:pt x="1960" y="2494"/>
                </a:lnTo>
                <a:lnTo>
                  <a:pt x="1973" y="2514"/>
                </a:lnTo>
                <a:lnTo>
                  <a:pt x="1984" y="2536"/>
                </a:lnTo>
                <a:lnTo>
                  <a:pt x="1989" y="2556"/>
                </a:lnTo>
                <a:lnTo>
                  <a:pt x="1993" y="2565"/>
                </a:lnTo>
                <a:lnTo>
                  <a:pt x="2004" y="2579"/>
                </a:lnTo>
                <a:lnTo>
                  <a:pt x="2024" y="2590"/>
                </a:lnTo>
                <a:lnTo>
                  <a:pt x="2046" y="2601"/>
                </a:lnTo>
                <a:lnTo>
                  <a:pt x="2075" y="2612"/>
                </a:lnTo>
                <a:lnTo>
                  <a:pt x="2104" y="2623"/>
                </a:lnTo>
                <a:lnTo>
                  <a:pt x="2135" y="2630"/>
                </a:lnTo>
                <a:lnTo>
                  <a:pt x="2164" y="2637"/>
                </a:lnTo>
                <a:lnTo>
                  <a:pt x="2151" y="2563"/>
                </a:lnTo>
                <a:lnTo>
                  <a:pt x="2149" y="2561"/>
                </a:lnTo>
                <a:lnTo>
                  <a:pt x="2147" y="2556"/>
                </a:lnTo>
                <a:lnTo>
                  <a:pt x="2142" y="2550"/>
                </a:lnTo>
                <a:lnTo>
                  <a:pt x="2140" y="2539"/>
                </a:lnTo>
                <a:lnTo>
                  <a:pt x="2144" y="2510"/>
                </a:lnTo>
                <a:lnTo>
                  <a:pt x="2158" y="2467"/>
                </a:lnTo>
                <a:lnTo>
                  <a:pt x="2176" y="2425"/>
                </a:lnTo>
                <a:lnTo>
                  <a:pt x="2196" y="2401"/>
                </a:lnTo>
                <a:lnTo>
                  <a:pt x="2204" y="2394"/>
                </a:lnTo>
                <a:lnTo>
                  <a:pt x="2216" y="2389"/>
                </a:lnTo>
                <a:lnTo>
                  <a:pt x="2227" y="2385"/>
                </a:lnTo>
                <a:lnTo>
                  <a:pt x="2236" y="2378"/>
                </a:lnTo>
                <a:lnTo>
                  <a:pt x="2247" y="2376"/>
                </a:lnTo>
                <a:lnTo>
                  <a:pt x="2256" y="2372"/>
                </a:lnTo>
                <a:lnTo>
                  <a:pt x="2265" y="2367"/>
                </a:lnTo>
                <a:lnTo>
                  <a:pt x="2274" y="2365"/>
                </a:lnTo>
                <a:lnTo>
                  <a:pt x="2282" y="2363"/>
                </a:lnTo>
                <a:lnTo>
                  <a:pt x="2296" y="2356"/>
                </a:lnTo>
                <a:lnTo>
                  <a:pt x="2311" y="2349"/>
                </a:lnTo>
                <a:lnTo>
                  <a:pt x="2327" y="2340"/>
                </a:lnTo>
                <a:lnTo>
                  <a:pt x="2343" y="2329"/>
                </a:lnTo>
                <a:lnTo>
                  <a:pt x="2354" y="2318"/>
                </a:lnTo>
                <a:lnTo>
                  <a:pt x="2360" y="2305"/>
                </a:lnTo>
                <a:lnTo>
                  <a:pt x="2363" y="2291"/>
                </a:lnTo>
                <a:lnTo>
                  <a:pt x="2365" y="2269"/>
                </a:lnTo>
                <a:lnTo>
                  <a:pt x="2374" y="2254"/>
                </a:lnTo>
                <a:lnTo>
                  <a:pt x="2387" y="2249"/>
                </a:lnTo>
                <a:lnTo>
                  <a:pt x="2396" y="2258"/>
                </a:lnTo>
                <a:lnTo>
                  <a:pt x="2407" y="2267"/>
                </a:lnTo>
                <a:lnTo>
                  <a:pt x="2423" y="2260"/>
                </a:lnTo>
                <a:lnTo>
                  <a:pt x="2440" y="2249"/>
                </a:lnTo>
                <a:lnTo>
                  <a:pt x="2461" y="2238"/>
                </a:lnTo>
                <a:lnTo>
                  <a:pt x="2481" y="2234"/>
                </a:lnTo>
                <a:lnTo>
                  <a:pt x="2494" y="2229"/>
                </a:lnTo>
                <a:lnTo>
                  <a:pt x="2503" y="2229"/>
                </a:lnTo>
                <a:lnTo>
                  <a:pt x="2505" y="2229"/>
                </a:lnTo>
                <a:lnTo>
                  <a:pt x="2510" y="2227"/>
                </a:lnTo>
                <a:lnTo>
                  <a:pt x="2521" y="2225"/>
                </a:lnTo>
                <a:lnTo>
                  <a:pt x="2536" y="2227"/>
                </a:lnTo>
                <a:lnTo>
                  <a:pt x="2554" y="2234"/>
                </a:lnTo>
                <a:lnTo>
                  <a:pt x="2563" y="2238"/>
                </a:lnTo>
                <a:lnTo>
                  <a:pt x="2572" y="2240"/>
                </a:lnTo>
                <a:lnTo>
                  <a:pt x="2581" y="2242"/>
                </a:lnTo>
                <a:lnTo>
                  <a:pt x="2592" y="2242"/>
                </a:lnTo>
                <a:lnTo>
                  <a:pt x="2601" y="2242"/>
                </a:lnTo>
                <a:lnTo>
                  <a:pt x="2610" y="2240"/>
                </a:lnTo>
                <a:lnTo>
                  <a:pt x="2619" y="2238"/>
                </a:lnTo>
                <a:lnTo>
                  <a:pt x="2628" y="2234"/>
                </a:lnTo>
                <a:lnTo>
                  <a:pt x="2645" y="2225"/>
                </a:lnTo>
                <a:lnTo>
                  <a:pt x="2663" y="2225"/>
                </a:lnTo>
                <a:lnTo>
                  <a:pt x="2679" y="2231"/>
                </a:lnTo>
                <a:lnTo>
                  <a:pt x="2690" y="2242"/>
                </a:lnTo>
                <a:lnTo>
                  <a:pt x="2703" y="2256"/>
                </a:lnTo>
                <a:lnTo>
                  <a:pt x="2717" y="2267"/>
                </a:lnTo>
                <a:lnTo>
                  <a:pt x="2732" y="2271"/>
                </a:lnTo>
                <a:lnTo>
                  <a:pt x="2750" y="2267"/>
                </a:lnTo>
                <a:lnTo>
                  <a:pt x="2766" y="2260"/>
                </a:lnTo>
                <a:lnTo>
                  <a:pt x="2777" y="2258"/>
                </a:lnTo>
                <a:lnTo>
                  <a:pt x="2783" y="2262"/>
                </a:lnTo>
                <a:lnTo>
                  <a:pt x="2790" y="2271"/>
                </a:lnTo>
                <a:lnTo>
                  <a:pt x="2795" y="2274"/>
                </a:lnTo>
                <a:lnTo>
                  <a:pt x="2801" y="2262"/>
                </a:lnTo>
                <a:lnTo>
                  <a:pt x="2806" y="2247"/>
                </a:lnTo>
                <a:lnTo>
                  <a:pt x="2808" y="2238"/>
                </a:lnTo>
                <a:lnTo>
                  <a:pt x="2812" y="2238"/>
                </a:lnTo>
                <a:lnTo>
                  <a:pt x="2821" y="2240"/>
                </a:lnTo>
                <a:lnTo>
                  <a:pt x="2832" y="2245"/>
                </a:lnTo>
                <a:lnTo>
                  <a:pt x="2848" y="2254"/>
                </a:lnTo>
                <a:lnTo>
                  <a:pt x="2857" y="2258"/>
                </a:lnTo>
                <a:lnTo>
                  <a:pt x="2868" y="2260"/>
                </a:lnTo>
                <a:lnTo>
                  <a:pt x="2879" y="2262"/>
                </a:lnTo>
                <a:lnTo>
                  <a:pt x="2890" y="2262"/>
                </a:lnTo>
                <a:lnTo>
                  <a:pt x="2901" y="2262"/>
                </a:lnTo>
                <a:lnTo>
                  <a:pt x="2908" y="2260"/>
                </a:lnTo>
                <a:lnTo>
                  <a:pt x="2913" y="2258"/>
                </a:lnTo>
                <a:lnTo>
                  <a:pt x="2913" y="2254"/>
                </a:lnTo>
                <a:lnTo>
                  <a:pt x="2901" y="2242"/>
                </a:lnTo>
                <a:lnTo>
                  <a:pt x="2886" y="2231"/>
                </a:lnTo>
                <a:lnTo>
                  <a:pt x="2870" y="2222"/>
                </a:lnTo>
                <a:lnTo>
                  <a:pt x="2857" y="2213"/>
                </a:lnTo>
                <a:lnTo>
                  <a:pt x="2846" y="2202"/>
                </a:lnTo>
                <a:lnTo>
                  <a:pt x="2832" y="2185"/>
                </a:lnTo>
                <a:lnTo>
                  <a:pt x="2821" y="2173"/>
                </a:lnTo>
                <a:lnTo>
                  <a:pt x="2808" y="2173"/>
                </a:lnTo>
                <a:lnTo>
                  <a:pt x="2797" y="2178"/>
                </a:lnTo>
                <a:lnTo>
                  <a:pt x="2783" y="2173"/>
                </a:lnTo>
                <a:lnTo>
                  <a:pt x="2774" y="2164"/>
                </a:lnTo>
                <a:lnTo>
                  <a:pt x="2770" y="2160"/>
                </a:lnTo>
                <a:lnTo>
                  <a:pt x="2777" y="2156"/>
                </a:lnTo>
                <a:lnTo>
                  <a:pt x="2792" y="2149"/>
                </a:lnTo>
                <a:lnTo>
                  <a:pt x="2812" y="2144"/>
                </a:lnTo>
                <a:lnTo>
                  <a:pt x="2832" y="2149"/>
                </a:lnTo>
                <a:lnTo>
                  <a:pt x="2846" y="2153"/>
                </a:lnTo>
                <a:lnTo>
                  <a:pt x="2855" y="2147"/>
                </a:lnTo>
                <a:lnTo>
                  <a:pt x="2864" y="2138"/>
                </a:lnTo>
                <a:lnTo>
                  <a:pt x="2881" y="2131"/>
                </a:lnTo>
                <a:lnTo>
                  <a:pt x="2895" y="2129"/>
                </a:lnTo>
                <a:lnTo>
                  <a:pt x="2908" y="2127"/>
                </a:lnTo>
                <a:lnTo>
                  <a:pt x="2919" y="2124"/>
                </a:lnTo>
                <a:lnTo>
                  <a:pt x="2930" y="2124"/>
                </a:lnTo>
                <a:lnTo>
                  <a:pt x="2941" y="2122"/>
                </a:lnTo>
                <a:lnTo>
                  <a:pt x="2950" y="2120"/>
                </a:lnTo>
                <a:lnTo>
                  <a:pt x="2959" y="2115"/>
                </a:lnTo>
                <a:lnTo>
                  <a:pt x="2966" y="2111"/>
                </a:lnTo>
                <a:lnTo>
                  <a:pt x="2973" y="2098"/>
                </a:lnTo>
                <a:lnTo>
                  <a:pt x="2973" y="2087"/>
                </a:lnTo>
                <a:lnTo>
                  <a:pt x="2973" y="2084"/>
                </a:lnTo>
                <a:lnTo>
                  <a:pt x="2982" y="2095"/>
                </a:lnTo>
                <a:lnTo>
                  <a:pt x="2995" y="2111"/>
                </a:lnTo>
                <a:lnTo>
                  <a:pt x="3010" y="2113"/>
                </a:lnTo>
                <a:lnTo>
                  <a:pt x="3019" y="2113"/>
                </a:lnTo>
                <a:lnTo>
                  <a:pt x="3024" y="2111"/>
                </a:lnTo>
                <a:lnTo>
                  <a:pt x="3028" y="2107"/>
                </a:lnTo>
                <a:lnTo>
                  <a:pt x="3037" y="2095"/>
                </a:lnTo>
                <a:lnTo>
                  <a:pt x="3048" y="2087"/>
                </a:lnTo>
                <a:lnTo>
                  <a:pt x="3064" y="2087"/>
                </a:lnTo>
                <a:lnTo>
                  <a:pt x="3082" y="2087"/>
                </a:lnTo>
                <a:lnTo>
                  <a:pt x="3104" y="2084"/>
                </a:lnTo>
                <a:lnTo>
                  <a:pt x="3122" y="2082"/>
                </a:lnTo>
                <a:lnTo>
                  <a:pt x="3128" y="2080"/>
                </a:lnTo>
                <a:lnTo>
                  <a:pt x="3137" y="2080"/>
                </a:lnTo>
                <a:lnTo>
                  <a:pt x="3155" y="2080"/>
                </a:lnTo>
                <a:lnTo>
                  <a:pt x="3173" y="2082"/>
                </a:lnTo>
                <a:lnTo>
                  <a:pt x="3186" y="2091"/>
                </a:lnTo>
                <a:lnTo>
                  <a:pt x="3197" y="2102"/>
                </a:lnTo>
                <a:lnTo>
                  <a:pt x="3211" y="2118"/>
                </a:lnTo>
                <a:lnTo>
                  <a:pt x="3224" y="2131"/>
                </a:lnTo>
                <a:lnTo>
                  <a:pt x="3235" y="2140"/>
                </a:lnTo>
                <a:lnTo>
                  <a:pt x="3246" y="2142"/>
                </a:lnTo>
                <a:lnTo>
                  <a:pt x="3255" y="2133"/>
                </a:lnTo>
                <a:lnTo>
                  <a:pt x="3267" y="2124"/>
                </a:lnTo>
                <a:lnTo>
                  <a:pt x="3280" y="2115"/>
                </a:lnTo>
                <a:lnTo>
                  <a:pt x="3291" y="2104"/>
                </a:lnTo>
                <a:lnTo>
                  <a:pt x="3298" y="2091"/>
                </a:lnTo>
                <a:lnTo>
                  <a:pt x="3304" y="2080"/>
                </a:lnTo>
                <a:lnTo>
                  <a:pt x="3315" y="2075"/>
                </a:lnTo>
                <a:lnTo>
                  <a:pt x="3322" y="2075"/>
                </a:lnTo>
                <a:lnTo>
                  <a:pt x="3331" y="2078"/>
                </a:lnTo>
                <a:lnTo>
                  <a:pt x="3342" y="2080"/>
                </a:lnTo>
                <a:lnTo>
                  <a:pt x="3351" y="2082"/>
                </a:lnTo>
                <a:lnTo>
                  <a:pt x="3362" y="2089"/>
                </a:lnTo>
                <a:lnTo>
                  <a:pt x="3373" y="2095"/>
                </a:lnTo>
                <a:lnTo>
                  <a:pt x="3385" y="2107"/>
                </a:lnTo>
                <a:lnTo>
                  <a:pt x="3393" y="2120"/>
                </a:lnTo>
                <a:lnTo>
                  <a:pt x="3411" y="2142"/>
                </a:lnTo>
                <a:lnTo>
                  <a:pt x="3427" y="2151"/>
                </a:lnTo>
                <a:lnTo>
                  <a:pt x="3438" y="2156"/>
                </a:lnTo>
                <a:lnTo>
                  <a:pt x="3447" y="2164"/>
                </a:lnTo>
                <a:lnTo>
                  <a:pt x="3454" y="2176"/>
                </a:lnTo>
                <a:lnTo>
                  <a:pt x="3460" y="2189"/>
                </a:lnTo>
                <a:lnTo>
                  <a:pt x="3462" y="2202"/>
                </a:lnTo>
                <a:lnTo>
                  <a:pt x="3462" y="2218"/>
                </a:lnTo>
                <a:lnTo>
                  <a:pt x="3458" y="2234"/>
                </a:lnTo>
                <a:lnTo>
                  <a:pt x="3456" y="2251"/>
                </a:lnTo>
                <a:lnTo>
                  <a:pt x="3460" y="2262"/>
                </a:lnTo>
                <a:lnTo>
                  <a:pt x="3476" y="2262"/>
                </a:lnTo>
                <a:lnTo>
                  <a:pt x="3491" y="2262"/>
                </a:lnTo>
                <a:lnTo>
                  <a:pt x="3498" y="2271"/>
                </a:lnTo>
                <a:lnTo>
                  <a:pt x="3496" y="2287"/>
                </a:lnTo>
                <a:lnTo>
                  <a:pt x="3491" y="2303"/>
                </a:lnTo>
                <a:lnTo>
                  <a:pt x="3491" y="2316"/>
                </a:lnTo>
                <a:lnTo>
                  <a:pt x="3494" y="2329"/>
                </a:lnTo>
                <a:lnTo>
                  <a:pt x="3500" y="2340"/>
                </a:lnTo>
                <a:lnTo>
                  <a:pt x="3507" y="2352"/>
                </a:lnTo>
                <a:lnTo>
                  <a:pt x="3516" y="2358"/>
                </a:lnTo>
                <a:lnTo>
                  <a:pt x="3527" y="2363"/>
                </a:lnTo>
                <a:lnTo>
                  <a:pt x="3536" y="2367"/>
                </a:lnTo>
                <a:lnTo>
                  <a:pt x="3540" y="2380"/>
                </a:lnTo>
                <a:lnTo>
                  <a:pt x="3545" y="2396"/>
                </a:lnTo>
                <a:lnTo>
                  <a:pt x="3554" y="2407"/>
                </a:lnTo>
                <a:lnTo>
                  <a:pt x="3565" y="2416"/>
                </a:lnTo>
                <a:lnTo>
                  <a:pt x="3580" y="2429"/>
                </a:lnTo>
                <a:lnTo>
                  <a:pt x="3587" y="2436"/>
                </a:lnTo>
                <a:lnTo>
                  <a:pt x="3598" y="2443"/>
                </a:lnTo>
                <a:lnTo>
                  <a:pt x="3607" y="2447"/>
                </a:lnTo>
                <a:lnTo>
                  <a:pt x="3618" y="2452"/>
                </a:lnTo>
                <a:lnTo>
                  <a:pt x="3627" y="2456"/>
                </a:lnTo>
                <a:lnTo>
                  <a:pt x="3636" y="2461"/>
                </a:lnTo>
                <a:lnTo>
                  <a:pt x="3645" y="2467"/>
                </a:lnTo>
                <a:lnTo>
                  <a:pt x="3649" y="2474"/>
                </a:lnTo>
                <a:lnTo>
                  <a:pt x="3656" y="2487"/>
                </a:lnTo>
                <a:lnTo>
                  <a:pt x="3661" y="2499"/>
                </a:lnTo>
                <a:lnTo>
                  <a:pt x="3670" y="2505"/>
                </a:lnTo>
                <a:lnTo>
                  <a:pt x="3687" y="2507"/>
                </a:lnTo>
                <a:lnTo>
                  <a:pt x="3705" y="2507"/>
                </a:lnTo>
                <a:lnTo>
                  <a:pt x="3718" y="2503"/>
                </a:lnTo>
                <a:lnTo>
                  <a:pt x="3725" y="2499"/>
                </a:lnTo>
                <a:lnTo>
                  <a:pt x="3727" y="2490"/>
                </a:lnTo>
                <a:lnTo>
                  <a:pt x="3730" y="2474"/>
                </a:lnTo>
                <a:lnTo>
                  <a:pt x="3732" y="2452"/>
                </a:lnTo>
                <a:lnTo>
                  <a:pt x="3734" y="2427"/>
                </a:lnTo>
                <a:lnTo>
                  <a:pt x="3736" y="2409"/>
                </a:lnTo>
                <a:lnTo>
                  <a:pt x="3739" y="2392"/>
                </a:lnTo>
                <a:lnTo>
                  <a:pt x="3739" y="2369"/>
                </a:lnTo>
                <a:lnTo>
                  <a:pt x="3736" y="2345"/>
                </a:lnTo>
                <a:lnTo>
                  <a:pt x="3727" y="2323"/>
                </a:lnTo>
                <a:lnTo>
                  <a:pt x="3718" y="2309"/>
                </a:lnTo>
                <a:lnTo>
                  <a:pt x="3707" y="2294"/>
                </a:lnTo>
                <a:lnTo>
                  <a:pt x="3696" y="2278"/>
                </a:lnTo>
                <a:lnTo>
                  <a:pt x="3685" y="2260"/>
                </a:lnTo>
                <a:lnTo>
                  <a:pt x="3674" y="2242"/>
                </a:lnTo>
                <a:lnTo>
                  <a:pt x="3665" y="2227"/>
                </a:lnTo>
                <a:lnTo>
                  <a:pt x="3658" y="2211"/>
                </a:lnTo>
                <a:lnTo>
                  <a:pt x="3654" y="2198"/>
                </a:lnTo>
                <a:lnTo>
                  <a:pt x="3645" y="2171"/>
                </a:lnTo>
                <a:lnTo>
                  <a:pt x="3627" y="2142"/>
                </a:lnTo>
                <a:lnTo>
                  <a:pt x="3609" y="2113"/>
                </a:lnTo>
                <a:lnTo>
                  <a:pt x="3594" y="2095"/>
                </a:lnTo>
                <a:lnTo>
                  <a:pt x="3583" y="2078"/>
                </a:lnTo>
                <a:lnTo>
                  <a:pt x="3569" y="2051"/>
                </a:lnTo>
                <a:lnTo>
                  <a:pt x="3556" y="2015"/>
                </a:lnTo>
                <a:lnTo>
                  <a:pt x="3545" y="1973"/>
                </a:lnTo>
                <a:lnTo>
                  <a:pt x="3543" y="1926"/>
                </a:lnTo>
                <a:lnTo>
                  <a:pt x="3545" y="1882"/>
                </a:lnTo>
                <a:lnTo>
                  <a:pt x="3556" y="1839"/>
                </a:lnTo>
                <a:lnTo>
                  <a:pt x="3574" y="1802"/>
                </a:lnTo>
                <a:lnTo>
                  <a:pt x="3585" y="1786"/>
                </a:lnTo>
                <a:lnTo>
                  <a:pt x="3596" y="1773"/>
                </a:lnTo>
                <a:lnTo>
                  <a:pt x="3605" y="1759"/>
                </a:lnTo>
                <a:lnTo>
                  <a:pt x="3614" y="1746"/>
                </a:lnTo>
                <a:lnTo>
                  <a:pt x="3623" y="1735"/>
                </a:lnTo>
                <a:lnTo>
                  <a:pt x="3632" y="1726"/>
                </a:lnTo>
                <a:lnTo>
                  <a:pt x="3641" y="1715"/>
                </a:lnTo>
                <a:lnTo>
                  <a:pt x="3649" y="1704"/>
                </a:lnTo>
                <a:lnTo>
                  <a:pt x="3665" y="1683"/>
                </a:lnTo>
                <a:lnTo>
                  <a:pt x="3674" y="1668"/>
                </a:lnTo>
                <a:lnTo>
                  <a:pt x="3678" y="1652"/>
                </a:lnTo>
                <a:lnTo>
                  <a:pt x="3683" y="1639"/>
                </a:lnTo>
                <a:lnTo>
                  <a:pt x="3690" y="1621"/>
                </a:lnTo>
                <a:lnTo>
                  <a:pt x="3703" y="1599"/>
                </a:lnTo>
                <a:lnTo>
                  <a:pt x="3718" y="1581"/>
                </a:lnTo>
                <a:lnTo>
                  <a:pt x="3736" y="1574"/>
                </a:lnTo>
                <a:lnTo>
                  <a:pt x="3750" y="1572"/>
                </a:lnTo>
                <a:lnTo>
                  <a:pt x="3754" y="1565"/>
                </a:lnTo>
                <a:lnTo>
                  <a:pt x="3756" y="1552"/>
                </a:lnTo>
                <a:lnTo>
                  <a:pt x="3765" y="1537"/>
                </a:lnTo>
                <a:lnTo>
                  <a:pt x="3781" y="1516"/>
                </a:lnTo>
                <a:lnTo>
                  <a:pt x="3794" y="1496"/>
                </a:lnTo>
                <a:lnTo>
                  <a:pt x="3805" y="1479"/>
                </a:lnTo>
                <a:lnTo>
                  <a:pt x="3814" y="1463"/>
                </a:lnTo>
                <a:lnTo>
                  <a:pt x="3821" y="1450"/>
                </a:lnTo>
                <a:lnTo>
                  <a:pt x="3825" y="1439"/>
                </a:lnTo>
                <a:lnTo>
                  <a:pt x="3830" y="1430"/>
                </a:lnTo>
                <a:lnTo>
                  <a:pt x="3830" y="1427"/>
                </a:lnTo>
                <a:lnTo>
                  <a:pt x="3834" y="1403"/>
                </a:lnTo>
                <a:lnTo>
                  <a:pt x="3821" y="1383"/>
                </a:lnTo>
                <a:lnTo>
                  <a:pt x="3825" y="1381"/>
                </a:lnTo>
                <a:lnTo>
                  <a:pt x="3834" y="1381"/>
                </a:lnTo>
                <a:lnTo>
                  <a:pt x="3845" y="1381"/>
                </a:lnTo>
                <a:lnTo>
                  <a:pt x="3859" y="1387"/>
                </a:lnTo>
                <a:lnTo>
                  <a:pt x="3870" y="1390"/>
                </a:lnTo>
                <a:lnTo>
                  <a:pt x="3872" y="1376"/>
                </a:lnTo>
                <a:lnTo>
                  <a:pt x="3870" y="1358"/>
                </a:lnTo>
                <a:lnTo>
                  <a:pt x="3865" y="1345"/>
                </a:lnTo>
                <a:lnTo>
                  <a:pt x="3857" y="1336"/>
                </a:lnTo>
                <a:lnTo>
                  <a:pt x="3848" y="1332"/>
                </a:lnTo>
                <a:lnTo>
                  <a:pt x="3836" y="1332"/>
                </a:lnTo>
                <a:lnTo>
                  <a:pt x="3825" y="1334"/>
                </a:lnTo>
                <a:lnTo>
                  <a:pt x="3816" y="1334"/>
                </a:lnTo>
                <a:lnTo>
                  <a:pt x="3814" y="1329"/>
                </a:lnTo>
                <a:lnTo>
                  <a:pt x="3819" y="1321"/>
                </a:lnTo>
                <a:lnTo>
                  <a:pt x="3830" y="1312"/>
                </a:lnTo>
                <a:lnTo>
                  <a:pt x="3841" y="1298"/>
                </a:lnTo>
                <a:lnTo>
                  <a:pt x="3848" y="1278"/>
                </a:lnTo>
                <a:lnTo>
                  <a:pt x="3848" y="1258"/>
                </a:lnTo>
                <a:lnTo>
                  <a:pt x="3845" y="1243"/>
                </a:lnTo>
                <a:lnTo>
                  <a:pt x="3841" y="1234"/>
                </a:lnTo>
                <a:lnTo>
                  <a:pt x="3832" y="1229"/>
                </a:lnTo>
                <a:lnTo>
                  <a:pt x="3821" y="1227"/>
                </a:lnTo>
                <a:lnTo>
                  <a:pt x="3810" y="1229"/>
                </a:lnTo>
                <a:lnTo>
                  <a:pt x="3799" y="1229"/>
                </a:lnTo>
                <a:lnTo>
                  <a:pt x="3788" y="1225"/>
                </a:lnTo>
                <a:lnTo>
                  <a:pt x="3781" y="1216"/>
                </a:lnTo>
                <a:lnTo>
                  <a:pt x="3781" y="1205"/>
                </a:lnTo>
                <a:lnTo>
                  <a:pt x="3783" y="1191"/>
                </a:lnTo>
                <a:lnTo>
                  <a:pt x="3781" y="1180"/>
                </a:lnTo>
                <a:lnTo>
                  <a:pt x="3776" y="1169"/>
                </a:lnTo>
                <a:lnTo>
                  <a:pt x="3772" y="1160"/>
                </a:lnTo>
                <a:lnTo>
                  <a:pt x="3774" y="1151"/>
                </a:lnTo>
                <a:lnTo>
                  <a:pt x="3785" y="1142"/>
                </a:lnTo>
                <a:lnTo>
                  <a:pt x="3792" y="1138"/>
                </a:lnTo>
                <a:lnTo>
                  <a:pt x="3790" y="1131"/>
                </a:lnTo>
                <a:lnTo>
                  <a:pt x="3781" y="1125"/>
                </a:lnTo>
                <a:lnTo>
                  <a:pt x="3774" y="1122"/>
                </a:lnTo>
                <a:lnTo>
                  <a:pt x="3765" y="1120"/>
                </a:lnTo>
                <a:lnTo>
                  <a:pt x="3752" y="1116"/>
                </a:lnTo>
                <a:lnTo>
                  <a:pt x="3743" y="1109"/>
                </a:lnTo>
                <a:lnTo>
                  <a:pt x="3741" y="1105"/>
                </a:lnTo>
                <a:lnTo>
                  <a:pt x="3745" y="1100"/>
                </a:lnTo>
                <a:lnTo>
                  <a:pt x="3756" y="1096"/>
                </a:lnTo>
                <a:lnTo>
                  <a:pt x="3765" y="1093"/>
                </a:lnTo>
                <a:lnTo>
                  <a:pt x="3770" y="1093"/>
                </a:lnTo>
                <a:lnTo>
                  <a:pt x="3770" y="1089"/>
                </a:lnTo>
                <a:lnTo>
                  <a:pt x="3761" y="1076"/>
                </a:lnTo>
                <a:lnTo>
                  <a:pt x="3747" y="1053"/>
                </a:lnTo>
                <a:lnTo>
                  <a:pt x="3736" y="1029"/>
                </a:lnTo>
                <a:lnTo>
                  <a:pt x="3730" y="1007"/>
                </a:lnTo>
                <a:lnTo>
                  <a:pt x="3736" y="989"/>
                </a:lnTo>
                <a:lnTo>
                  <a:pt x="3750" y="973"/>
                </a:lnTo>
                <a:lnTo>
                  <a:pt x="3759" y="960"/>
                </a:lnTo>
                <a:lnTo>
                  <a:pt x="3767" y="958"/>
                </a:lnTo>
                <a:lnTo>
                  <a:pt x="3772" y="969"/>
                </a:lnTo>
                <a:lnTo>
                  <a:pt x="3776" y="989"/>
                </a:lnTo>
                <a:lnTo>
                  <a:pt x="3781" y="1009"/>
                </a:lnTo>
                <a:lnTo>
                  <a:pt x="3783" y="1029"/>
                </a:lnTo>
                <a:lnTo>
                  <a:pt x="3785" y="1047"/>
                </a:lnTo>
                <a:lnTo>
                  <a:pt x="3788" y="1060"/>
                </a:lnTo>
                <a:lnTo>
                  <a:pt x="3792" y="1069"/>
                </a:lnTo>
                <a:lnTo>
                  <a:pt x="3801" y="1076"/>
                </a:lnTo>
                <a:lnTo>
                  <a:pt x="3810" y="1082"/>
                </a:lnTo>
                <a:lnTo>
                  <a:pt x="3823" y="1093"/>
                </a:lnTo>
                <a:lnTo>
                  <a:pt x="3841" y="1109"/>
                </a:lnTo>
                <a:lnTo>
                  <a:pt x="3854" y="1118"/>
                </a:lnTo>
                <a:lnTo>
                  <a:pt x="3859" y="1111"/>
                </a:lnTo>
                <a:lnTo>
                  <a:pt x="3857" y="1098"/>
                </a:lnTo>
                <a:lnTo>
                  <a:pt x="3852" y="1089"/>
                </a:lnTo>
                <a:lnTo>
                  <a:pt x="3850" y="1082"/>
                </a:lnTo>
                <a:lnTo>
                  <a:pt x="3850" y="1071"/>
                </a:lnTo>
                <a:lnTo>
                  <a:pt x="3857" y="1058"/>
                </a:lnTo>
                <a:lnTo>
                  <a:pt x="3865" y="1044"/>
                </a:lnTo>
                <a:lnTo>
                  <a:pt x="3868" y="1031"/>
                </a:lnTo>
                <a:lnTo>
                  <a:pt x="3859" y="1018"/>
                </a:lnTo>
                <a:lnTo>
                  <a:pt x="3843" y="1004"/>
                </a:lnTo>
                <a:lnTo>
                  <a:pt x="3832" y="993"/>
                </a:lnTo>
                <a:lnTo>
                  <a:pt x="3828" y="984"/>
                </a:lnTo>
                <a:lnTo>
                  <a:pt x="3825" y="973"/>
                </a:lnTo>
                <a:lnTo>
                  <a:pt x="3830" y="966"/>
                </a:lnTo>
                <a:lnTo>
                  <a:pt x="3839" y="966"/>
                </a:lnTo>
                <a:lnTo>
                  <a:pt x="3852" y="969"/>
                </a:lnTo>
                <a:lnTo>
                  <a:pt x="3865" y="969"/>
                </a:lnTo>
                <a:lnTo>
                  <a:pt x="3874" y="960"/>
                </a:lnTo>
                <a:lnTo>
                  <a:pt x="3879" y="942"/>
                </a:lnTo>
                <a:lnTo>
                  <a:pt x="3883" y="924"/>
                </a:lnTo>
                <a:lnTo>
                  <a:pt x="3890" y="909"/>
                </a:lnTo>
                <a:lnTo>
                  <a:pt x="3897" y="900"/>
                </a:lnTo>
                <a:lnTo>
                  <a:pt x="3901" y="893"/>
                </a:lnTo>
                <a:lnTo>
                  <a:pt x="3903" y="884"/>
                </a:lnTo>
                <a:lnTo>
                  <a:pt x="3899" y="871"/>
                </a:lnTo>
                <a:lnTo>
                  <a:pt x="3894" y="851"/>
                </a:lnTo>
                <a:lnTo>
                  <a:pt x="3894" y="833"/>
                </a:lnTo>
                <a:lnTo>
                  <a:pt x="3894" y="819"/>
                </a:lnTo>
                <a:lnTo>
                  <a:pt x="3894" y="815"/>
                </a:lnTo>
                <a:lnTo>
                  <a:pt x="3892" y="815"/>
                </a:lnTo>
                <a:lnTo>
                  <a:pt x="3892" y="811"/>
                </a:lnTo>
                <a:lnTo>
                  <a:pt x="3894" y="808"/>
                </a:lnTo>
                <a:lnTo>
                  <a:pt x="3908" y="802"/>
                </a:lnTo>
                <a:lnTo>
                  <a:pt x="3919" y="795"/>
                </a:lnTo>
                <a:lnTo>
                  <a:pt x="3930" y="786"/>
                </a:lnTo>
                <a:lnTo>
                  <a:pt x="3941" y="775"/>
                </a:lnTo>
                <a:lnTo>
                  <a:pt x="3954" y="764"/>
                </a:lnTo>
                <a:lnTo>
                  <a:pt x="3963" y="750"/>
                </a:lnTo>
                <a:lnTo>
                  <a:pt x="3972" y="742"/>
                </a:lnTo>
                <a:lnTo>
                  <a:pt x="3979" y="735"/>
                </a:lnTo>
                <a:lnTo>
                  <a:pt x="3981" y="733"/>
                </a:lnTo>
                <a:lnTo>
                  <a:pt x="3943" y="748"/>
                </a:lnTo>
                <a:lnTo>
                  <a:pt x="3903" y="757"/>
                </a:lnTo>
                <a:lnTo>
                  <a:pt x="3903" y="753"/>
                </a:lnTo>
                <a:lnTo>
                  <a:pt x="3906" y="744"/>
                </a:lnTo>
                <a:lnTo>
                  <a:pt x="3914" y="733"/>
                </a:lnTo>
                <a:lnTo>
                  <a:pt x="3928" y="724"/>
                </a:lnTo>
                <a:lnTo>
                  <a:pt x="3941" y="715"/>
                </a:lnTo>
                <a:lnTo>
                  <a:pt x="3950" y="708"/>
                </a:lnTo>
                <a:lnTo>
                  <a:pt x="3961" y="704"/>
                </a:lnTo>
                <a:lnTo>
                  <a:pt x="3977" y="699"/>
                </a:lnTo>
                <a:lnTo>
                  <a:pt x="3997" y="695"/>
                </a:lnTo>
                <a:lnTo>
                  <a:pt x="4010" y="688"/>
                </a:lnTo>
                <a:lnTo>
                  <a:pt x="4019" y="681"/>
                </a:lnTo>
                <a:lnTo>
                  <a:pt x="4021" y="668"/>
                </a:lnTo>
                <a:lnTo>
                  <a:pt x="4021" y="657"/>
                </a:lnTo>
                <a:lnTo>
                  <a:pt x="4021" y="650"/>
                </a:lnTo>
                <a:lnTo>
                  <a:pt x="4021" y="648"/>
                </a:lnTo>
                <a:lnTo>
                  <a:pt x="4021" y="648"/>
                </a:lnTo>
                <a:lnTo>
                  <a:pt x="4024" y="650"/>
                </a:lnTo>
                <a:lnTo>
                  <a:pt x="4028" y="650"/>
                </a:lnTo>
                <a:lnTo>
                  <a:pt x="4035" y="648"/>
                </a:lnTo>
                <a:lnTo>
                  <a:pt x="4041" y="639"/>
                </a:lnTo>
                <a:lnTo>
                  <a:pt x="4048" y="626"/>
                </a:lnTo>
                <a:lnTo>
                  <a:pt x="4057" y="617"/>
                </a:lnTo>
                <a:lnTo>
                  <a:pt x="4064" y="612"/>
                </a:lnTo>
                <a:lnTo>
                  <a:pt x="4066" y="610"/>
                </a:lnTo>
                <a:lnTo>
                  <a:pt x="4059" y="590"/>
                </a:lnTo>
                <a:lnTo>
                  <a:pt x="4046" y="575"/>
                </a:lnTo>
                <a:lnTo>
                  <a:pt x="4035" y="559"/>
                </a:lnTo>
                <a:lnTo>
                  <a:pt x="4026" y="541"/>
                </a:lnTo>
                <a:lnTo>
                  <a:pt x="4021" y="510"/>
                </a:lnTo>
                <a:lnTo>
                  <a:pt x="4019" y="463"/>
                </a:lnTo>
                <a:lnTo>
                  <a:pt x="4019" y="421"/>
                </a:lnTo>
                <a:lnTo>
                  <a:pt x="4026" y="399"/>
                </a:lnTo>
                <a:lnTo>
                  <a:pt x="4041" y="387"/>
                </a:lnTo>
                <a:lnTo>
                  <a:pt x="4059" y="374"/>
                </a:lnTo>
                <a:lnTo>
                  <a:pt x="4075" y="363"/>
                </a:lnTo>
                <a:lnTo>
                  <a:pt x="4081" y="359"/>
                </a:lnTo>
                <a:lnTo>
                  <a:pt x="4081" y="352"/>
                </a:lnTo>
                <a:lnTo>
                  <a:pt x="4081" y="338"/>
                </a:lnTo>
                <a:lnTo>
                  <a:pt x="4084" y="323"/>
                </a:lnTo>
                <a:lnTo>
                  <a:pt x="4095" y="314"/>
                </a:lnTo>
                <a:lnTo>
                  <a:pt x="4110" y="312"/>
                </a:lnTo>
                <a:lnTo>
                  <a:pt x="4124" y="307"/>
                </a:lnTo>
                <a:lnTo>
                  <a:pt x="4133" y="298"/>
                </a:lnTo>
                <a:lnTo>
                  <a:pt x="4139" y="285"/>
                </a:lnTo>
                <a:lnTo>
                  <a:pt x="4146" y="267"/>
                </a:lnTo>
                <a:lnTo>
                  <a:pt x="4155" y="254"/>
                </a:lnTo>
                <a:lnTo>
                  <a:pt x="4162" y="245"/>
                </a:lnTo>
                <a:lnTo>
                  <a:pt x="4166" y="240"/>
                </a:lnTo>
                <a:lnTo>
                  <a:pt x="4166" y="238"/>
                </a:lnTo>
                <a:lnTo>
                  <a:pt x="4166" y="234"/>
                </a:lnTo>
                <a:lnTo>
                  <a:pt x="4166" y="229"/>
                </a:lnTo>
                <a:lnTo>
                  <a:pt x="4166" y="223"/>
                </a:lnTo>
                <a:lnTo>
                  <a:pt x="4166" y="218"/>
                </a:lnTo>
                <a:lnTo>
                  <a:pt x="4166" y="212"/>
                </a:lnTo>
                <a:lnTo>
                  <a:pt x="4166" y="207"/>
                </a:lnTo>
                <a:lnTo>
                  <a:pt x="4166" y="203"/>
                </a:lnTo>
                <a:lnTo>
                  <a:pt x="4162" y="194"/>
                </a:lnTo>
                <a:lnTo>
                  <a:pt x="4153" y="183"/>
                </a:lnTo>
                <a:lnTo>
                  <a:pt x="4142" y="169"/>
                </a:lnTo>
                <a:lnTo>
                  <a:pt x="4126" y="154"/>
                </a:lnTo>
                <a:lnTo>
                  <a:pt x="4113" y="140"/>
                </a:lnTo>
                <a:lnTo>
                  <a:pt x="4099" y="125"/>
                </a:lnTo>
                <a:lnTo>
                  <a:pt x="4090" y="114"/>
                </a:lnTo>
                <a:lnTo>
                  <a:pt x="4086" y="105"/>
                </a:lnTo>
                <a:lnTo>
                  <a:pt x="4084" y="94"/>
                </a:lnTo>
                <a:lnTo>
                  <a:pt x="4077" y="80"/>
                </a:lnTo>
                <a:lnTo>
                  <a:pt x="4070" y="62"/>
                </a:lnTo>
                <a:lnTo>
                  <a:pt x="4061" y="45"/>
                </a:lnTo>
                <a:lnTo>
                  <a:pt x="4052" y="27"/>
                </a:lnTo>
                <a:lnTo>
                  <a:pt x="4041" y="13"/>
                </a:lnTo>
                <a:lnTo>
                  <a:pt x="4030" y="4"/>
                </a:lnTo>
                <a:lnTo>
                  <a:pt x="4017" y="0"/>
                </a:lnTo>
                <a:lnTo>
                  <a:pt x="4015" y="0"/>
                </a:lnTo>
                <a:lnTo>
                  <a:pt x="4015" y="0"/>
                </a:lnTo>
                <a:lnTo>
                  <a:pt x="4012" y="0"/>
                </a:lnTo>
                <a:lnTo>
                  <a:pt x="4012" y="0"/>
                </a:lnTo>
                <a:lnTo>
                  <a:pt x="3999" y="4"/>
                </a:lnTo>
                <a:lnTo>
                  <a:pt x="3981" y="11"/>
                </a:lnTo>
                <a:lnTo>
                  <a:pt x="3966" y="20"/>
                </a:lnTo>
                <a:lnTo>
                  <a:pt x="3952" y="31"/>
                </a:lnTo>
                <a:lnTo>
                  <a:pt x="3939" y="47"/>
                </a:lnTo>
                <a:lnTo>
                  <a:pt x="3930" y="62"/>
                </a:lnTo>
                <a:lnTo>
                  <a:pt x="3926" y="82"/>
                </a:lnTo>
                <a:lnTo>
                  <a:pt x="3928" y="105"/>
                </a:lnTo>
                <a:lnTo>
                  <a:pt x="3937" y="156"/>
                </a:lnTo>
                <a:lnTo>
                  <a:pt x="3937" y="209"/>
                </a:lnTo>
                <a:lnTo>
                  <a:pt x="3923" y="258"/>
                </a:lnTo>
                <a:lnTo>
                  <a:pt x="3899" y="296"/>
                </a:lnTo>
                <a:lnTo>
                  <a:pt x="3879" y="310"/>
                </a:lnTo>
                <a:lnTo>
                  <a:pt x="3854" y="323"/>
                </a:lnTo>
                <a:lnTo>
                  <a:pt x="3825" y="336"/>
                </a:lnTo>
                <a:lnTo>
                  <a:pt x="3796" y="350"/>
                </a:lnTo>
                <a:lnTo>
                  <a:pt x="3767" y="361"/>
                </a:lnTo>
                <a:lnTo>
                  <a:pt x="3741" y="370"/>
                </a:lnTo>
                <a:lnTo>
                  <a:pt x="3721" y="376"/>
                </a:lnTo>
                <a:lnTo>
                  <a:pt x="3707" y="383"/>
                </a:lnTo>
                <a:lnTo>
                  <a:pt x="3698" y="390"/>
                </a:lnTo>
                <a:lnTo>
                  <a:pt x="3685" y="401"/>
                </a:lnTo>
                <a:lnTo>
                  <a:pt x="3674" y="412"/>
                </a:lnTo>
                <a:lnTo>
                  <a:pt x="3663" y="425"/>
                </a:lnTo>
                <a:lnTo>
                  <a:pt x="3652" y="439"/>
                </a:lnTo>
                <a:lnTo>
                  <a:pt x="3643" y="450"/>
                </a:lnTo>
                <a:lnTo>
                  <a:pt x="3634" y="461"/>
                </a:lnTo>
                <a:lnTo>
                  <a:pt x="3629" y="468"/>
                </a:lnTo>
                <a:lnTo>
                  <a:pt x="3623" y="479"/>
                </a:lnTo>
                <a:lnTo>
                  <a:pt x="3621" y="492"/>
                </a:lnTo>
                <a:lnTo>
                  <a:pt x="3623" y="505"/>
                </a:lnTo>
                <a:lnTo>
                  <a:pt x="3629" y="521"/>
                </a:lnTo>
                <a:lnTo>
                  <a:pt x="3634" y="537"/>
                </a:lnTo>
                <a:lnTo>
                  <a:pt x="3636" y="557"/>
                </a:lnTo>
                <a:lnTo>
                  <a:pt x="3627" y="575"/>
                </a:lnTo>
                <a:lnTo>
                  <a:pt x="3609" y="595"/>
                </a:lnTo>
                <a:lnTo>
                  <a:pt x="3596" y="603"/>
                </a:lnTo>
                <a:lnTo>
                  <a:pt x="3580" y="608"/>
                </a:lnTo>
                <a:lnTo>
                  <a:pt x="3567" y="612"/>
                </a:lnTo>
                <a:lnTo>
                  <a:pt x="3551" y="615"/>
                </a:lnTo>
                <a:lnTo>
                  <a:pt x="3538" y="617"/>
                </a:lnTo>
                <a:lnTo>
                  <a:pt x="3527" y="619"/>
                </a:lnTo>
                <a:lnTo>
                  <a:pt x="3518" y="621"/>
                </a:lnTo>
                <a:lnTo>
                  <a:pt x="3511" y="624"/>
                </a:lnTo>
                <a:lnTo>
                  <a:pt x="3496" y="628"/>
                </a:lnTo>
                <a:lnTo>
                  <a:pt x="3474" y="630"/>
                </a:lnTo>
                <a:lnTo>
                  <a:pt x="3456" y="635"/>
                </a:lnTo>
                <a:lnTo>
                  <a:pt x="3451" y="648"/>
                </a:lnTo>
                <a:lnTo>
                  <a:pt x="3458" y="661"/>
                </a:lnTo>
                <a:lnTo>
                  <a:pt x="3469" y="673"/>
                </a:lnTo>
                <a:lnTo>
                  <a:pt x="3476" y="686"/>
                </a:lnTo>
                <a:lnTo>
                  <a:pt x="3467" y="708"/>
                </a:lnTo>
                <a:lnTo>
                  <a:pt x="3458" y="721"/>
                </a:lnTo>
                <a:lnTo>
                  <a:pt x="3449" y="735"/>
                </a:lnTo>
                <a:lnTo>
                  <a:pt x="3438" y="744"/>
                </a:lnTo>
                <a:lnTo>
                  <a:pt x="3429" y="753"/>
                </a:lnTo>
                <a:lnTo>
                  <a:pt x="3418" y="762"/>
                </a:lnTo>
                <a:lnTo>
                  <a:pt x="3407" y="770"/>
                </a:lnTo>
                <a:lnTo>
                  <a:pt x="3396" y="779"/>
                </a:lnTo>
                <a:lnTo>
                  <a:pt x="3382" y="791"/>
                </a:lnTo>
                <a:lnTo>
                  <a:pt x="3369" y="804"/>
                </a:lnTo>
                <a:lnTo>
                  <a:pt x="3356" y="817"/>
                </a:lnTo>
                <a:lnTo>
                  <a:pt x="3340" y="833"/>
                </a:lnTo>
                <a:lnTo>
                  <a:pt x="3322" y="846"/>
                </a:lnTo>
                <a:lnTo>
                  <a:pt x="3307" y="860"/>
                </a:lnTo>
                <a:lnTo>
                  <a:pt x="3289" y="873"/>
                </a:lnTo>
                <a:lnTo>
                  <a:pt x="3273" y="884"/>
                </a:lnTo>
                <a:lnTo>
                  <a:pt x="3255" y="891"/>
                </a:lnTo>
                <a:lnTo>
                  <a:pt x="3238" y="895"/>
                </a:lnTo>
                <a:lnTo>
                  <a:pt x="3222" y="895"/>
                </a:lnTo>
                <a:lnTo>
                  <a:pt x="3206" y="895"/>
                </a:lnTo>
                <a:lnTo>
                  <a:pt x="3191" y="893"/>
                </a:lnTo>
                <a:lnTo>
                  <a:pt x="3180" y="889"/>
                </a:lnTo>
                <a:lnTo>
                  <a:pt x="3173" y="882"/>
                </a:lnTo>
                <a:lnTo>
                  <a:pt x="3171" y="873"/>
                </a:lnTo>
                <a:lnTo>
                  <a:pt x="3173" y="864"/>
                </a:lnTo>
                <a:lnTo>
                  <a:pt x="3180" y="846"/>
                </a:lnTo>
                <a:lnTo>
                  <a:pt x="3184" y="831"/>
                </a:lnTo>
                <a:lnTo>
                  <a:pt x="3186" y="817"/>
                </a:lnTo>
                <a:lnTo>
                  <a:pt x="3191" y="802"/>
                </a:lnTo>
                <a:lnTo>
                  <a:pt x="3202" y="791"/>
                </a:lnTo>
                <a:lnTo>
                  <a:pt x="3211" y="779"/>
                </a:lnTo>
                <a:lnTo>
                  <a:pt x="3218" y="770"/>
                </a:lnTo>
                <a:lnTo>
                  <a:pt x="3215" y="753"/>
                </a:lnTo>
                <a:lnTo>
                  <a:pt x="3211" y="735"/>
                </a:lnTo>
                <a:lnTo>
                  <a:pt x="3211" y="721"/>
                </a:lnTo>
                <a:lnTo>
                  <a:pt x="3206" y="710"/>
                </a:lnTo>
                <a:lnTo>
                  <a:pt x="3197" y="699"/>
                </a:lnTo>
                <a:lnTo>
                  <a:pt x="3182" y="681"/>
                </a:lnTo>
                <a:lnTo>
                  <a:pt x="3171" y="659"/>
                </a:lnTo>
                <a:lnTo>
                  <a:pt x="3162" y="641"/>
                </a:lnTo>
                <a:lnTo>
                  <a:pt x="3157" y="635"/>
                </a:lnTo>
                <a:lnTo>
                  <a:pt x="3153" y="641"/>
                </a:lnTo>
                <a:lnTo>
                  <a:pt x="3144" y="655"/>
                </a:lnTo>
                <a:lnTo>
                  <a:pt x="3133" y="670"/>
                </a:lnTo>
                <a:lnTo>
                  <a:pt x="3117" y="684"/>
                </a:lnTo>
                <a:lnTo>
                  <a:pt x="3104" y="688"/>
                </a:lnTo>
                <a:lnTo>
                  <a:pt x="3093" y="686"/>
                </a:lnTo>
                <a:lnTo>
                  <a:pt x="3088" y="677"/>
                </a:lnTo>
                <a:lnTo>
                  <a:pt x="3088" y="659"/>
                </a:lnTo>
                <a:lnTo>
                  <a:pt x="3095" y="641"/>
                </a:lnTo>
                <a:lnTo>
                  <a:pt x="3106" y="630"/>
                </a:lnTo>
                <a:lnTo>
                  <a:pt x="3115" y="615"/>
                </a:lnTo>
                <a:lnTo>
                  <a:pt x="3113" y="595"/>
                </a:lnTo>
                <a:lnTo>
                  <a:pt x="3106" y="572"/>
                </a:lnTo>
                <a:lnTo>
                  <a:pt x="3100" y="552"/>
                </a:lnTo>
                <a:lnTo>
                  <a:pt x="3093" y="539"/>
                </a:lnTo>
                <a:lnTo>
                  <a:pt x="3084" y="526"/>
                </a:lnTo>
                <a:lnTo>
                  <a:pt x="3071" y="517"/>
                </a:lnTo>
                <a:lnTo>
                  <a:pt x="3059" y="508"/>
                </a:lnTo>
                <a:lnTo>
                  <a:pt x="3046" y="501"/>
                </a:lnTo>
                <a:lnTo>
                  <a:pt x="3035" y="497"/>
                </a:lnTo>
                <a:lnTo>
                  <a:pt x="3019" y="492"/>
                </a:lnTo>
                <a:lnTo>
                  <a:pt x="3002" y="485"/>
                </a:lnTo>
                <a:lnTo>
                  <a:pt x="2988" y="479"/>
                </a:lnTo>
                <a:lnTo>
                  <a:pt x="2982" y="477"/>
                </a:lnTo>
                <a:lnTo>
                  <a:pt x="2979" y="485"/>
                </a:lnTo>
                <a:lnTo>
                  <a:pt x="2973" y="503"/>
                </a:lnTo>
                <a:lnTo>
                  <a:pt x="2966" y="526"/>
                </a:lnTo>
                <a:lnTo>
                  <a:pt x="2961" y="546"/>
                </a:lnTo>
                <a:lnTo>
                  <a:pt x="2959" y="563"/>
                </a:lnTo>
                <a:lnTo>
                  <a:pt x="2959" y="581"/>
                </a:lnTo>
                <a:lnTo>
                  <a:pt x="2955" y="595"/>
                </a:lnTo>
                <a:lnTo>
                  <a:pt x="2941" y="595"/>
                </a:lnTo>
                <a:lnTo>
                  <a:pt x="2924" y="592"/>
                </a:lnTo>
                <a:lnTo>
                  <a:pt x="2910" y="601"/>
                </a:lnTo>
                <a:lnTo>
                  <a:pt x="2901" y="617"/>
                </a:lnTo>
                <a:lnTo>
                  <a:pt x="2897" y="639"/>
                </a:lnTo>
                <a:lnTo>
                  <a:pt x="2897" y="661"/>
                </a:lnTo>
                <a:lnTo>
                  <a:pt x="2899" y="681"/>
                </a:lnTo>
                <a:lnTo>
                  <a:pt x="2904" y="699"/>
                </a:lnTo>
                <a:lnTo>
                  <a:pt x="2906" y="724"/>
                </a:lnTo>
                <a:lnTo>
                  <a:pt x="2915" y="750"/>
                </a:lnTo>
                <a:lnTo>
                  <a:pt x="2926" y="784"/>
                </a:lnTo>
                <a:lnTo>
                  <a:pt x="2933" y="819"/>
                </a:lnTo>
                <a:lnTo>
                  <a:pt x="2933" y="855"/>
                </a:lnTo>
                <a:lnTo>
                  <a:pt x="2926" y="886"/>
                </a:lnTo>
                <a:lnTo>
                  <a:pt x="2917" y="909"/>
                </a:lnTo>
                <a:lnTo>
                  <a:pt x="2906" y="922"/>
                </a:lnTo>
                <a:lnTo>
                  <a:pt x="2888" y="929"/>
                </a:lnTo>
                <a:lnTo>
                  <a:pt x="2868" y="929"/>
                </a:lnTo>
                <a:lnTo>
                  <a:pt x="2852" y="922"/>
                </a:lnTo>
                <a:lnTo>
                  <a:pt x="2839" y="909"/>
                </a:lnTo>
                <a:lnTo>
                  <a:pt x="2828" y="884"/>
                </a:lnTo>
                <a:lnTo>
                  <a:pt x="2819" y="855"/>
                </a:lnTo>
                <a:lnTo>
                  <a:pt x="2810" y="828"/>
                </a:lnTo>
                <a:lnTo>
                  <a:pt x="2806" y="804"/>
                </a:lnTo>
                <a:lnTo>
                  <a:pt x="2803" y="782"/>
                </a:lnTo>
                <a:lnTo>
                  <a:pt x="2803" y="750"/>
                </a:lnTo>
                <a:lnTo>
                  <a:pt x="2803" y="708"/>
                </a:lnTo>
                <a:lnTo>
                  <a:pt x="2806" y="668"/>
                </a:lnTo>
                <a:lnTo>
                  <a:pt x="2815" y="639"/>
                </a:lnTo>
                <a:lnTo>
                  <a:pt x="2821" y="621"/>
                </a:lnTo>
                <a:lnTo>
                  <a:pt x="2821" y="608"/>
                </a:lnTo>
                <a:lnTo>
                  <a:pt x="2821" y="599"/>
                </a:lnTo>
                <a:lnTo>
                  <a:pt x="2819" y="595"/>
                </a:lnTo>
                <a:lnTo>
                  <a:pt x="2817" y="597"/>
                </a:lnTo>
                <a:lnTo>
                  <a:pt x="2812" y="606"/>
                </a:lnTo>
                <a:lnTo>
                  <a:pt x="2803" y="615"/>
                </a:lnTo>
                <a:lnTo>
                  <a:pt x="2795" y="624"/>
                </a:lnTo>
                <a:lnTo>
                  <a:pt x="2786" y="624"/>
                </a:lnTo>
                <a:lnTo>
                  <a:pt x="2783" y="612"/>
                </a:lnTo>
                <a:lnTo>
                  <a:pt x="2786" y="595"/>
                </a:lnTo>
                <a:lnTo>
                  <a:pt x="2795" y="575"/>
                </a:lnTo>
                <a:lnTo>
                  <a:pt x="2803" y="557"/>
                </a:lnTo>
                <a:lnTo>
                  <a:pt x="2812" y="543"/>
                </a:lnTo>
                <a:lnTo>
                  <a:pt x="2826" y="526"/>
                </a:lnTo>
                <a:lnTo>
                  <a:pt x="2852" y="505"/>
                </a:lnTo>
                <a:lnTo>
                  <a:pt x="2868" y="494"/>
                </a:lnTo>
                <a:lnTo>
                  <a:pt x="2881" y="485"/>
                </a:lnTo>
                <a:lnTo>
                  <a:pt x="2895" y="477"/>
                </a:lnTo>
                <a:lnTo>
                  <a:pt x="2906" y="470"/>
                </a:lnTo>
                <a:lnTo>
                  <a:pt x="2917" y="465"/>
                </a:lnTo>
                <a:lnTo>
                  <a:pt x="2928" y="461"/>
                </a:lnTo>
                <a:lnTo>
                  <a:pt x="2937" y="456"/>
                </a:lnTo>
                <a:lnTo>
                  <a:pt x="2946" y="456"/>
                </a:lnTo>
                <a:lnTo>
                  <a:pt x="2955" y="456"/>
                </a:lnTo>
                <a:lnTo>
                  <a:pt x="2966" y="459"/>
                </a:lnTo>
                <a:lnTo>
                  <a:pt x="2977" y="459"/>
                </a:lnTo>
                <a:lnTo>
                  <a:pt x="2988" y="461"/>
                </a:lnTo>
                <a:lnTo>
                  <a:pt x="2997" y="461"/>
                </a:lnTo>
                <a:lnTo>
                  <a:pt x="3006" y="459"/>
                </a:lnTo>
                <a:lnTo>
                  <a:pt x="3013" y="456"/>
                </a:lnTo>
                <a:lnTo>
                  <a:pt x="3015" y="452"/>
                </a:lnTo>
                <a:lnTo>
                  <a:pt x="3019" y="443"/>
                </a:lnTo>
                <a:lnTo>
                  <a:pt x="3022" y="436"/>
                </a:lnTo>
                <a:lnTo>
                  <a:pt x="3019" y="430"/>
                </a:lnTo>
                <a:lnTo>
                  <a:pt x="3010" y="423"/>
                </a:lnTo>
                <a:lnTo>
                  <a:pt x="2995" y="421"/>
                </a:lnTo>
                <a:lnTo>
                  <a:pt x="2979" y="421"/>
                </a:lnTo>
                <a:lnTo>
                  <a:pt x="2964" y="421"/>
                </a:lnTo>
                <a:lnTo>
                  <a:pt x="2950" y="419"/>
                </a:lnTo>
                <a:lnTo>
                  <a:pt x="2944" y="414"/>
                </a:lnTo>
                <a:lnTo>
                  <a:pt x="2935" y="410"/>
                </a:lnTo>
                <a:lnTo>
                  <a:pt x="2921" y="408"/>
                </a:lnTo>
                <a:lnTo>
                  <a:pt x="2908" y="403"/>
                </a:lnTo>
                <a:lnTo>
                  <a:pt x="2895" y="403"/>
                </a:lnTo>
                <a:lnTo>
                  <a:pt x="2884" y="403"/>
                </a:lnTo>
                <a:lnTo>
                  <a:pt x="2872" y="403"/>
                </a:lnTo>
                <a:lnTo>
                  <a:pt x="2864" y="408"/>
                </a:lnTo>
                <a:lnTo>
                  <a:pt x="2850" y="419"/>
                </a:lnTo>
                <a:lnTo>
                  <a:pt x="2839" y="430"/>
                </a:lnTo>
                <a:lnTo>
                  <a:pt x="2826" y="436"/>
                </a:lnTo>
                <a:lnTo>
                  <a:pt x="2803" y="439"/>
                </a:lnTo>
                <a:lnTo>
                  <a:pt x="2790" y="439"/>
                </a:lnTo>
                <a:lnTo>
                  <a:pt x="2777" y="436"/>
                </a:lnTo>
                <a:lnTo>
                  <a:pt x="2763" y="436"/>
                </a:lnTo>
                <a:lnTo>
                  <a:pt x="2750" y="432"/>
                </a:lnTo>
                <a:lnTo>
                  <a:pt x="2737" y="430"/>
                </a:lnTo>
                <a:lnTo>
                  <a:pt x="2725" y="425"/>
                </a:lnTo>
                <a:lnTo>
                  <a:pt x="2719" y="421"/>
                </a:lnTo>
                <a:lnTo>
                  <a:pt x="2714" y="414"/>
                </a:lnTo>
                <a:lnTo>
                  <a:pt x="2712" y="401"/>
                </a:lnTo>
                <a:lnTo>
                  <a:pt x="2712" y="390"/>
                </a:lnTo>
                <a:lnTo>
                  <a:pt x="2717" y="381"/>
                </a:lnTo>
                <a:lnTo>
                  <a:pt x="2725" y="374"/>
                </a:lnTo>
                <a:lnTo>
                  <a:pt x="2732" y="365"/>
                </a:lnTo>
                <a:lnTo>
                  <a:pt x="2734" y="356"/>
                </a:lnTo>
                <a:lnTo>
                  <a:pt x="2725" y="352"/>
                </a:lnTo>
                <a:lnTo>
                  <a:pt x="2710" y="359"/>
                </a:lnTo>
                <a:lnTo>
                  <a:pt x="2699" y="367"/>
                </a:lnTo>
                <a:lnTo>
                  <a:pt x="2688" y="376"/>
                </a:lnTo>
                <a:lnTo>
                  <a:pt x="2679" y="387"/>
                </a:lnTo>
                <a:lnTo>
                  <a:pt x="2668" y="401"/>
                </a:lnTo>
                <a:lnTo>
                  <a:pt x="2659" y="412"/>
                </a:lnTo>
                <a:lnTo>
                  <a:pt x="2648" y="423"/>
                </a:lnTo>
                <a:lnTo>
                  <a:pt x="2641" y="432"/>
                </a:lnTo>
                <a:lnTo>
                  <a:pt x="2632" y="439"/>
                </a:lnTo>
                <a:lnTo>
                  <a:pt x="2623" y="443"/>
                </a:lnTo>
                <a:lnTo>
                  <a:pt x="2614" y="450"/>
                </a:lnTo>
                <a:lnTo>
                  <a:pt x="2603" y="454"/>
                </a:lnTo>
                <a:lnTo>
                  <a:pt x="2594" y="459"/>
                </a:lnTo>
                <a:lnTo>
                  <a:pt x="2583" y="463"/>
                </a:lnTo>
                <a:lnTo>
                  <a:pt x="2572" y="465"/>
                </a:lnTo>
                <a:lnTo>
                  <a:pt x="2563" y="465"/>
                </a:lnTo>
                <a:lnTo>
                  <a:pt x="2554" y="463"/>
                </a:lnTo>
                <a:lnTo>
                  <a:pt x="2541" y="454"/>
                </a:lnTo>
                <a:lnTo>
                  <a:pt x="2532" y="443"/>
                </a:lnTo>
                <a:lnTo>
                  <a:pt x="2525" y="434"/>
                </a:lnTo>
                <a:lnTo>
                  <a:pt x="2523" y="432"/>
                </a:lnTo>
                <a:lnTo>
                  <a:pt x="2521" y="436"/>
                </a:lnTo>
                <a:lnTo>
                  <a:pt x="2516" y="443"/>
                </a:lnTo>
                <a:lnTo>
                  <a:pt x="2505" y="452"/>
                </a:lnTo>
                <a:lnTo>
                  <a:pt x="2485" y="456"/>
                </a:lnTo>
                <a:lnTo>
                  <a:pt x="2467" y="454"/>
                </a:lnTo>
                <a:lnTo>
                  <a:pt x="2465" y="448"/>
                </a:lnTo>
                <a:lnTo>
                  <a:pt x="2474" y="434"/>
                </a:lnTo>
                <a:lnTo>
                  <a:pt x="2485" y="419"/>
                </a:lnTo>
                <a:lnTo>
                  <a:pt x="2492" y="408"/>
                </a:lnTo>
                <a:lnTo>
                  <a:pt x="2498" y="396"/>
                </a:lnTo>
                <a:lnTo>
                  <a:pt x="2510" y="385"/>
                </a:lnTo>
                <a:lnTo>
                  <a:pt x="2521" y="372"/>
                </a:lnTo>
                <a:lnTo>
                  <a:pt x="2532" y="361"/>
                </a:lnTo>
                <a:lnTo>
                  <a:pt x="2545" y="350"/>
                </a:lnTo>
                <a:lnTo>
                  <a:pt x="2556" y="341"/>
                </a:lnTo>
                <a:lnTo>
                  <a:pt x="2567" y="334"/>
                </a:lnTo>
                <a:lnTo>
                  <a:pt x="2585" y="327"/>
                </a:lnTo>
                <a:lnTo>
                  <a:pt x="2594" y="323"/>
                </a:lnTo>
                <a:lnTo>
                  <a:pt x="2599" y="321"/>
                </a:lnTo>
                <a:lnTo>
                  <a:pt x="2599" y="321"/>
                </a:lnTo>
                <a:lnTo>
                  <a:pt x="2596" y="318"/>
                </a:lnTo>
                <a:lnTo>
                  <a:pt x="2590" y="316"/>
                </a:lnTo>
                <a:lnTo>
                  <a:pt x="2579" y="312"/>
                </a:lnTo>
                <a:lnTo>
                  <a:pt x="2565" y="307"/>
                </a:lnTo>
                <a:lnTo>
                  <a:pt x="2552" y="303"/>
                </a:lnTo>
                <a:lnTo>
                  <a:pt x="2536" y="301"/>
                </a:lnTo>
                <a:lnTo>
                  <a:pt x="2521" y="301"/>
                </a:lnTo>
                <a:lnTo>
                  <a:pt x="2505" y="305"/>
                </a:lnTo>
                <a:lnTo>
                  <a:pt x="2481" y="312"/>
                </a:lnTo>
                <a:lnTo>
                  <a:pt x="2467" y="312"/>
                </a:lnTo>
                <a:lnTo>
                  <a:pt x="2456" y="307"/>
                </a:lnTo>
                <a:lnTo>
                  <a:pt x="2440" y="305"/>
                </a:lnTo>
                <a:lnTo>
                  <a:pt x="2420" y="301"/>
                </a:lnTo>
                <a:lnTo>
                  <a:pt x="2398" y="292"/>
                </a:lnTo>
                <a:lnTo>
                  <a:pt x="2383" y="285"/>
                </a:lnTo>
                <a:lnTo>
                  <a:pt x="2376" y="281"/>
                </a:lnTo>
                <a:lnTo>
                  <a:pt x="2371" y="278"/>
                </a:lnTo>
                <a:lnTo>
                  <a:pt x="2356" y="276"/>
                </a:lnTo>
                <a:lnTo>
                  <a:pt x="2340" y="274"/>
                </a:lnTo>
                <a:lnTo>
                  <a:pt x="2322" y="276"/>
                </a:lnTo>
                <a:lnTo>
                  <a:pt x="2314" y="278"/>
                </a:lnTo>
                <a:lnTo>
                  <a:pt x="2305" y="278"/>
                </a:lnTo>
                <a:lnTo>
                  <a:pt x="2296" y="281"/>
                </a:lnTo>
                <a:lnTo>
                  <a:pt x="2287" y="281"/>
                </a:lnTo>
                <a:lnTo>
                  <a:pt x="2278" y="278"/>
                </a:lnTo>
                <a:lnTo>
                  <a:pt x="2269" y="276"/>
                </a:lnTo>
                <a:lnTo>
                  <a:pt x="2260" y="272"/>
                </a:lnTo>
                <a:lnTo>
                  <a:pt x="2253" y="265"/>
                </a:lnTo>
                <a:lnTo>
                  <a:pt x="2242" y="249"/>
                </a:lnTo>
                <a:lnTo>
                  <a:pt x="2231" y="234"/>
                </a:lnTo>
                <a:lnTo>
                  <a:pt x="2216" y="227"/>
                </a:lnTo>
                <a:lnTo>
                  <a:pt x="2196" y="236"/>
                </a:lnTo>
                <a:lnTo>
                  <a:pt x="2182" y="245"/>
                </a:lnTo>
                <a:lnTo>
                  <a:pt x="2167" y="249"/>
                </a:lnTo>
                <a:lnTo>
                  <a:pt x="2149" y="254"/>
                </a:lnTo>
                <a:lnTo>
                  <a:pt x="2129" y="258"/>
                </a:lnTo>
                <a:lnTo>
                  <a:pt x="2104" y="258"/>
                </a:lnTo>
                <a:lnTo>
                  <a:pt x="2078" y="261"/>
                </a:lnTo>
                <a:lnTo>
                  <a:pt x="2046" y="261"/>
                </a:lnTo>
                <a:lnTo>
                  <a:pt x="2013" y="261"/>
                </a:lnTo>
                <a:lnTo>
                  <a:pt x="1993" y="261"/>
                </a:lnTo>
                <a:lnTo>
                  <a:pt x="1966" y="261"/>
                </a:lnTo>
                <a:lnTo>
                  <a:pt x="1935" y="261"/>
                </a:lnTo>
                <a:lnTo>
                  <a:pt x="1899" y="261"/>
                </a:lnTo>
                <a:lnTo>
                  <a:pt x="1862" y="261"/>
                </a:lnTo>
                <a:lnTo>
                  <a:pt x="1819" y="261"/>
                </a:lnTo>
                <a:lnTo>
                  <a:pt x="1775" y="261"/>
                </a:lnTo>
                <a:lnTo>
                  <a:pt x="1730" y="261"/>
                </a:lnTo>
                <a:lnTo>
                  <a:pt x="1684" y="261"/>
                </a:lnTo>
                <a:lnTo>
                  <a:pt x="1639" y="258"/>
                </a:lnTo>
                <a:lnTo>
                  <a:pt x="1594" y="258"/>
                </a:lnTo>
                <a:lnTo>
                  <a:pt x="1550" y="256"/>
                </a:lnTo>
                <a:lnTo>
                  <a:pt x="1510" y="256"/>
                </a:lnTo>
                <a:lnTo>
                  <a:pt x="1472" y="254"/>
                </a:lnTo>
                <a:lnTo>
                  <a:pt x="1436" y="249"/>
                </a:lnTo>
                <a:lnTo>
                  <a:pt x="1407" y="247"/>
                </a:lnTo>
                <a:lnTo>
                  <a:pt x="1372" y="243"/>
                </a:lnTo>
                <a:lnTo>
                  <a:pt x="1325" y="238"/>
                </a:lnTo>
                <a:lnTo>
                  <a:pt x="1267" y="232"/>
                </a:lnTo>
                <a:lnTo>
                  <a:pt x="1200" y="225"/>
                </a:lnTo>
                <a:lnTo>
                  <a:pt x="1127" y="216"/>
                </a:lnTo>
                <a:lnTo>
                  <a:pt x="1047" y="209"/>
                </a:lnTo>
                <a:lnTo>
                  <a:pt x="962" y="198"/>
                </a:lnTo>
                <a:lnTo>
                  <a:pt x="878" y="189"/>
                </a:lnTo>
                <a:lnTo>
                  <a:pt x="793" y="178"/>
                </a:lnTo>
                <a:lnTo>
                  <a:pt x="708" y="165"/>
                </a:lnTo>
                <a:lnTo>
                  <a:pt x="628" y="154"/>
                </a:lnTo>
                <a:lnTo>
                  <a:pt x="552" y="140"/>
                </a:lnTo>
                <a:lnTo>
                  <a:pt x="486" y="127"/>
                </a:lnTo>
                <a:lnTo>
                  <a:pt x="426" y="111"/>
                </a:lnTo>
                <a:lnTo>
                  <a:pt x="377" y="96"/>
                </a:lnTo>
                <a:lnTo>
                  <a:pt x="341" y="80"/>
                </a:lnTo>
                <a:lnTo>
                  <a:pt x="292" y="147"/>
                </a:lnTo>
                <a:lnTo>
                  <a:pt x="194" y="89"/>
                </a:lnTo>
                <a:close/>
              </a:path>
            </a:pathLst>
          </a:custGeom>
          <a:solidFill>
            <a:schemeClr val="accent4">
              <a:lumMod val="75000"/>
              <a:alpha val="68000"/>
            </a:schemeClr>
          </a:solidFill>
          <a:ln>
            <a:solidFill>
              <a:schemeClr val="accent4">
                <a:lumMod val="50000"/>
              </a:schemeClr>
            </a:solidFill>
          </a:ln>
        </p:spPr>
        <p:txBody>
          <a:bodyPr vert="horz" wrap="square" lIns="91440" tIns="45720" rIns="91440" bIns="45720" numCol="1" anchor="t" anchorCtr="0" compatLnSpc="1">
            <a:prstTxWarp prst="textNoShape">
              <a:avLst/>
            </a:prstTxWarp>
          </a:bodyPr>
          <a:lstStyle/>
          <a:p>
            <a:endParaRPr lang="en-US" dirty="0"/>
          </a:p>
        </p:txBody>
      </p:sp>
      <p:grpSp>
        <p:nvGrpSpPr>
          <p:cNvPr id="1369" name="Group 117"/>
          <p:cNvGrpSpPr/>
          <p:nvPr/>
        </p:nvGrpSpPr>
        <p:grpSpPr>
          <a:xfrm>
            <a:off x="9180919" y="2845002"/>
            <a:ext cx="590550" cy="394473"/>
            <a:chOff x="1933575" y="510402"/>
            <a:chExt cx="590550" cy="394473"/>
          </a:xfrm>
        </p:grpSpPr>
        <p:sp>
          <p:nvSpPr>
            <p:cNvPr id="1370" name="Oval 1369"/>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1402"/>
              <a:endParaRPr lang="en-US" sz="2400" spc="-51" dirty="0">
                <a:gradFill>
                  <a:gsLst>
                    <a:gs pos="0">
                      <a:srgbClr val="000000"/>
                    </a:gs>
                    <a:gs pos="100000">
                      <a:srgbClr val="000000"/>
                    </a:gs>
                  </a:gsLst>
                  <a:lin ang="5400000" scaled="0"/>
                </a:gradFill>
              </a:endParaRPr>
            </a:p>
          </p:txBody>
        </p:sp>
        <p:grpSp>
          <p:nvGrpSpPr>
            <p:cNvPr id="1371" name="Group 110"/>
            <p:cNvGrpSpPr/>
            <p:nvPr/>
          </p:nvGrpSpPr>
          <p:grpSpPr>
            <a:xfrm>
              <a:off x="2048154" y="510402"/>
              <a:ext cx="407419" cy="345058"/>
              <a:chOff x="-2293085" y="806266"/>
              <a:chExt cx="319677" cy="345058"/>
            </a:xfrm>
          </p:grpSpPr>
          <p:pic>
            <p:nvPicPr>
              <p:cNvPr id="1372" name="Picture 29" descr="Server"/>
              <p:cNvPicPr>
                <a:picLocks noChangeAspect="1" noChangeArrowheads="1"/>
              </p:cNvPicPr>
              <p:nvPr/>
            </p:nvPicPr>
            <p:blipFill>
              <a:blip r:embed="rId3" cstate="print"/>
              <a:stretch>
                <a:fillRect/>
              </a:stretch>
            </p:blipFill>
            <p:spPr bwMode="auto">
              <a:xfrm>
                <a:off x="-2293085" y="806266"/>
                <a:ext cx="170059" cy="336682"/>
              </a:xfrm>
              <a:prstGeom prst="rect">
                <a:avLst/>
              </a:prstGeom>
              <a:noFill/>
              <a:ln>
                <a:noFill/>
              </a:ln>
            </p:spPr>
          </p:pic>
          <p:pic>
            <p:nvPicPr>
              <p:cNvPr id="1373" name="Picture 9" descr="D:\Aeshen\TechNet 2006\12-December\Msft-longhorn-papers\TDM Deck\Windows Illustration Icons\Internet.png"/>
              <p:cNvPicPr>
                <a:picLocks noChangeAspect="1" noChangeArrowheads="1"/>
              </p:cNvPicPr>
              <p:nvPr/>
            </p:nvPicPr>
            <p:blipFill>
              <a:blip r:embed="rId4" cstate="print"/>
              <a:stretch>
                <a:fillRect/>
              </a:stretch>
            </p:blipFill>
            <p:spPr bwMode="auto">
              <a:xfrm>
                <a:off x="-2149651" y="914400"/>
                <a:ext cx="176243" cy="236924"/>
              </a:xfrm>
              <a:prstGeom prst="rect">
                <a:avLst/>
              </a:prstGeom>
              <a:noFill/>
              <a:ln>
                <a:noFill/>
              </a:ln>
            </p:spPr>
          </p:pic>
        </p:grpSp>
      </p:grpSp>
      <p:sp>
        <p:nvSpPr>
          <p:cNvPr id="1374" name="TextBox 13"/>
          <p:cNvSpPr txBox="1">
            <a:spLocks noChangeArrowheads="1"/>
          </p:cNvSpPr>
          <p:nvPr/>
        </p:nvSpPr>
        <p:spPr bwMode="auto">
          <a:xfrm>
            <a:off x="9753279" y="3005461"/>
            <a:ext cx="1440731" cy="261325"/>
          </a:xfrm>
          <a:prstGeom prst="rect">
            <a:avLst/>
          </a:prstGeom>
          <a:solidFill>
            <a:schemeClr val="tx2">
              <a:lumMod val="25000"/>
              <a:alpha val="48000"/>
            </a:schemeClr>
          </a:solidFill>
          <a:ln w="9525">
            <a:noFill/>
            <a:miter lim="800000"/>
            <a:headEnd/>
            <a:tailEnd/>
          </a:ln>
        </p:spPr>
        <p:txBody>
          <a:bodyPr wrap="square" lIns="91156" tIns="45579" rIns="91156" bIns="45579">
            <a:spAutoFit/>
          </a:bodyPr>
          <a:lstStyle/>
          <a:p>
            <a:pPr defTabSz="1215339"/>
            <a:r>
              <a:rPr lang="en-US" sz="1100" dirty="0">
                <a:gradFill>
                  <a:gsLst>
                    <a:gs pos="6000">
                      <a:srgbClr val="FFFFFF"/>
                    </a:gs>
                    <a:gs pos="13000">
                      <a:srgbClr val="FFFFFF"/>
                    </a:gs>
                    <a:gs pos="61000">
                      <a:srgbClr val="FFFFFF"/>
                    </a:gs>
                    <a:gs pos="95000">
                      <a:srgbClr val="FFFFFF"/>
                    </a:gs>
                    <a:gs pos="100000">
                      <a:srgbClr val="FFFFFF"/>
                    </a:gs>
                  </a:gsLst>
                  <a:lin ang="16680000" scaled="0"/>
                </a:gradFill>
                <a:latin typeface="Segoe Semibold" pitchFamily="34" charset="0"/>
              </a:rPr>
              <a:t>N. Central </a:t>
            </a:r>
            <a:r>
              <a:rPr lang="en-US" sz="1100" dirty="0" smtClean="0">
                <a:gradFill>
                  <a:gsLst>
                    <a:gs pos="6000">
                      <a:srgbClr val="FFFFFF"/>
                    </a:gs>
                    <a:gs pos="13000">
                      <a:srgbClr val="FFFFFF"/>
                    </a:gs>
                    <a:gs pos="61000">
                      <a:srgbClr val="FFFFFF"/>
                    </a:gs>
                    <a:gs pos="95000">
                      <a:srgbClr val="FFFFFF"/>
                    </a:gs>
                    <a:gs pos="100000">
                      <a:srgbClr val="FFFFFF"/>
                    </a:gs>
                  </a:gsLst>
                  <a:lin ang="16680000" scaled="0"/>
                </a:gradFill>
                <a:latin typeface="Segoe Semibold" pitchFamily="34" charset="0"/>
              </a:rPr>
              <a:t> Region</a:t>
            </a:r>
            <a:endParaRPr lang="en-US" sz="1100" dirty="0">
              <a:gradFill>
                <a:gsLst>
                  <a:gs pos="6000">
                    <a:srgbClr val="FFFFFF"/>
                  </a:gs>
                  <a:gs pos="13000">
                    <a:srgbClr val="FFFFFF"/>
                  </a:gs>
                  <a:gs pos="61000">
                    <a:srgbClr val="FFFFFF"/>
                  </a:gs>
                  <a:gs pos="95000">
                    <a:srgbClr val="FFFFFF"/>
                  </a:gs>
                  <a:gs pos="100000">
                    <a:srgbClr val="FFFFFF"/>
                  </a:gs>
                </a:gsLst>
                <a:lin ang="16680000" scaled="0"/>
              </a:gradFill>
              <a:latin typeface="Segoe Semibold" pitchFamily="34" charset="0"/>
            </a:endParaRPr>
          </a:p>
        </p:txBody>
      </p:sp>
      <p:grpSp>
        <p:nvGrpSpPr>
          <p:cNvPr id="1375" name="Group 117"/>
          <p:cNvGrpSpPr/>
          <p:nvPr/>
        </p:nvGrpSpPr>
        <p:grpSpPr>
          <a:xfrm>
            <a:off x="7685839" y="4930374"/>
            <a:ext cx="590550" cy="394473"/>
            <a:chOff x="1933575" y="510402"/>
            <a:chExt cx="590550" cy="394473"/>
          </a:xfrm>
        </p:grpSpPr>
        <p:sp>
          <p:nvSpPr>
            <p:cNvPr id="1376" name="Oval 1375"/>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1402"/>
              <a:endParaRPr lang="en-US" sz="2400" spc="-51" dirty="0">
                <a:gradFill>
                  <a:gsLst>
                    <a:gs pos="0">
                      <a:srgbClr val="000000"/>
                    </a:gs>
                    <a:gs pos="100000">
                      <a:srgbClr val="000000"/>
                    </a:gs>
                  </a:gsLst>
                  <a:lin ang="5400000" scaled="0"/>
                </a:gradFill>
              </a:endParaRPr>
            </a:p>
          </p:txBody>
        </p:sp>
        <p:grpSp>
          <p:nvGrpSpPr>
            <p:cNvPr id="1377" name="Group 110"/>
            <p:cNvGrpSpPr/>
            <p:nvPr/>
          </p:nvGrpSpPr>
          <p:grpSpPr>
            <a:xfrm>
              <a:off x="2048154" y="510402"/>
              <a:ext cx="407419" cy="345058"/>
              <a:chOff x="-2293085" y="806266"/>
              <a:chExt cx="319677" cy="345058"/>
            </a:xfrm>
          </p:grpSpPr>
          <p:pic>
            <p:nvPicPr>
              <p:cNvPr id="1378" name="Picture 29" descr="Server"/>
              <p:cNvPicPr>
                <a:picLocks noChangeAspect="1" noChangeArrowheads="1"/>
              </p:cNvPicPr>
              <p:nvPr/>
            </p:nvPicPr>
            <p:blipFill>
              <a:blip r:embed="rId3" cstate="print"/>
              <a:stretch>
                <a:fillRect/>
              </a:stretch>
            </p:blipFill>
            <p:spPr bwMode="auto">
              <a:xfrm>
                <a:off x="-2293085" y="806266"/>
                <a:ext cx="170059" cy="336682"/>
              </a:xfrm>
              <a:prstGeom prst="rect">
                <a:avLst/>
              </a:prstGeom>
              <a:noFill/>
              <a:ln>
                <a:noFill/>
              </a:ln>
            </p:spPr>
          </p:pic>
          <p:pic>
            <p:nvPicPr>
              <p:cNvPr id="1379" name="Picture 9" descr="D:\Aeshen\TechNet 2006\12-December\Msft-longhorn-papers\TDM Deck\Windows Illustration Icons\Internet.png"/>
              <p:cNvPicPr>
                <a:picLocks noChangeAspect="1" noChangeArrowheads="1"/>
              </p:cNvPicPr>
              <p:nvPr/>
            </p:nvPicPr>
            <p:blipFill>
              <a:blip r:embed="rId4" cstate="print"/>
              <a:stretch>
                <a:fillRect/>
              </a:stretch>
            </p:blipFill>
            <p:spPr bwMode="auto">
              <a:xfrm>
                <a:off x="-2149651" y="914400"/>
                <a:ext cx="176243" cy="236924"/>
              </a:xfrm>
              <a:prstGeom prst="rect">
                <a:avLst/>
              </a:prstGeom>
              <a:noFill/>
              <a:ln>
                <a:noFill/>
              </a:ln>
            </p:spPr>
          </p:pic>
        </p:grpSp>
      </p:grpSp>
      <p:sp>
        <p:nvSpPr>
          <p:cNvPr id="1380" name="TextBox 13"/>
          <p:cNvSpPr txBox="1">
            <a:spLocks noChangeArrowheads="1"/>
          </p:cNvSpPr>
          <p:nvPr/>
        </p:nvSpPr>
        <p:spPr bwMode="auto">
          <a:xfrm>
            <a:off x="8258200" y="5090833"/>
            <a:ext cx="1440731" cy="261325"/>
          </a:xfrm>
          <a:prstGeom prst="rect">
            <a:avLst/>
          </a:prstGeom>
          <a:solidFill>
            <a:schemeClr val="tx2">
              <a:lumMod val="25000"/>
              <a:alpha val="48000"/>
            </a:schemeClr>
          </a:solidFill>
          <a:ln w="9525">
            <a:noFill/>
            <a:miter lim="800000"/>
            <a:headEnd/>
            <a:tailEnd/>
          </a:ln>
        </p:spPr>
        <p:txBody>
          <a:bodyPr wrap="square" lIns="91156" tIns="45579" rIns="91156" bIns="45579">
            <a:spAutoFit/>
          </a:bodyPr>
          <a:lstStyle/>
          <a:p>
            <a:pPr defTabSz="1215339"/>
            <a:r>
              <a:rPr lang="en-US" sz="1100" dirty="0" smtClean="0">
                <a:gradFill>
                  <a:gsLst>
                    <a:gs pos="6000">
                      <a:srgbClr val="FFFFFF"/>
                    </a:gs>
                    <a:gs pos="13000">
                      <a:srgbClr val="FFFFFF"/>
                    </a:gs>
                    <a:gs pos="61000">
                      <a:srgbClr val="FFFFFF"/>
                    </a:gs>
                    <a:gs pos="95000">
                      <a:srgbClr val="FFFFFF"/>
                    </a:gs>
                    <a:gs pos="100000">
                      <a:srgbClr val="FFFFFF"/>
                    </a:gs>
                  </a:gsLst>
                  <a:lin ang="16680000" scaled="0"/>
                </a:gradFill>
                <a:latin typeface="Segoe Semibold" pitchFamily="34" charset="0"/>
              </a:rPr>
              <a:t>S. </a:t>
            </a:r>
            <a:r>
              <a:rPr lang="en-US" sz="1100" dirty="0">
                <a:gradFill>
                  <a:gsLst>
                    <a:gs pos="6000">
                      <a:srgbClr val="FFFFFF"/>
                    </a:gs>
                    <a:gs pos="13000">
                      <a:srgbClr val="FFFFFF"/>
                    </a:gs>
                    <a:gs pos="61000">
                      <a:srgbClr val="FFFFFF"/>
                    </a:gs>
                    <a:gs pos="95000">
                      <a:srgbClr val="FFFFFF"/>
                    </a:gs>
                    <a:gs pos="100000">
                      <a:srgbClr val="FFFFFF"/>
                    </a:gs>
                  </a:gsLst>
                  <a:lin ang="16680000" scaled="0"/>
                </a:gradFill>
                <a:latin typeface="Segoe Semibold" pitchFamily="34" charset="0"/>
              </a:rPr>
              <a:t>Central  </a:t>
            </a:r>
            <a:r>
              <a:rPr lang="en-US" sz="1100" dirty="0" smtClean="0">
                <a:gradFill>
                  <a:gsLst>
                    <a:gs pos="6000">
                      <a:srgbClr val="FFFFFF"/>
                    </a:gs>
                    <a:gs pos="13000">
                      <a:srgbClr val="FFFFFF"/>
                    </a:gs>
                    <a:gs pos="61000">
                      <a:srgbClr val="FFFFFF"/>
                    </a:gs>
                    <a:gs pos="95000">
                      <a:srgbClr val="FFFFFF"/>
                    </a:gs>
                    <a:gs pos="100000">
                      <a:srgbClr val="FFFFFF"/>
                    </a:gs>
                  </a:gsLst>
                  <a:lin ang="16680000" scaled="0"/>
                </a:gradFill>
                <a:latin typeface="Segoe Semibold" pitchFamily="34" charset="0"/>
              </a:rPr>
              <a:t>Region</a:t>
            </a:r>
            <a:endParaRPr lang="en-US" sz="1100" dirty="0">
              <a:gradFill>
                <a:gsLst>
                  <a:gs pos="6000">
                    <a:srgbClr val="FFFFFF"/>
                  </a:gs>
                  <a:gs pos="13000">
                    <a:srgbClr val="FFFFFF"/>
                  </a:gs>
                  <a:gs pos="61000">
                    <a:srgbClr val="FFFFFF"/>
                  </a:gs>
                  <a:gs pos="95000">
                    <a:srgbClr val="FFFFFF"/>
                  </a:gs>
                  <a:gs pos="100000">
                    <a:srgbClr val="FFFFFF"/>
                  </a:gs>
                </a:gsLst>
                <a:lin ang="16680000" scaled="0"/>
              </a:gradFill>
              <a:latin typeface="Segoe Semibold" pitchFamily="34" charset="0"/>
            </a:endParaRPr>
          </a:p>
        </p:txBody>
      </p:sp>
      <p:sp>
        <p:nvSpPr>
          <p:cNvPr id="3" name="Title 2"/>
          <p:cNvSpPr>
            <a:spLocks noGrp="1"/>
          </p:cNvSpPr>
          <p:nvPr>
            <p:ph type="title"/>
          </p:nvPr>
        </p:nvSpPr>
        <p:spPr>
          <a:xfrm>
            <a:off x="519113" y="315134"/>
            <a:ext cx="11149013" cy="2243691"/>
          </a:xfrm>
        </p:spPr>
        <p:txBody>
          <a:bodyPr/>
          <a:lstStyle/>
          <a:p>
            <a:r>
              <a:rPr lang="en-US" dirty="0"/>
              <a:t>Windows Azure Storage </a:t>
            </a:r>
            <a:br>
              <a:rPr lang="en-US" dirty="0"/>
            </a:br>
            <a:r>
              <a:rPr lang="en-US" dirty="0"/>
              <a:t>Two Types of Durability Offered</a:t>
            </a:r>
            <a:br>
              <a:rPr lang="en-US" dirty="0"/>
            </a:br>
            <a:endParaRPr lang="en-US" dirty="0"/>
          </a:p>
        </p:txBody>
      </p:sp>
      <p:sp>
        <p:nvSpPr>
          <p:cNvPr id="14" name="Content Placeholder 13"/>
          <p:cNvSpPr>
            <a:spLocks noGrp="1"/>
          </p:cNvSpPr>
          <p:nvPr>
            <p:ph type="body" sz="quarter" idx="10"/>
          </p:nvPr>
        </p:nvSpPr>
        <p:spPr>
          <a:xfrm>
            <a:off x="217715" y="2010550"/>
            <a:ext cx="6150428" cy="4783441"/>
          </a:xfrm>
        </p:spPr>
        <p:txBody>
          <a:bodyPr>
            <a:normAutofit fontScale="92500" lnSpcReduction="10000"/>
          </a:bodyPr>
          <a:lstStyle/>
          <a:p>
            <a:r>
              <a:rPr lang="en-US" sz="3600" dirty="0" smtClean="0"/>
              <a:t>Local Redundant Storage</a:t>
            </a:r>
          </a:p>
          <a:p>
            <a:pPr lvl="1"/>
            <a:r>
              <a:rPr lang="en-US" sz="3200" dirty="0" smtClean="0"/>
              <a:t>3 copies (or </a:t>
            </a:r>
            <a:r>
              <a:rPr lang="en-US" sz="3200" dirty="0" err="1" smtClean="0"/>
              <a:t>EC’d</a:t>
            </a:r>
            <a:r>
              <a:rPr lang="en-US" sz="3200" dirty="0" smtClean="0"/>
              <a:t>) within region</a:t>
            </a:r>
            <a:endParaRPr lang="en-US" sz="3200" dirty="0"/>
          </a:p>
          <a:p>
            <a:r>
              <a:rPr lang="en-US" sz="3600" dirty="0" smtClean="0"/>
              <a:t>Geo Redundant Storage</a:t>
            </a:r>
          </a:p>
          <a:p>
            <a:pPr lvl="1"/>
            <a:r>
              <a:rPr lang="en-US" sz="3200" dirty="0" smtClean="0"/>
              <a:t>6 copies (or </a:t>
            </a:r>
            <a:r>
              <a:rPr lang="en-US" sz="3200" dirty="0" err="1" smtClean="0"/>
              <a:t>EC’d</a:t>
            </a:r>
            <a:r>
              <a:rPr lang="en-US" sz="3200" dirty="0" smtClean="0"/>
              <a:t>) across </a:t>
            </a:r>
            <a:br>
              <a:rPr lang="en-US" sz="3200" dirty="0" smtClean="0"/>
            </a:br>
            <a:r>
              <a:rPr lang="en-US" sz="3200" dirty="0" smtClean="0"/>
              <a:t>2 regions 100</a:t>
            </a:r>
            <a:r>
              <a:rPr lang="en-US" sz="3200" dirty="0"/>
              <a:t>s</a:t>
            </a:r>
            <a:r>
              <a:rPr lang="en-US" sz="3200" dirty="0" smtClean="0"/>
              <a:t> miles apart</a:t>
            </a:r>
          </a:p>
          <a:p>
            <a:pPr lvl="1"/>
            <a:r>
              <a:rPr lang="en-US" sz="3200" dirty="0" smtClean="0"/>
              <a:t>Commit quickly within </a:t>
            </a:r>
            <a:br>
              <a:rPr lang="en-US" sz="3200" dirty="0" smtClean="0"/>
            </a:br>
            <a:r>
              <a:rPr lang="en-US" sz="3200" dirty="0" smtClean="0"/>
              <a:t>primary region</a:t>
            </a:r>
          </a:p>
          <a:p>
            <a:pPr lvl="1"/>
            <a:r>
              <a:rPr lang="en-US" sz="3200" dirty="0" err="1" smtClean="0"/>
              <a:t>Async</a:t>
            </a:r>
            <a:r>
              <a:rPr lang="en-US" sz="3200" dirty="0" smtClean="0"/>
              <a:t> geo-replication to secondary region</a:t>
            </a:r>
          </a:p>
          <a:p>
            <a:pPr lvl="1"/>
            <a:r>
              <a:rPr lang="en-US" sz="3200" dirty="0" smtClean="0"/>
              <a:t>Allow customers read access to secondary region</a:t>
            </a:r>
          </a:p>
          <a:p>
            <a:pPr lvl="1"/>
            <a:endParaRPr lang="en-US" sz="3200" dirty="0"/>
          </a:p>
        </p:txBody>
      </p:sp>
      <p:grpSp>
        <p:nvGrpSpPr>
          <p:cNvPr id="1381" name="Group 1380"/>
          <p:cNvGrpSpPr/>
          <p:nvPr/>
        </p:nvGrpSpPr>
        <p:grpSpPr>
          <a:xfrm>
            <a:off x="9415784" y="2607509"/>
            <a:ext cx="604782" cy="632945"/>
            <a:chOff x="10106527" y="1957968"/>
            <a:chExt cx="604782" cy="632945"/>
          </a:xfrm>
        </p:grpSpPr>
        <p:sp>
          <p:nvSpPr>
            <p:cNvPr id="1382" name="Curved Right Arrow 1381"/>
            <p:cNvSpPr/>
            <p:nvPr/>
          </p:nvSpPr>
          <p:spPr bwMode="auto">
            <a:xfrm>
              <a:off x="10106527" y="1988443"/>
              <a:ext cx="279132" cy="602470"/>
            </a:xfrm>
            <a:prstGeom prst="curved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83" name="Curved Right Arrow 1382"/>
            <p:cNvSpPr/>
            <p:nvPr/>
          </p:nvSpPr>
          <p:spPr bwMode="auto">
            <a:xfrm rot="10800000">
              <a:off x="10432177" y="1957968"/>
              <a:ext cx="279132" cy="602470"/>
            </a:xfrm>
            <a:prstGeom prst="curved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6" name="TextBox 15"/>
          <p:cNvSpPr txBox="1"/>
          <p:nvPr/>
        </p:nvSpPr>
        <p:spPr>
          <a:xfrm>
            <a:off x="8178361" y="1742657"/>
            <a:ext cx="3396635" cy="738664"/>
          </a:xfrm>
          <a:prstGeom prst="rect">
            <a:avLst/>
          </a:prstGeom>
          <a:noFill/>
        </p:spPr>
        <p:txBody>
          <a:bodyPr wrap="none" lIns="0" tIns="0" rIns="0" bIns="0" rtlCol="0">
            <a:spAutoFit/>
          </a:bodyPr>
          <a:lstStyle/>
          <a:p>
            <a:pPr>
              <a:lnSpc>
                <a:spcPct val="90000"/>
              </a:lnSpc>
              <a:spcBef>
                <a:spcPct val="20000"/>
              </a:spcBef>
              <a:buSzPct val="80000"/>
            </a:pPr>
            <a:r>
              <a:rPr lang="en-US" dirty="0" smtClean="0">
                <a:solidFill>
                  <a:schemeClr val="bg1"/>
                </a:solidFill>
              </a:rPr>
              <a:t>Local Redundant Storage</a:t>
            </a:r>
          </a:p>
          <a:p>
            <a:pPr>
              <a:lnSpc>
                <a:spcPct val="90000"/>
              </a:lnSpc>
              <a:spcBef>
                <a:spcPct val="20000"/>
              </a:spcBef>
              <a:buSzPct val="80000"/>
            </a:pPr>
            <a:r>
              <a:rPr lang="en-US" dirty="0" smtClean="0">
                <a:solidFill>
                  <a:schemeClr val="bg1"/>
                </a:solidFill>
              </a:rPr>
              <a:t>3 replicas within region</a:t>
            </a:r>
            <a:endParaRPr lang="en-US" dirty="0">
              <a:solidFill>
                <a:schemeClr val="bg1"/>
              </a:solidFill>
            </a:endParaRPr>
          </a:p>
        </p:txBody>
      </p:sp>
      <p:sp>
        <p:nvSpPr>
          <p:cNvPr id="1384" name="TextBox 1383"/>
          <p:cNvSpPr txBox="1"/>
          <p:nvPr/>
        </p:nvSpPr>
        <p:spPr>
          <a:xfrm>
            <a:off x="8017154" y="2010553"/>
            <a:ext cx="3989041" cy="332399"/>
          </a:xfrm>
          <a:prstGeom prst="rect">
            <a:avLst/>
          </a:prstGeom>
          <a:noFill/>
        </p:spPr>
        <p:txBody>
          <a:bodyPr wrap="none" lIns="0" tIns="0" rIns="0" bIns="0" rtlCol="0">
            <a:spAutoFit/>
          </a:bodyPr>
          <a:lstStyle/>
          <a:p>
            <a:pPr>
              <a:lnSpc>
                <a:spcPct val="90000"/>
              </a:lnSpc>
              <a:spcBef>
                <a:spcPct val="20000"/>
              </a:spcBef>
              <a:buSzPct val="80000"/>
            </a:pPr>
            <a:r>
              <a:rPr lang="en-US" dirty="0" smtClean="0">
                <a:solidFill>
                  <a:schemeClr val="bg1"/>
                </a:solidFill>
              </a:rPr>
              <a:t>Commit quickly within region</a:t>
            </a:r>
            <a:endParaRPr lang="en-US" dirty="0">
              <a:solidFill>
                <a:schemeClr val="bg1"/>
              </a:solidFill>
            </a:endParaRPr>
          </a:p>
        </p:txBody>
      </p:sp>
      <p:sp>
        <p:nvSpPr>
          <p:cNvPr id="17" name="Down Arrow 16"/>
          <p:cNvSpPr/>
          <p:nvPr/>
        </p:nvSpPr>
        <p:spPr bwMode="auto">
          <a:xfrm rot="1980000">
            <a:off x="8624677" y="3436344"/>
            <a:ext cx="237941" cy="1269692"/>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385" name="Group 1384"/>
          <p:cNvGrpSpPr/>
          <p:nvPr/>
        </p:nvGrpSpPr>
        <p:grpSpPr>
          <a:xfrm>
            <a:off x="7832523" y="4787677"/>
            <a:ext cx="604782" cy="632945"/>
            <a:chOff x="10106527" y="1957968"/>
            <a:chExt cx="604782" cy="632945"/>
          </a:xfrm>
        </p:grpSpPr>
        <p:sp>
          <p:nvSpPr>
            <p:cNvPr id="1386" name="Curved Right Arrow 1385"/>
            <p:cNvSpPr/>
            <p:nvPr/>
          </p:nvSpPr>
          <p:spPr bwMode="auto">
            <a:xfrm>
              <a:off x="10106527" y="1988443"/>
              <a:ext cx="279132" cy="602470"/>
            </a:xfrm>
            <a:prstGeom prst="curved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87" name="Curved Right Arrow 1386"/>
            <p:cNvSpPr/>
            <p:nvPr/>
          </p:nvSpPr>
          <p:spPr bwMode="auto">
            <a:xfrm rot="10800000">
              <a:off x="10432177" y="1957968"/>
              <a:ext cx="279132" cy="602470"/>
            </a:xfrm>
            <a:prstGeom prst="curved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388" name="TextBox 1387"/>
          <p:cNvSpPr txBox="1"/>
          <p:nvPr/>
        </p:nvSpPr>
        <p:spPr>
          <a:xfrm>
            <a:off x="8775942" y="4020685"/>
            <a:ext cx="2956707" cy="332399"/>
          </a:xfrm>
          <a:prstGeom prst="rect">
            <a:avLst/>
          </a:prstGeom>
          <a:noFill/>
        </p:spPr>
        <p:txBody>
          <a:bodyPr wrap="none" lIns="0" tIns="0" rIns="0" bIns="0" rtlCol="0">
            <a:spAutoFit/>
          </a:bodyPr>
          <a:lstStyle/>
          <a:p>
            <a:pPr>
              <a:lnSpc>
                <a:spcPct val="90000"/>
              </a:lnSpc>
              <a:spcBef>
                <a:spcPct val="20000"/>
              </a:spcBef>
              <a:buSzPct val="80000"/>
            </a:pPr>
            <a:r>
              <a:rPr lang="en-US" dirty="0" err="1" smtClean="0">
                <a:solidFill>
                  <a:schemeClr val="bg1"/>
                </a:solidFill>
              </a:rPr>
              <a:t>Async</a:t>
            </a:r>
            <a:r>
              <a:rPr lang="en-US" dirty="0" smtClean="0">
                <a:solidFill>
                  <a:schemeClr val="bg1"/>
                </a:solidFill>
              </a:rPr>
              <a:t> geo-replication</a:t>
            </a:r>
            <a:endParaRPr lang="en-US" dirty="0">
              <a:solidFill>
                <a:schemeClr val="bg1"/>
              </a:solidFill>
            </a:endParaRPr>
          </a:p>
        </p:txBody>
      </p:sp>
      <p:pic>
        <p:nvPicPr>
          <p:cNvPr id="1389" name="Picture 5" descr="C:\Program Files (x86)\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2221" y="5939437"/>
            <a:ext cx="758198" cy="71962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H="1">
            <a:off x="7504203" y="5420620"/>
            <a:ext cx="328320" cy="421562"/>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85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381"/>
                                        </p:tgtEl>
                                        <p:attrNameLst>
                                          <p:attrName>style.visibility</p:attrName>
                                        </p:attrNameLst>
                                      </p:cBhvr>
                                      <p:to>
                                        <p:strVal val="visible"/>
                                      </p:to>
                                    </p:set>
                                    <p:anim calcmode="lin" valueType="num">
                                      <p:cBhvr>
                                        <p:cTn id="12" dur="1000" fill="hold"/>
                                        <p:tgtEl>
                                          <p:spTgt spid="1381"/>
                                        </p:tgtEl>
                                        <p:attrNameLst>
                                          <p:attrName>ppt_w</p:attrName>
                                        </p:attrNameLst>
                                      </p:cBhvr>
                                      <p:tavLst>
                                        <p:tav tm="0">
                                          <p:val>
                                            <p:fltVal val="0"/>
                                          </p:val>
                                        </p:tav>
                                        <p:tav tm="100000">
                                          <p:val>
                                            <p:strVal val="#ppt_w"/>
                                          </p:val>
                                        </p:tav>
                                      </p:tavLst>
                                    </p:anim>
                                    <p:anim calcmode="lin" valueType="num">
                                      <p:cBhvr>
                                        <p:cTn id="13" dur="1000" fill="hold"/>
                                        <p:tgtEl>
                                          <p:spTgt spid="1381"/>
                                        </p:tgtEl>
                                        <p:attrNameLst>
                                          <p:attrName>ppt_h</p:attrName>
                                        </p:attrNameLst>
                                      </p:cBhvr>
                                      <p:tavLst>
                                        <p:tav tm="0">
                                          <p:val>
                                            <p:fltVal val="0"/>
                                          </p:val>
                                        </p:tav>
                                        <p:tav tm="100000">
                                          <p:val>
                                            <p:strVal val="#ppt_h"/>
                                          </p:val>
                                        </p:tav>
                                      </p:tavLst>
                                    </p:anim>
                                    <p:anim calcmode="lin" valueType="num">
                                      <p:cBhvr>
                                        <p:cTn id="14" dur="1000" fill="hold"/>
                                        <p:tgtEl>
                                          <p:spTgt spid="1381"/>
                                        </p:tgtEl>
                                        <p:attrNameLst>
                                          <p:attrName>style.rotation</p:attrName>
                                        </p:attrNameLst>
                                      </p:cBhvr>
                                      <p:tavLst>
                                        <p:tav tm="0">
                                          <p:val>
                                            <p:fltVal val="90"/>
                                          </p:val>
                                        </p:tav>
                                        <p:tav tm="100000">
                                          <p:val>
                                            <p:fltVal val="0"/>
                                          </p:val>
                                        </p:tav>
                                      </p:tavLst>
                                    </p:anim>
                                    <p:animEffect transition="in" filter="fade">
                                      <p:cBhvr>
                                        <p:cTn id="15" dur="1000"/>
                                        <p:tgtEl>
                                          <p:spTgt spid="1381"/>
                                        </p:tgtEl>
                                      </p:cBhvr>
                                    </p:animEffect>
                                  </p:childTnLst>
                                </p:cTn>
                              </p:par>
                            </p:childTnLst>
                          </p:cTn>
                        </p:par>
                        <p:par>
                          <p:cTn id="16" fill="hold">
                            <p:stCondLst>
                              <p:cond delay="1000"/>
                            </p:stCondLst>
                            <p:childTnLst>
                              <p:par>
                                <p:cTn id="17" presetID="8" presetClass="emph" presetSubtype="0" fill="hold" nodeType="afterEffect">
                                  <p:stCondLst>
                                    <p:cond delay="0"/>
                                  </p:stCondLst>
                                  <p:childTnLst>
                                    <p:animRot by="21600000">
                                      <p:cBhvr>
                                        <p:cTn id="18" dur="1000" fill="hold"/>
                                        <p:tgtEl>
                                          <p:spTgt spid="138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8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nodeType="afterEffect">
                                  <p:stCondLst>
                                    <p:cond delay="0"/>
                                  </p:stCondLst>
                                  <p:childTnLst>
                                    <p:set>
                                      <p:cBhvr>
                                        <p:cTn id="31" dur="1" fill="hold">
                                          <p:stCondLst>
                                            <p:cond delay="0"/>
                                          </p:stCondLst>
                                        </p:cTn>
                                        <p:tgtEl>
                                          <p:spTgt spid="1375"/>
                                        </p:tgtEl>
                                        <p:attrNameLst>
                                          <p:attrName>style.visibility</p:attrName>
                                        </p:attrNameLst>
                                      </p:cBhvr>
                                      <p:to>
                                        <p:strVal val="visible"/>
                                      </p:to>
                                    </p:set>
                                    <p:animEffect transition="in" filter="fade">
                                      <p:cBhvr>
                                        <p:cTn id="32" dur="1000"/>
                                        <p:tgtEl>
                                          <p:spTgt spid="1375"/>
                                        </p:tgtEl>
                                      </p:cBhvr>
                                    </p:animEffect>
                                    <p:anim calcmode="lin" valueType="num">
                                      <p:cBhvr>
                                        <p:cTn id="33" dur="1000" fill="hold"/>
                                        <p:tgtEl>
                                          <p:spTgt spid="1375"/>
                                        </p:tgtEl>
                                        <p:attrNameLst>
                                          <p:attrName>ppt_x</p:attrName>
                                        </p:attrNameLst>
                                      </p:cBhvr>
                                      <p:tavLst>
                                        <p:tav tm="0">
                                          <p:val>
                                            <p:strVal val="#ppt_x"/>
                                          </p:val>
                                        </p:tav>
                                        <p:tav tm="100000">
                                          <p:val>
                                            <p:strVal val="#ppt_x"/>
                                          </p:val>
                                        </p:tav>
                                      </p:tavLst>
                                    </p:anim>
                                    <p:anim calcmode="lin" valueType="num">
                                      <p:cBhvr>
                                        <p:cTn id="34" dur="1000" fill="hold"/>
                                        <p:tgtEl>
                                          <p:spTgt spid="13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80"/>
                                        </p:tgtEl>
                                        <p:attrNameLst>
                                          <p:attrName>style.visibility</p:attrName>
                                        </p:attrNameLst>
                                      </p:cBhvr>
                                      <p:to>
                                        <p:strVal val="visible"/>
                                      </p:to>
                                    </p:set>
                                    <p:animEffect transition="in" filter="fade">
                                      <p:cBhvr>
                                        <p:cTn id="37" dur="1000"/>
                                        <p:tgtEl>
                                          <p:spTgt spid="1380"/>
                                        </p:tgtEl>
                                      </p:cBhvr>
                                    </p:animEffect>
                                    <p:anim calcmode="lin" valueType="num">
                                      <p:cBhvr>
                                        <p:cTn id="38" dur="1000" fill="hold"/>
                                        <p:tgtEl>
                                          <p:spTgt spid="1380"/>
                                        </p:tgtEl>
                                        <p:attrNameLst>
                                          <p:attrName>ppt_x</p:attrName>
                                        </p:attrNameLst>
                                      </p:cBhvr>
                                      <p:tavLst>
                                        <p:tav tm="0">
                                          <p:val>
                                            <p:strVal val="#ppt_x"/>
                                          </p:val>
                                        </p:tav>
                                        <p:tav tm="100000">
                                          <p:val>
                                            <p:strVal val="#ppt_x"/>
                                          </p:val>
                                        </p:tav>
                                      </p:tavLst>
                                    </p:anim>
                                    <p:anim calcmode="lin" valueType="num">
                                      <p:cBhvr>
                                        <p:cTn id="39" dur="1000" fill="hold"/>
                                        <p:tgtEl>
                                          <p:spTgt spid="138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xEl>
                                              <p:pRg st="4" end="4"/>
                                            </p:txEl>
                                          </p:spTgt>
                                        </p:tgtEl>
                                        <p:attrNameLst>
                                          <p:attrName>style.visibility</p:attrName>
                                        </p:attrNameLst>
                                      </p:cBhvr>
                                      <p:to>
                                        <p:strVal val="visible"/>
                                      </p:to>
                                    </p:set>
                                  </p:childTnLst>
                                </p:cTn>
                              </p:par>
                            </p:childTnLst>
                          </p:cTn>
                        </p:par>
                        <p:par>
                          <p:cTn id="44" fill="hold">
                            <p:stCondLst>
                              <p:cond delay="0"/>
                            </p:stCondLst>
                            <p:childTnLst>
                              <p:par>
                                <p:cTn id="45" presetID="42" presetClass="entr" presetSubtype="0" fill="hold" grpId="0" nodeType="afterEffect">
                                  <p:stCondLst>
                                    <p:cond delay="0"/>
                                  </p:stCondLst>
                                  <p:childTnLst>
                                    <p:set>
                                      <p:cBhvr>
                                        <p:cTn id="46" dur="1" fill="hold">
                                          <p:stCondLst>
                                            <p:cond delay="0"/>
                                          </p:stCondLst>
                                        </p:cTn>
                                        <p:tgtEl>
                                          <p:spTgt spid="1384"/>
                                        </p:tgtEl>
                                        <p:attrNameLst>
                                          <p:attrName>style.visibility</p:attrName>
                                        </p:attrNameLst>
                                      </p:cBhvr>
                                      <p:to>
                                        <p:strVal val="visible"/>
                                      </p:to>
                                    </p:set>
                                    <p:animEffect transition="in" filter="fade">
                                      <p:cBhvr>
                                        <p:cTn id="47" dur="1000"/>
                                        <p:tgtEl>
                                          <p:spTgt spid="1384"/>
                                        </p:tgtEl>
                                      </p:cBhvr>
                                    </p:animEffect>
                                    <p:anim calcmode="lin" valueType="num">
                                      <p:cBhvr>
                                        <p:cTn id="48" dur="1000" fill="hold"/>
                                        <p:tgtEl>
                                          <p:spTgt spid="1384"/>
                                        </p:tgtEl>
                                        <p:attrNameLst>
                                          <p:attrName>ppt_x</p:attrName>
                                        </p:attrNameLst>
                                      </p:cBhvr>
                                      <p:tavLst>
                                        <p:tav tm="0">
                                          <p:val>
                                            <p:strVal val="#ppt_x"/>
                                          </p:val>
                                        </p:tav>
                                        <p:tav tm="100000">
                                          <p:val>
                                            <p:strVal val="#ppt_x"/>
                                          </p:val>
                                        </p:tav>
                                      </p:tavLst>
                                    </p:anim>
                                    <p:anim calcmode="lin" valueType="num">
                                      <p:cBhvr>
                                        <p:cTn id="49" dur="1000" fill="hold"/>
                                        <p:tgtEl>
                                          <p:spTgt spid="1384"/>
                                        </p:tgtEl>
                                        <p:attrNameLst>
                                          <p:attrName>ppt_y</p:attrName>
                                        </p:attrNameLst>
                                      </p:cBhvr>
                                      <p:tavLst>
                                        <p:tav tm="0">
                                          <p:val>
                                            <p:strVal val="#ppt_y+.1"/>
                                          </p:val>
                                        </p:tav>
                                        <p:tav tm="100000">
                                          <p:val>
                                            <p:strVal val="#ppt_y"/>
                                          </p:val>
                                        </p:tav>
                                      </p:tavLst>
                                    </p:anim>
                                  </p:childTnLst>
                                </p:cTn>
                              </p:par>
                              <p:par>
                                <p:cTn id="50" presetID="1" presetClass="entr" presetSubtype="0" fill="hold" nodeType="withEffect">
                                  <p:stCondLst>
                                    <p:cond delay="0"/>
                                  </p:stCondLst>
                                  <p:childTnLst>
                                    <p:set>
                                      <p:cBhvr>
                                        <p:cTn id="51" dur="1" fill="hold">
                                          <p:stCondLst>
                                            <p:cond delay="0"/>
                                          </p:stCondLst>
                                        </p:cTn>
                                        <p:tgtEl>
                                          <p:spTgt spid="1381"/>
                                        </p:tgtEl>
                                        <p:attrNameLst>
                                          <p:attrName>style.visibility</p:attrName>
                                        </p:attrNameLst>
                                      </p:cBhvr>
                                      <p:to>
                                        <p:strVal val="visible"/>
                                      </p:to>
                                    </p:set>
                                  </p:childTnLst>
                                </p:cTn>
                              </p:par>
                              <p:par>
                                <p:cTn id="52" presetID="8" presetClass="emph" presetSubtype="0" fill="hold" nodeType="withEffect">
                                  <p:stCondLst>
                                    <p:cond delay="0"/>
                                  </p:stCondLst>
                                  <p:childTnLst>
                                    <p:animRot by="21600000">
                                      <p:cBhvr>
                                        <p:cTn id="53" dur="1000" fill="hold"/>
                                        <p:tgtEl>
                                          <p:spTgt spid="138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4">
                                            <p:txEl>
                                              <p:pRg st="5" end="5"/>
                                            </p:txEl>
                                          </p:spTgt>
                                        </p:tgtEl>
                                        <p:attrNameLst>
                                          <p:attrName>style.visibility</p:attrName>
                                        </p:attrNameLst>
                                      </p:cBhvr>
                                      <p:to>
                                        <p:strVal val="visible"/>
                                      </p:to>
                                    </p:set>
                                  </p:childTnLst>
                                </p:cTn>
                              </p:par>
                              <p:par>
                                <p:cTn id="58" presetID="42" presetClass="entr" presetSubtype="0" fill="hold" grpId="0" nodeType="withEffect">
                                  <p:stCondLst>
                                    <p:cond delay="0"/>
                                  </p:stCondLst>
                                  <p:childTnLst>
                                    <p:set>
                                      <p:cBhvr>
                                        <p:cTn id="59" dur="1" fill="hold">
                                          <p:stCondLst>
                                            <p:cond delay="0"/>
                                          </p:stCondLst>
                                        </p:cTn>
                                        <p:tgtEl>
                                          <p:spTgt spid="1388"/>
                                        </p:tgtEl>
                                        <p:attrNameLst>
                                          <p:attrName>style.visibility</p:attrName>
                                        </p:attrNameLst>
                                      </p:cBhvr>
                                      <p:to>
                                        <p:strVal val="visible"/>
                                      </p:to>
                                    </p:set>
                                    <p:animEffect transition="in" filter="fade">
                                      <p:cBhvr>
                                        <p:cTn id="60" dur="1000"/>
                                        <p:tgtEl>
                                          <p:spTgt spid="1388"/>
                                        </p:tgtEl>
                                      </p:cBhvr>
                                    </p:animEffect>
                                    <p:anim calcmode="lin" valueType="num">
                                      <p:cBhvr>
                                        <p:cTn id="61" dur="1000" fill="hold"/>
                                        <p:tgtEl>
                                          <p:spTgt spid="1388"/>
                                        </p:tgtEl>
                                        <p:attrNameLst>
                                          <p:attrName>ppt_x</p:attrName>
                                        </p:attrNameLst>
                                      </p:cBhvr>
                                      <p:tavLst>
                                        <p:tav tm="0">
                                          <p:val>
                                            <p:strVal val="#ppt_x"/>
                                          </p:val>
                                        </p:tav>
                                        <p:tav tm="100000">
                                          <p:val>
                                            <p:strVal val="#ppt_x"/>
                                          </p:val>
                                        </p:tav>
                                      </p:tavLst>
                                    </p:anim>
                                    <p:anim calcmode="lin" valueType="num">
                                      <p:cBhvr>
                                        <p:cTn id="62" dur="1000" fill="hold"/>
                                        <p:tgtEl>
                                          <p:spTgt spid="1388"/>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2" presetClass="entr" presetSubtype="1" repeatCount="300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500"/>
                                        <p:tgtEl>
                                          <p:spTgt spid="17"/>
                                        </p:tgtEl>
                                      </p:cBhvr>
                                    </p:animEffect>
                                  </p:childTnLst>
                                </p:cTn>
                              </p:par>
                              <p:par>
                                <p:cTn id="67" presetID="31" presetClass="entr" presetSubtype="0" fill="hold" nodeType="withEffect">
                                  <p:stCondLst>
                                    <p:cond delay="0"/>
                                  </p:stCondLst>
                                  <p:childTnLst>
                                    <p:set>
                                      <p:cBhvr>
                                        <p:cTn id="68" dur="1" fill="hold">
                                          <p:stCondLst>
                                            <p:cond delay="0"/>
                                          </p:stCondLst>
                                        </p:cTn>
                                        <p:tgtEl>
                                          <p:spTgt spid="1385"/>
                                        </p:tgtEl>
                                        <p:attrNameLst>
                                          <p:attrName>style.visibility</p:attrName>
                                        </p:attrNameLst>
                                      </p:cBhvr>
                                      <p:to>
                                        <p:strVal val="visible"/>
                                      </p:to>
                                    </p:set>
                                    <p:anim calcmode="lin" valueType="num">
                                      <p:cBhvr>
                                        <p:cTn id="69" dur="1000" fill="hold"/>
                                        <p:tgtEl>
                                          <p:spTgt spid="1385"/>
                                        </p:tgtEl>
                                        <p:attrNameLst>
                                          <p:attrName>ppt_w</p:attrName>
                                        </p:attrNameLst>
                                      </p:cBhvr>
                                      <p:tavLst>
                                        <p:tav tm="0">
                                          <p:val>
                                            <p:fltVal val="0"/>
                                          </p:val>
                                        </p:tav>
                                        <p:tav tm="100000">
                                          <p:val>
                                            <p:strVal val="#ppt_w"/>
                                          </p:val>
                                        </p:tav>
                                      </p:tavLst>
                                    </p:anim>
                                    <p:anim calcmode="lin" valueType="num">
                                      <p:cBhvr>
                                        <p:cTn id="70" dur="1000" fill="hold"/>
                                        <p:tgtEl>
                                          <p:spTgt spid="1385"/>
                                        </p:tgtEl>
                                        <p:attrNameLst>
                                          <p:attrName>ppt_h</p:attrName>
                                        </p:attrNameLst>
                                      </p:cBhvr>
                                      <p:tavLst>
                                        <p:tav tm="0">
                                          <p:val>
                                            <p:fltVal val="0"/>
                                          </p:val>
                                        </p:tav>
                                        <p:tav tm="100000">
                                          <p:val>
                                            <p:strVal val="#ppt_h"/>
                                          </p:val>
                                        </p:tav>
                                      </p:tavLst>
                                    </p:anim>
                                    <p:anim calcmode="lin" valueType="num">
                                      <p:cBhvr>
                                        <p:cTn id="71" dur="1000" fill="hold"/>
                                        <p:tgtEl>
                                          <p:spTgt spid="1385"/>
                                        </p:tgtEl>
                                        <p:attrNameLst>
                                          <p:attrName>style.rotation</p:attrName>
                                        </p:attrNameLst>
                                      </p:cBhvr>
                                      <p:tavLst>
                                        <p:tav tm="0">
                                          <p:val>
                                            <p:fltVal val="90"/>
                                          </p:val>
                                        </p:tav>
                                        <p:tav tm="100000">
                                          <p:val>
                                            <p:fltVal val="0"/>
                                          </p:val>
                                        </p:tav>
                                      </p:tavLst>
                                    </p:anim>
                                    <p:animEffect transition="in" filter="fade">
                                      <p:cBhvr>
                                        <p:cTn id="72" dur="1000"/>
                                        <p:tgtEl>
                                          <p:spTgt spid="1385"/>
                                        </p:tgtEl>
                                      </p:cBhvr>
                                    </p:animEffect>
                                  </p:childTnLst>
                                </p:cTn>
                              </p:par>
                              <p:par>
                                <p:cTn id="73" presetID="8" presetClass="emph" presetSubtype="0" repeatCount="3000" fill="hold" nodeType="withEffect">
                                  <p:stCondLst>
                                    <p:cond delay="0"/>
                                  </p:stCondLst>
                                  <p:childTnLst>
                                    <p:animRot by="21600000">
                                      <p:cBhvr>
                                        <p:cTn id="74" dur="1000" fill="hold"/>
                                        <p:tgtEl>
                                          <p:spTgt spid="1385"/>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
                                            <p:txEl>
                                              <p:pRg st="6" end="6"/>
                                            </p:txEl>
                                          </p:spTgt>
                                        </p:tgtEl>
                                        <p:attrNameLst>
                                          <p:attrName>style.visibility</p:attrName>
                                        </p:attrNameLst>
                                      </p:cBhvr>
                                      <p:to>
                                        <p:strVal val="visible"/>
                                      </p:to>
                                    </p:set>
                                  </p:childTnLst>
                                </p:cTn>
                              </p:par>
                              <p:par>
                                <p:cTn id="79" presetID="42" presetClass="entr" presetSubtype="0" fill="hold" nodeType="withEffect">
                                  <p:stCondLst>
                                    <p:cond delay="0"/>
                                  </p:stCondLst>
                                  <p:childTnLst>
                                    <p:set>
                                      <p:cBhvr>
                                        <p:cTn id="80" dur="1" fill="hold">
                                          <p:stCondLst>
                                            <p:cond delay="0"/>
                                          </p:stCondLst>
                                        </p:cTn>
                                        <p:tgtEl>
                                          <p:spTgt spid="1389"/>
                                        </p:tgtEl>
                                        <p:attrNameLst>
                                          <p:attrName>style.visibility</p:attrName>
                                        </p:attrNameLst>
                                      </p:cBhvr>
                                      <p:to>
                                        <p:strVal val="visible"/>
                                      </p:to>
                                    </p:set>
                                    <p:animEffect transition="in" filter="fade">
                                      <p:cBhvr>
                                        <p:cTn id="81" dur="1000"/>
                                        <p:tgtEl>
                                          <p:spTgt spid="1389"/>
                                        </p:tgtEl>
                                      </p:cBhvr>
                                    </p:animEffect>
                                    <p:anim calcmode="lin" valueType="num">
                                      <p:cBhvr>
                                        <p:cTn id="82" dur="1000" fill="hold"/>
                                        <p:tgtEl>
                                          <p:spTgt spid="1389"/>
                                        </p:tgtEl>
                                        <p:attrNameLst>
                                          <p:attrName>ppt_x</p:attrName>
                                        </p:attrNameLst>
                                      </p:cBhvr>
                                      <p:tavLst>
                                        <p:tav tm="0">
                                          <p:val>
                                            <p:strVal val="#ppt_x"/>
                                          </p:val>
                                        </p:tav>
                                        <p:tav tm="100000">
                                          <p:val>
                                            <p:strVal val="#ppt_x"/>
                                          </p:val>
                                        </p:tav>
                                      </p:tavLst>
                                    </p:anim>
                                    <p:anim calcmode="lin" valueType="num">
                                      <p:cBhvr>
                                        <p:cTn id="83" dur="1000" fill="hold"/>
                                        <p:tgtEl>
                                          <p:spTgt spid="1389"/>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22" presetClass="entr" presetSubtype="1" repeatCount="200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up)">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 grpId="0" animBg="1"/>
      <p:bldP spid="16" grpId="0"/>
      <p:bldP spid="16" grpId="1"/>
      <p:bldP spid="1384" grpId="0"/>
      <p:bldP spid="17" grpId="0" animBg="1"/>
      <p:bldP spid="138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997" y="282479"/>
            <a:ext cx="11455174" cy="747897"/>
          </a:xfrm>
        </p:spPr>
        <p:txBody>
          <a:bodyPr/>
          <a:lstStyle/>
          <a:p>
            <a:r>
              <a:rPr lang="en-US" dirty="0" smtClean="0"/>
              <a:t>Decisions about State during App Design</a:t>
            </a:r>
            <a:endParaRPr lang="en-US" dirty="0"/>
          </a:p>
        </p:txBody>
      </p:sp>
      <p:sp>
        <p:nvSpPr>
          <p:cNvPr id="4" name="Text Placeholder 3"/>
          <p:cNvSpPr>
            <a:spLocks noGrp="1"/>
          </p:cNvSpPr>
          <p:nvPr>
            <p:ph type="body" sz="quarter" idx="10"/>
          </p:nvPr>
        </p:nvSpPr>
        <p:spPr>
          <a:xfrm>
            <a:off x="269169" y="1274707"/>
            <a:ext cx="11650488" cy="5376809"/>
          </a:xfrm>
        </p:spPr>
        <p:txBody>
          <a:bodyPr>
            <a:normAutofit fontScale="85000" lnSpcReduction="10000"/>
          </a:bodyPr>
          <a:lstStyle/>
          <a:p>
            <a:r>
              <a:rPr lang="en-US" sz="3400" dirty="0" smtClean="0"/>
              <a:t>Trade off Durability vs Performance vs Consistency</a:t>
            </a:r>
          </a:p>
          <a:p>
            <a:pPr lvl="3"/>
            <a:endParaRPr lang="en-US" sz="2200" dirty="0" smtClean="0"/>
          </a:p>
          <a:p>
            <a:r>
              <a:rPr lang="en-US" sz="3400" dirty="0" smtClean="0"/>
              <a:t>What </a:t>
            </a:r>
            <a:r>
              <a:rPr lang="en-US" sz="3400" dirty="0"/>
              <a:t>state to keep </a:t>
            </a:r>
            <a:r>
              <a:rPr lang="en-US" sz="3400" dirty="0" smtClean="0"/>
              <a:t>within a single regional </a:t>
            </a:r>
            <a:r>
              <a:rPr lang="en-US" sz="3400" dirty="0"/>
              <a:t>only?</a:t>
            </a:r>
          </a:p>
          <a:p>
            <a:pPr lvl="1"/>
            <a:r>
              <a:rPr lang="en-US" sz="3000" dirty="0"/>
              <a:t>Data that can be regenerated, intermediate data, </a:t>
            </a:r>
            <a:r>
              <a:rPr lang="en-US" sz="3000" dirty="0" smtClean="0"/>
              <a:t>logs, …</a:t>
            </a:r>
          </a:p>
          <a:p>
            <a:pPr lvl="1"/>
            <a:r>
              <a:rPr lang="en-US" sz="3000" dirty="0" smtClean="0"/>
              <a:t>Benefit is lower costs and higher BW for processing the data</a:t>
            </a:r>
          </a:p>
          <a:p>
            <a:pPr lvl="3"/>
            <a:endParaRPr lang="en-US" sz="2200" dirty="0"/>
          </a:p>
          <a:p>
            <a:r>
              <a:rPr lang="en-US" sz="3400" dirty="0" smtClean="0"/>
              <a:t>Then for state that needs to be Geo Redundant for higher durability</a:t>
            </a:r>
          </a:p>
          <a:p>
            <a:pPr lvl="1"/>
            <a:r>
              <a:rPr lang="en-US" sz="3000" dirty="0" smtClean="0"/>
              <a:t>What </a:t>
            </a:r>
            <a:r>
              <a:rPr lang="en-US" sz="3000" dirty="0"/>
              <a:t>state to </a:t>
            </a:r>
            <a:r>
              <a:rPr lang="en-US" sz="3000" dirty="0" smtClean="0"/>
              <a:t>commit quickly in primary region and </a:t>
            </a:r>
            <a:br>
              <a:rPr lang="en-US" sz="3000" dirty="0" smtClean="0"/>
            </a:br>
            <a:r>
              <a:rPr lang="en-US" sz="3000" dirty="0" smtClean="0"/>
              <a:t>then asynchronously to a secondary region?</a:t>
            </a:r>
            <a:endParaRPr lang="en-US" sz="3000" dirty="0"/>
          </a:p>
          <a:p>
            <a:pPr lvl="2"/>
            <a:r>
              <a:rPr lang="en-US" sz="2600" dirty="0"/>
              <a:t>Data that needs consistent low </a:t>
            </a:r>
            <a:r>
              <a:rPr lang="en-US" sz="2600" dirty="0" smtClean="0"/>
              <a:t>latencies </a:t>
            </a:r>
            <a:endParaRPr lang="en-US" sz="2600" dirty="0"/>
          </a:p>
          <a:p>
            <a:pPr lvl="2"/>
            <a:r>
              <a:rPr lang="en-US" sz="2600" dirty="0"/>
              <a:t>Large data </a:t>
            </a:r>
            <a:r>
              <a:rPr lang="en-US" sz="2600" dirty="0" smtClean="0"/>
              <a:t>updates </a:t>
            </a:r>
            <a:r>
              <a:rPr lang="en-US" sz="2600" dirty="0"/>
              <a:t>(need flexibility when consuming </a:t>
            </a:r>
            <a:r>
              <a:rPr lang="en-US" sz="2600" dirty="0" smtClean="0"/>
              <a:t>cross </a:t>
            </a:r>
            <a:r>
              <a:rPr lang="en-US" sz="2600" dirty="0"/>
              <a:t>regional bandwidth</a:t>
            </a:r>
            <a:r>
              <a:rPr lang="en-US" sz="2600" dirty="0" smtClean="0"/>
              <a:t>)</a:t>
            </a:r>
          </a:p>
          <a:p>
            <a:pPr lvl="1"/>
            <a:r>
              <a:rPr lang="en-US" sz="3000" dirty="0"/>
              <a:t>What state </a:t>
            </a:r>
            <a:r>
              <a:rPr lang="en-US" sz="3000" dirty="0" smtClean="0"/>
              <a:t>must be committed across </a:t>
            </a:r>
            <a:r>
              <a:rPr lang="en-US" sz="3000" dirty="0"/>
              <a:t>multiple </a:t>
            </a:r>
            <a:r>
              <a:rPr lang="en-US" sz="3000" dirty="0" smtClean="0"/>
              <a:t>regions before the update is deemed successful?</a:t>
            </a:r>
            <a:endParaRPr lang="en-US" sz="3000" dirty="0"/>
          </a:p>
          <a:p>
            <a:pPr lvl="2"/>
            <a:r>
              <a:rPr lang="en-US" sz="2600" dirty="0"/>
              <a:t>Credentials, critical service metadata, </a:t>
            </a:r>
            <a:r>
              <a:rPr lang="en-US" sz="2600" dirty="0" smtClean="0"/>
              <a:t>…</a:t>
            </a:r>
            <a:endParaRPr lang="en-US" sz="2600" dirty="0"/>
          </a:p>
          <a:p>
            <a:endParaRPr lang="en-US" sz="3600" dirty="0" smtClean="0"/>
          </a:p>
          <a:p>
            <a:endParaRPr lang="en-US" sz="3600" dirty="0" smtClean="0"/>
          </a:p>
          <a:p>
            <a:pPr lvl="1"/>
            <a:endParaRPr lang="en-US" sz="3200" dirty="0" smtClean="0"/>
          </a:p>
          <a:p>
            <a:pPr lvl="1"/>
            <a:endParaRPr lang="en-US" sz="3600" dirty="0" smtClean="0"/>
          </a:p>
          <a:p>
            <a:endParaRPr lang="en-US" sz="3600" dirty="0" smtClean="0"/>
          </a:p>
          <a:p>
            <a:pPr lvl="1"/>
            <a:endParaRPr lang="en-US" sz="3000" dirty="0"/>
          </a:p>
        </p:txBody>
      </p:sp>
    </p:spTree>
    <p:extLst>
      <p:ext uri="{BB962C8B-B14F-4D97-AF65-F5344CB8AC3E}">
        <p14:creationId xmlns:p14="http://schemas.microsoft.com/office/powerpoint/2010/main" val="125978065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Coordinating State Across Components</a:t>
            </a:r>
            <a:endParaRPr lang="en-US" dirty="0"/>
          </a:p>
        </p:txBody>
      </p:sp>
      <p:sp>
        <p:nvSpPr>
          <p:cNvPr id="4" name="Text Placeholder 3"/>
          <p:cNvSpPr>
            <a:spLocks noGrp="1"/>
          </p:cNvSpPr>
          <p:nvPr>
            <p:ph type="body" sz="quarter" idx="10"/>
          </p:nvPr>
        </p:nvSpPr>
        <p:spPr>
          <a:xfrm>
            <a:off x="269169" y="1328057"/>
            <a:ext cx="11650488" cy="5236030"/>
          </a:xfrm>
        </p:spPr>
        <p:txBody>
          <a:bodyPr>
            <a:normAutofit lnSpcReduction="10000"/>
          </a:bodyPr>
          <a:lstStyle/>
          <a:p>
            <a:r>
              <a:rPr lang="en-US" dirty="0" smtClean="0"/>
              <a:t>Many applications use several data services</a:t>
            </a:r>
            <a:br>
              <a:rPr lang="en-US" dirty="0" smtClean="0"/>
            </a:br>
            <a:r>
              <a:rPr lang="en-US" dirty="0" smtClean="0"/>
              <a:t>(e.g., Blobs, </a:t>
            </a:r>
            <a:r>
              <a:rPr lang="en-US" dirty="0" err="1" smtClean="0"/>
              <a:t>NoSQL</a:t>
            </a:r>
            <a:r>
              <a:rPr lang="en-US" dirty="0" smtClean="0"/>
              <a:t> Tables, SQL, </a:t>
            </a:r>
            <a:r>
              <a:rPr lang="en-US" dirty="0" err="1" smtClean="0"/>
              <a:t>etc</a:t>
            </a:r>
            <a:r>
              <a:rPr lang="en-US" dirty="0" smtClean="0"/>
              <a:t>)</a:t>
            </a:r>
          </a:p>
          <a:p>
            <a:pPr lvl="3"/>
            <a:endParaRPr lang="en-US" dirty="0" smtClean="0"/>
          </a:p>
          <a:p>
            <a:r>
              <a:rPr lang="en-US" dirty="0" smtClean="0"/>
              <a:t>Challenges</a:t>
            </a:r>
          </a:p>
          <a:p>
            <a:pPr lvl="1"/>
            <a:r>
              <a:rPr lang="en-US" dirty="0" smtClean="0"/>
              <a:t>Coordinated consistent view of the data across data services</a:t>
            </a:r>
          </a:p>
          <a:p>
            <a:pPr lvl="2"/>
            <a:r>
              <a:rPr lang="en-US" dirty="0" smtClean="0"/>
              <a:t>Point-in-Time Recovery</a:t>
            </a:r>
          </a:p>
          <a:p>
            <a:pPr lvl="2"/>
            <a:r>
              <a:rPr lang="en-US" dirty="0" smtClean="0"/>
              <a:t>Reasoning about a consistent view </a:t>
            </a:r>
            <a:r>
              <a:rPr lang="en-US" dirty="0" smtClean="0"/>
              <a:t>at </a:t>
            </a:r>
            <a:r>
              <a:rPr lang="en-US" dirty="0" smtClean="0"/>
              <a:t>massive scale and across geo redundancy </a:t>
            </a:r>
          </a:p>
        </p:txBody>
      </p:sp>
    </p:spTree>
    <p:extLst>
      <p:ext uri="{BB962C8B-B14F-4D97-AF65-F5344CB8AC3E}">
        <p14:creationId xmlns:p14="http://schemas.microsoft.com/office/powerpoint/2010/main" val="270047690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169" y="2084172"/>
            <a:ext cx="11650488" cy="1379224"/>
          </a:xfrm>
        </p:spPr>
        <p:txBody>
          <a:bodyPr/>
          <a:lstStyle/>
          <a:p>
            <a:r>
              <a:rPr lang="en-US" dirty="0" smtClean="0"/>
              <a:t>Summary</a:t>
            </a:r>
            <a:endParaRPr lang="en-US" dirty="0"/>
          </a:p>
        </p:txBody>
      </p:sp>
    </p:spTree>
    <p:extLst>
      <p:ext uri="{BB962C8B-B14F-4D97-AF65-F5344CB8AC3E}">
        <p14:creationId xmlns:p14="http://schemas.microsoft.com/office/powerpoint/2010/main" val="13560382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269169" y="1187622"/>
            <a:ext cx="11650488" cy="5517978"/>
          </a:xfrm>
        </p:spPr>
        <p:txBody>
          <a:bodyPr>
            <a:normAutofit fontScale="55000" lnSpcReduction="20000"/>
          </a:bodyPr>
          <a:lstStyle/>
          <a:p>
            <a:r>
              <a:rPr lang="en-US" dirty="0" smtClean="0"/>
              <a:t>Promise of the Cloud</a:t>
            </a:r>
          </a:p>
          <a:p>
            <a:pPr lvl="1"/>
            <a:r>
              <a:rPr lang="en-US" dirty="0"/>
              <a:t>Cloud abstracts away infrastructure </a:t>
            </a:r>
            <a:endParaRPr lang="en-US" dirty="0" smtClean="0"/>
          </a:p>
          <a:p>
            <a:pPr lvl="2"/>
            <a:r>
              <a:rPr lang="en-US" dirty="0" smtClean="0"/>
              <a:t>to </a:t>
            </a:r>
            <a:r>
              <a:rPr lang="en-US" dirty="0"/>
              <a:t>allow developers to focus on application logic</a:t>
            </a:r>
          </a:p>
          <a:p>
            <a:pPr lvl="1"/>
            <a:r>
              <a:rPr lang="en-US" dirty="0"/>
              <a:t>Cloud provides building block services </a:t>
            </a:r>
            <a:endParaRPr lang="en-US" dirty="0" smtClean="0"/>
          </a:p>
          <a:p>
            <a:pPr lvl="2"/>
            <a:r>
              <a:rPr lang="en-US" dirty="0" smtClean="0"/>
              <a:t>to </a:t>
            </a:r>
            <a:r>
              <a:rPr lang="en-US" dirty="0"/>
              <a:t>ease and speed app development</a:t>
            </a:r>
          </a:p>
          <a:p>
            <a:pPr lvl="1"/>
            <a:r>
              <a:rPr lang="en-US" dirty="0" smtClean="0"/>
              <a:t>Cloud provides Elasticity </a:t>
            </a:r>
          </a:p>
          <a:p>
            <a:pPr lvl="2"/>
            <a:r>
              <a:rPr lang="en-US" dirty="0" smtClean="0"/>
              <a:t>to </a:t>
            </a:r>
            <a:r>
              <a:rPr lang="en-US" dirty="0"/>
              <a:t>reduce costs and improve user </a:t>
            </a:r>
            <a:r>
              <a:rPr lang="en-US" dirty="0" smtClean="0"/>
              <a:t>experience</a:t>
            </a:r>
          </a:p>
          <a:p>
            <a:pPr lvl="1"/>
            <a:endParaRPr lang="en-US" dirty="0" smtClean="0"/>
          </a:p>
          <a:p>
            <a:r>
              <a:rPr lang="en-US" dirty="0" smtClean="0"/>
              <a:t>Cloud is in its infancy</a:t>
            </a:r>
          </a:p>
          <a:p>
            <a:pPr lvl="1"/>
            <a:r>
              <a:rPr lang="en-US" dirty="0"/>
              <a:t>Cloud demand is more than doubling each year</a:t>
            </a:r>
          </a:p>
          <a:p>
            <a:pPr lvl="1"/>
            <a:r>
              <a:rPr lang="en-US" dirty="0" smtClean="0"/>
              <a:t>Just starting to scratch the surface of its potential</a:t>
            </a:r>
          </a:p>
          <a:p>
            <a:pPr lvl="1"/>
            <a:endParaRPr lang="en-US" dirty="0" smtClean="0"/>
          </a:p>
          <a:p>
            <a:r>
              <a:rPr lang="en-US" dirty="0" smtClean="0"/>
              <a:t>Many areas ripe for research</a:t>
            </a:r>
          </a:p>
          <a:p>
            <a:pPr lvl="1"/>
            <a:r>
              <a:rPr lang="en-US" dirty="0" smtClean="0"/>
              <a:t>Cloud Application Modeling </a:t>
            </a:r>
          </a:p>
          <a:p>
            <a:pPr lvl="1"/>
            <a:r>
              <a:rPr lang="en-US" dirty="0" smtClean="0"/>
              <a:t>Fabric Scheduling of Cloud Applications</a:t>
            </a:r>
          </a:p>
          <a:p>
            <a:pPr lvl="1"/>
            <a:r>
              <a:rPr lang="en-US" dirty="0"/>
              <a:t>Continually Optimizing </a:t>
            </a:r>
            <a:r>
              <a:rPr lang="en-US" dirty="0" smtClean="0"/>
              <a:t>Costs</a:t>
            </a:r>
          </a:p>
          <a:p>
            <a:pPr lvl="1"/>
            <a:r>
              <a:rPr lang="en-US" dirty="0" smtClean="0"/>
              <a:t>Location Durability</a:t>
            </a:r>
            <a:endParaRPr lang="en-US" dirty="0"/>
          </a:p>
          <a:p>
            <a:pPr lvl="1"/>
            <a:r>
              <a:rPr lang="en-US" dirty="0"/>
              <a:t>a</a:t>
            </a:r>
            <a:r>
              <a:rPr lang="en-US" dirty="0" smtClean="0"/>
              <a:t>nd many more</a:t>
            </a:r>
            <a:endParaRPr lang="en-US" dirty="0"/>
          </a:p>
        </p:txBody>
      </p:sp>
    </p:spTree>
    <p:extLst>
      <p:ext uri="{BB962C8B-B14F-4D97-AF65-F5344CB8AC3E}">
        <p14:creationId xmlns:p14="http://schemas.microsoft.com/office/powerpoint/2010/main" val="3934361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Information on Windows Azure</a:t>
            </a:r>
            <a:endParaRPr lang="en-US" dirty="0"/>
          </a:p>
        </p:txBody>
      </p:sp>
      <p:sp>
        <p:nvSpPr>
          <p:cNvPr id="3" name="Text Placeholder 2"/>
          <p:cNvSpPr>
            <a:spLocks noGrp="1"/>
          </p:cNvSpPr>
          <p:nvPr>
            <p:ph type="body" sz="quarter" idx="10"/>
          </p:nvPr>
        </p:nvSpPr>
        <p:spPr>
          <a:xfrm>
            <a:off x="269169" y="1187620"/>
            <a:ext cx="11650488" cy="5505788"/>
          </a:xfrm>
        </p:spPr>
        <p:txBody>
          <a:bodyPr>
            <a:normAutofit fontScale="92500" lnSpcReduction="10000"/>
          </a:bodyPr>
          <a:lstStyle/>
          <a:p>
            <a:r>
              <a:rPr lang="en-US" sz="3200" dirty="0" smtClean="0"/>
              <a:t>http://www.windowsazure.com/</a:t>
            </a:r>
          </a:p>
          <a:p>
            <a:pPr lvl="3"/>
            <a:endParaRPr lang="en-US" sz="2000" dirty="0" smtClean="0"/>
          </a:p>
          <a:p>
            <a:r>
              <a:rPr lang="en-US" sz="3200" dirty="0" smtClean="0"/>
              <a:t>Free month of Windows Azure</a:t>
            </a:r>
          </a:p>
          <a:p>
            <a:pPr lvl="1"/>
            <a:r>
              <a:rPr lang="en-US" sz="2800" dirty="0" smtClean="0"/>
              <a:t>http://www.windowsazure.com/en-us/pricing/free-trial/ </a:t>
            </a:r>
          </a:p>
          <a:p>
            <a:pPr lvl="2"/>
            <a:endParaRPr lang="en-US" sz="2400" dirty="0" smtClean="0"/>
          </a:p>
          <a:p>
            <a:r>
              <a:rPr lang="en-US" sz="3200" dirty="0" smtClean="0"/>
              <a:t>Windows Azure Publications</a:t>
            </a:r>
          </a:p>
          <a:p>
            <a:pPr lvl="1"/>
            <a:r>
              <a:rPr lang="en-US" sz="2400" dirty="0" smtClean="0"/>
              <a:t>“</a:t>
            </a:r>
            <a:r>
              <a:rPr lang="en-US" sz="2400" i="1" dirty="0" smtClean="0"/>
              <a:t>Windows Azure Storage: A Highly Available Cloud Storage Service with Strong Consistency</a:t>
            </a:r>
            <a:r>
              <a:rPr lang="en-US" sz="2400" dirty="0" smtClean="0"/>
              <a:t>”,  ACM Symposium on Operating System Principals (SOSP), Oct. 2011</a:t>
            </a:r>
            <a:r>
              <a:rPr lang="en-US" sz="2000" dirty="0" smtClean="0"/>
              <a:t/>
            </a:r>
            <a:br>
              <a:rPr lang="en-US" sz="2000" dirty="0" smtClean="0"/>
            </a:br>
            <a:r>
              <a:rPr lang="en-US" sz="2000" u="sng" dirty="0" smtClean="0"/>
              <a:t>http://sigops.org/sosp/sosp11/current/2011-Cascais/printable/11-calder.pdf</a:t>
            </a:r>
            <a:endParaRPr lang="en-US" u="sng" dirty="0" smtClean="0"/>
          </a:p>
          <a:p>
            <a:pPr marL="863600" lvl="2" indent="-460375"/>
            <a:r>
              <a:rPr lang="en-US" sz="2400" dirty="0" smtClean="0"/>
              <a:t>“</a:t>
            </a:r>
            <a:r>
              <a:rPr lang="en-US" sz="2400" i="1" dirty="0" smtClean="0"/>
              <a:t>Erasure Coding in Windows Azure Storage</a:t>
            </a:r>
            <a:r>
              <a:rPr lang="en-US" sz="2400" dirty="0" smtClean="0"/>
              <a:t>”, USENIX Annual Technical Conference, June 2012</a:t>
            </a:r>
            <a:br>
              <a:rPr lang="en-US" sz="2400" dirty="0" smtClean="0"/>
            </a:br>
            <a:r>
              <a:rPr lang="en-US" sz="2000" u="sng" dirty="0" smtClean="0"/>
              <a:t>https://www.usenix.org/conference/usenixfederatedconferencesweek/erasure-coding-windows-azure-storage</a:t>
            </a:r>
          </a:p>
          <a:p>
            <a:pPr marL="2119211" lvl="5" indent="-460375"/>
            <a:endParaRPr lang="en-US" dirty="0" smtClean="0"/>
          </a:p>
          <a:p>
            <a:pPr marL="460375" lvl="1" indent="-460375"/>
            <a:r>
              <a:rPr lang="en-US" sz="3200" dirty="0" smtClean="0"/>
              <a:t>We are hiring full-time and interns – bcalder@microsoft.com</a:t>
            </a:r>
          </a:p>
          <a:p>
            <a:pPr marL="863600" lvl="2" indent="-460375"/>
            <a:endParaRPr lang="en-US" sz="3200" dirty="0"/>
          </a:p>
        </p:txBody>
      </p:sp>
    </p:spTree>
    <p:extLst>
      <p:ext uri="{BB962C8B-B14F-4D97-AF65-F5344CB8AC3E}">
        <p14:creationId xmlns:p14="http://schemas.microsoft.com/office/powerpoint/2010/main" val="210958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7134" y="1407597"/>
            <a:ext cx="9232970" cy="4572000"/>
          </a:xfrm>
          <a:prstGeom prst="rect">
            <a:avLst/>
          </a:prstGeom>
          <a:effectLst>
            <a:softEdge rad="63500"/>
          </a:effectLst>
        </p:spPr>
      </p:pic>
      <p:sp>
        <p:nvSpPr>
          <p:cNvPr id="4" name="Title 3"/>
          <p:cNvSpPr>
            <a:spLocks noGrp="1"/>
          </p:cNvSpPr>
          <p:nvPr>
            <p:ph type="title"/>
          </p:nvPr>
        </p:nvSpPr>
        <p:spPr>
          <a:xfrm>
            <a:off x="519113" y="494600"/>
            <a:ext cx="11669713" cy="747897"/>
          </a:xfrm>
        </p:spPr>
        <p:txBody>
          <a:bodyPr/>
          <a:lstStyle/>
          <a:p>
            <a:r>
              <a:rPr lang="en-US" dirty="0" smtClean="0"/>
              <a:t>Master Chief meets Windows Azure</a:t>
            </a:r>
            <a:endParaRPr lang="en-US" dirty="0"/>
          </a:p>
        </p:txBody>
      </p:sp>
    </p:spTree>
    <p:extLst>
      <p:ext uri="{BB962C8B-B14F-4D97-AF65-F5344CB8AC3E}">
        <p14:creationId xmlns:p14="http://schemas.microsoft.com/office/powerpoint/2010/main" val="7818396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Halo before the Cloud</a:t>
            </a:r>
            <a:endParaRPr lang="en-US" sz="3000" dirty="0">
              <a:solidFill>
                <a:srgbClr val="F472D0"/>
              </a:solidFill>
            </a:endParaRPr>
          </a:p>
        </p:txBody>
      </p:sp>
      <p:sp>
        <p:nvSpPr>
          <p:cNvPr id="5" name="TextBox 4"/>
          <p:cNvSpPr txBox="1"/>
          <p:nvPr/>
        </p:nvSpPr>
        <p:spPr>
          <a:xfrm>
            <a:off x="1018285" y="3577778"/>
            <a:ext cx="2115527" cy="369332"/>
          </a:xfrm>
          <a:prstGeom prst="rect">
            <a:avLst/>
          </a:prstGeom>
          <a:noFill/>
        </p:spPr>
        <p:txBody>
          <a:bodyPr wrap="square" lIns="91413" tIns="45707" rIns="91413" bIns="45707" rtlCol="0">
            <a:spAutoFit/>
          </a:bodyPr>
          <a:lstStyle/>
          <a:p>
            <a:pPr defTabSz="914185"/>
            <a:r>
              <a:rPr lang="en-US" sz="1800" dirty="0">
                <a:solidFill>
                  <a:srgbClr val="FFFFFF"/>
                </a:solidFill>
              </a:rPr>
              <a:t>Building a service!</a:t>
            </a:r>
          </a:p>
        </p:txBody>
      </p:sp>
      <p:graphicFrame>
        <p:nvGraphicFramePr>
          <p:cNvPr id="6" name="Diagram 5"/>
          <p:cNvGraphicFramePr/>
          <p:nvPr>
            <p:extLst>
              <p:ext uri="{D42A27DB-BD31-4B8C-83A1-F6EECF244321}">
                <p14:modId xmlns:p14="http://schemas.microsoft.com/office/powerpoint/2010/main" val="4104945526"/>
              </p:ext>
            </p:extLst>
          </p:nvPr>
        </p:nvGraphicFramePr>
        <p:xfrm>
          <a:off x="2774957" y="2595050"/>
          <a:ext cx="7697154" cy="3542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066581089"/>
              </p:ext>
            </p:extLst>
          </p:nvPr>
        </p:nvGraphicFramePr>
        <p:xfrm>
          <a:off x="663566" y="4018699"/>
          <a:ext cx="2737250" cy="25725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8151637" y="981998"/>
            <a:ext cx="2968670" cy="2780879"/>
            <a:chOff x="6985262" y="1150098"/>
            <a:chExt cx="2969443" cy="2780879"/>
          </a:xfrm>
        </p:grpSpPr>
        <p:sp>
          <p:nvSpPr>
            <p:cNvPr id="7" name="Cloud Callout 6"/>
            <p:cNvSpPr/>
            <p:nvPr/>
          </p:nvSpPr>
          <p:spPr>
            <a:xfrm>
              <a:off x="6985262" y="1930400"/>
              <a:ext cx="2969443" cy="200057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85"/>
              <a:r>
                <a:rPr lang="en-US" sz="1800" dirty="0">
                  <a:solidFill>
                    <a:srgbClr val="FFFFFF"/>
                  </a:solidFill>
                </a:rPr>
                <a:t>All I wanted is to </a:t>
              </a:r>
              <a:r>
                <a:rPr lang="en-US" sz="1800" dirty="0" smtClean="0">
                  <a:solidFill>
                    <a:srgbClr val="FFFFFF"/>
                  </a:solidFill>
                </a:rPr>
                <a:t>build/run </a:t>
              </a:r>
              <a:r>
                <a:rPr lang="en-US" sz="1800" dirty="0">
                  <a:solidFill>
                    <a:srgbClr val="FFFFFF"/>
                  </a:solidFill>
                </a:rPr>
                <a:t>a service </a:t>
              </a:r>
              <a:r>
                <a:rPr lang="en-US" sz="1800" dirty="0">
                  <a:solidFill>
                    <a:srgbClr val="FFFFFF"/>
                  </a:solidFill>
                  <a:sym typeface="Wingdings" panose="05000000000000000000" pitchFamily="2" charset="2"/>
                </a:rPr>
                <a:t></a:t>
              </a:r>
              <a:endParaRPr lang="en-US" sz="1800" dirty="0">
                <a:solidFill>
                  <a:srgbClr val="FFFFFF"/>
                </a:solidFill>
              </a:endParaRP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99222" y="1150098"/>
              <a:ext cx="1058712" cy="1058712"/>
            </a:xfrm>
            <a:prstGeom prst="rect">
              <a:avLst/>
            </a:prstGeom>
          </p:spPr>
        </p:pic>
      </p:grp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5754" y="1838934"/>
            <a:ext cx="1487342" cy="1822399"/>
          </a:xfrm>
          <a:prstGeom prst="rect">
            <a:avLst/>
          </a:prstGeom>
        </p:spPr>
      </p:pic>
    </p:spTree>
    <p:extLst>
      <p:ext uri="{BB962C8B-B14F-4D97-AF65-F5344CB8AC3E}">
        <p14:creationId xmlns:p14="http://schemas.microsoft.com/office/powerpoint/2010/main" val="2361170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250"/>
                                  </p:stCondLst>
                                  <p:childTnLst>
                                    <p:set>
                                      <p:cBhvr>
                                        <p:cTn id="12" dur="1" fill="hold">
                                          <p:stCondLst>
                                            <p:cond delay="0"/>
                                          </p:stCondLst>
                                        </p:cTn>
                                        <p:tgtEl>
                                          <p:spTgt spid="9">
                                            <p:graphicEl>
                                              <a:dgm id="{BE413BB1-F2E3-4A5F-9B15-1BBD444D1E5B}"/>
                                            </p:graphicEl>
                                          </p:spTgt>
                                        </p:tgtEl>
                                        <p:attrNameLst>
                                          <p:attrName>style.visibility</p:attrName>
                                        </p:attrNameLst>
                                      </p:cBhvr>
                                      <p:to>
                                        <p:strVal val="visible"/>
                                      </p:to>
                                    </p:set>
                                    <p:animEffect transition="in" filter="fade">
                                      <p:cBhvr>
                                        <p:cTn id="13" dur="500"/>
                                        <p:tgtEl>
                                          <p:spTgt spid="9">
                                            <p:graphicEl>
                                              <a:dgm id="{BE413BB1-F2E3-4A5F-9B15-1BBD444D1E5B}"/>
                                            </p:graphicEl>
                                          </p:spTgt>
                                        </p:tgtEl>
                                      </p:cBhvr>
                                    </p:animEffect>
                                  </p:childTnLst>
                                </p:cTn>
                              </p:par>
                            </p:childTnLst>
                          </p:cTn>
                        </p:par>
                        <p:par>
                          <p:cTn id="14" fill="hold">
                            <p:stCondLst>
                              <p:cond delay="1250"/>
                            </p:stCondLst>
                            <p:childTnLst>
                              <p:par>
                                <p:cTn id="15" presetID="10" presetClass="entr" presetSubtype="0" fill="hold" grpId="0" nodeType="afterEffect">
                                  <p:stCondLst>
                                    <p:cond delay="250"/>
                                  </p:stCondLst>
                                  <p:childTnLst>
                                    <p:set>
                                      <p:cBhvr>
                                        <p:cTn id="16" dur="1" fill="hold">
                                          <p:stCondLst>
                                            <p:cond delay="0"/>
                                          </p:stCondLst>
                                        </p:cTn>
                                        <p:tgtEl>
                                          <p:spTgt spid="9">
                                            <p:graphicEl>
                                              <a:dgm id="{9AA3B66A-3EE7-4A36-9760-43A98EDDD632}"/>
                                            </p:graphicEl>
                                          </p:spTgt>
                                        </p:tgtEl>
                                        <p:attrNameLst>
                                          <p:attrName>style.visibility</p:attrName>
                                        </p:attrNameLst>
                                      </p:cBhvr>
                                      <p:to>
                                        <p:strVal val="visible"/>
                                      </p:to>
                                    </p:set>
                                    <p:animEffect transition="in" filter="fade">
                                      <p:cBhvr>
                                        <p:cTn id="17" dur="500"/>
                                        <p:tgtEl>
                                          <p:spTgt spid="9">
                                            <p:graphicEl>
                                              <a:dgm id="{9AA3B66A-3EE7-4A36-9760-43A98EDDD632}"/>
                                            </p:graphicEl>
                                          </p:spTgt>
                                        </p:tgtEl>
                                      </p:cBhvr>
                                    </p:animEffect>
                                  </p:childTnLst>
                                </p:cTn>
                              </p:par>
                            </p:childTnLst>
                          </p:cTn>
                        </p:par>
                        <p:par>
                          <p:cTn id="18" fill="hold">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9">
                                            <p:graphicEl>
                                              <a:dgm id="{B2F14CAF-9E1B-4BC1-8E81-6880A51DA35E}"/>
                                            </p:graphicEl>
                                          </p:spTgt>
                                        </p:tgtEl>
                                        <p:attrNameLst>
                                          <p:attrName>style.visibility</p:attrName>
                                        </p:attrNameLst>
                                      </p:cBhvr>
                                      <p:to>
                                        <p:strVal val="visible"/>
                                      </p:to>
                                    </p:set>
                                    <p:animEffect transition="in" filter="fade">
                                      <p:cBhvr>
                                        <p:cTn id="21" dur="500"/>
                                        <p:tgtEl>
                                          <p:spTgt spid="9">
                                            <p:graphicEl>
                                              <a:dgm id="{B2F14CAF-9E1B-4BC1-8E81-6880A51DA35E}"/>
                                            </p:graphicEl>
                                          </p:spTgt>
                                        </p:tgtEl>
                                      </p:cBhvr>
                                    </p:animEffect>
                                  </p:childTnLst>
                                </p:cTn>
                              </p:par>
                            </p:childTnLst>
                          </p:cTn>
                        </p:par>
                        <p:par>
                          <p:cTn id="22" fill="hold">
                            <p:stCondLst>
                              <p:cond delay="2750"/>
                            </p:stCondLst>
                            <p:childTnLst>
                              <p:par>
                                <p:cTn id="23" presetID="10" presetClass="entr" presetSubtype="0" fill="hold" grpId="0" nodeType="afterEffect">
                                  <p:stCondLst>
                                    <p:cond delay="250"/>
                                  </p:stCondLst>
                                  <p:childTnLst>
                                    <p:set>
                                      <p:cBhvr>
                                        <p:cTn id="24" dur="1" fill="hold">
                                          <p:stCondLst>
                                            <p:cond delay="0"/>
                                          </p:stCondLst>
                                        </p:cTn>
                                        <p:tgtEl>
                                          <p:spTgt spid="9">
                                            <p:graphicEl>
                                              <a:dgm id="{DABB01CA-71B3-44C5-B6A1-8653F358D23F}"/>
                                            </p:graphicEl>
                                          </p:spTgt>
                                        </p:tgtEl>
                                        <p:attrNameLst>
                                          <p:attrName>style.visibility</p:attrName>
                                        </p:attrNameLst>
                                      </p:cBhvr>
                                      <p:to>
                                        <p:strVal val="visible"/>
                                      </p:to>
                                    </p:set>
                                    <p:animEffect transition="in" filter="fade">
                                      <p:cBhvr>
                                        <p:cTn id="25" dur="500"/>
                                        <p:tgtEl>
                                          <p:spTgt spid="9">
                                            <p:graphicEl>
                                              <a:dgm id="{DABB01CA-71B3-44C5-B6A1-8653F358D23F}"/>
                                            </p:graphicEl>
                                          </p:spTgt>
                                        </p:tgtEl>
                                      </p:cBhvr>
                                    </p:animEffect>
                                  </p:childTnLst>
                                </p:cTn>
                              </p:par>
                            </p:childTnLst>
                          </p:cTn>
                        </p:par>
                        <p:par>
                          <p:cTn id="26" fill="hold">
                            <p:stCondLst>
                              <p:cond delay="3500"/>
                            </p:stCondLst>
                            <p:childTnLst>
                              <p:par>
                                <p:cTn id="27" presetID="10" presetClass="entr" presetSubtype="0" fill="hold" grpId="0" nodeType="afterEffect">
                                  <p:stCondLst>
                                    <p:cond delay="250"/>
                                  </p:stCondLst>
                                  <p:childTnLst>
                                    <p:set>
                                      <p:cBhvr>
                                        <p:cTn id="28" dur="1" fill="hold">
                                          <p:stCondLst>
                                            <p:cond delay="0"/>
                                          </p:stCondLst>
                                        </p:cTn>
                                        <p:tgtEl>
                                          <p:spTgt spid="9">
                                            <p:graphicEl>
                                              <a:dgm id="{CE816061-C5B8-47A3-BFD2-B1DB5191E5E1}"/>
                                            </p:graphicEl>
                                          </p:spTgt>
                                        </p:tgtEl>
                                        <p:attrNameLst>
                                          <p:attrName>style.visibility</p:attrName>
                                        </p:attrNameLst>
                                      </p:cBhvr>
                                      <p:to>
                                        <p:strVal val="visible"/>
                                      </p:to>
                                    </p:set>
                                    <p:animEffect transition="in" filter="fade">
                                      <p:cBhvr>
                                        <p:cTn id="29" dur="500"/>
                                        <p:tgtEl>
                                          <p:spTgt spid="9">
                                            <p:graphicEl>
                                              <a:dgm id="{CE816061-C5B8-47A3-BFD2-B1DB5191E5E1}"/>
                                            </p:graphicEl>
                                          </p:spTgt>
                                        </p:tgtEl>
                                      </p:cBhvr>
                                    </p:animEffect>
                                  </p:childTnLst>
                                </p:cTn>
                              </p:par>
                            </p:childTnLst>
                          </p:cTn>
                        </p:par>
                        <p:par>
                          <p:cTn id="30" fill="hold">
                            <p:stCondLst>
                              <p:cond delay="4250"/>
                            </p:stCondLst>
                            <p:childTnLst>
                              <p:par>
                                <p:cTn id="31" presetID="10" presetClass="entr" presetSubtype="0" fill="hold" grpId="0" nodeType="afterEffect">
                                  <p:stCondLst>
                                    <p:cond delay="250"/>
                                  </p:stCondLst>
                                  <p:childTnLst>
                                    <p:set>
                                      <p:cBhvr>
                                        <p:cTn id="32" dur="1" fill="hold">
                                          <p:stCondLst>
                                            <p:cond delay="0"/>
                                          </p:stCondLst>
                                        </p:cTn>
                                        <p:tgtEl>
                                          <p:spTgt spid="9">
                                            <p:graphicEl>
                                              <a:dgm id="{01EB133C-88EA-494E-B6FE-41983D072370}"/>
                                            </p:graphicEl>
                                          </p:spTgt>
                                        </p:tgtEl>
                                        <p:attrNameLst>
                                          <p:attrName>style.visibility</p:attrName>
                                        </p:attrNameLst>
                                      </p:cBhvr>
                                      <p:to>
                                        <p:strVal val="visible"/>
                                      </p:to>
                                    </p:set>
                                    <p:animEffect transition="in" filter="fade">
                                      <p:cBhvr>
                                        <p:cTn id="33" dur="500"/>
                                        <p:tgtEl>
                                          <p:spTgt spid="9">
                                            <p:graphicEl>
                                              <a:dgm id="{01EB133C-88EA-494E-B6FE-41983D072370}"/>
                                            </p:graphicEl>
                                          </p:spTgt>
                                        </p:tgtEl>
                                      </p:cBhvr>
                                    </p:animEffect>
                                  </p:childTnLst>
                                </p:cTn>
                              </p:par>
                            </p:childTnLst>
                          </p:cTn>
                        </p:par>
                        <p:par>
                          <p:cTn id="34" fill="hold">
                            <p:stCondLst>
                              <p:cond delay="5000"/>
                            </p:stCondLst>
                            <p:childTnLst>
                              <p:par>
                                <p:cTn id="35" presetID="10" presetClass="entr" presetSubtype="0" fill="hold" grpId="0" nodeType="afterEffect">
                                  <p:stCondLst>
                                    <p:cond delay="250"/>
                                  </p:stCondLst>
                                  <p:childTnLst>
                                    <p:set>
                                      <p:cBhvr>
                                        <p:cTn id="36" dur="1" fill="hold">
                                          <p:stCondLst>
                                            <p:cond delay="0"/>
                                          </p:stCondLst>
                                        </p:cTn>
                                        <p:tgtEl>
                                          <p:spTgt spid="9">
                                            <p:graphicEl>
                                              <a:dgm id="{8624A94B-BD15-4A14-8F87-0B419CC36322}"/>
                                            </p:graphicEl>
                                          </p:spTgt>
                                        </p:tgtEl>
                                        <p:attrNameLst>
                                          <p:attrName>style.visibility</p:attrName>
                                        </p:attrNameLst>
                                      </p:cBhvr>
                                      <p:to>
                                        <p:strVal val="visible"/>
                                      </p:to>
                                    </p:set>
                                    <p:animEffect transition="in" filter="fade">
                                      <p:cBhvr>
                                        <p:cTn id="37" dur="500"/>
                                        <p:tgtEl>
                                          <p:spTgt spid="9">
                                            <p:graphicEl>
                                              <a:dgm id="{8624A94B-BD15-4A14-8F87-0B419CC36322}"/>
                                            </p:graphicEl>
                                          </p:spTgt>
                                        </p:tgtEl>
                                      </p:cBhvr>
                                    </p:animEffect>
                                  </p:childTnLst>
                                </p:cTn>
                              </p:par>
                            </p:childTnLst>
                          </p:cTn>
                        </p:par>
                        <p:par>
                          <p:cTn id="38" fill="hold">
                            <p:stCondLst>
                              <p:cond delay="5750"/>
                            </p:stCondLst>
                            <p:childTnLst>
                              <p:par>
                                <p:cTn id="39" presetID="10" presetClass="entr" presetSubtype="0" fill="hold" grpId="0" nodeType="afterEffect">
                                  <p:stCondLst>
                                    <p:cond delay="250"/>
                                  </p:stCondLst>
                                  <p:childTnLst>
                                    <p:set>
                                      <p:cBhvr>
                                        <p:cTn id="40" dur="1" fill="hold">
                                          <p:stCondLst>
                                            <p:cond delay="0"/>
                                          </p:stCondLst>
                                        </p:cTn>
                                        <p:tgtEl>
                                          <p:spTgt spid="9">
                                            <p:graphicEl>
                                              <a:dgm id="{50384E9F-94D4-4025-B70E-62382CB55E14}"/>
                                            </p:graphicEl>
                                          </p:spTgt>
                                        </p:tgtEl>
                                        <p:attrNameLst>
                                          <p:attrName>style.visibility</p:attrName>
                                        </p:attrNameLst>
                                      </p:cBhvr>
                                      <p:to>
                                        <p:strVal val="visible"/>
                                      </p:to>
                                    </p:set>
                                    <p:animEffect transition="in" filter="fade">
                                      <p:cBhvr>
                                        <p:cTn id="41" dur="500"/>
                                        <p:tgtEl>
                                          <p:spTgt spid="9">
                                            <p:graphicEl>
                                              <a:dgm id="{50384E9F-94D4-4025-B70E-62382CB55E14}"/>
                                            </p:graphicEl>
                                          </p:spTgt>
                                        </p:tgtEl>
                                      </p:cBhvr>
                                    </p:animEffect>
                                  </p:childTnLst>
                                </p:cTn>
                              </p:par>
                            </p:childTnLst>
                          </p:cTn>
                        </p:par>
                        <p:par>
                          <p:cTn id="42" fill="hold">
                            <p:stCondLst>
                              <p:cond delay="6500"/>
                            </p:stCondLst>
                            <p:childTnLst>
                              <p:par>
                                <p:cTn id="43" presetID="10" presetClass="entr" presetSubtype="0" fill="hold" grpId="0" nodeType="afterEffect">
                                  <p:stCondLst>
                                    <p:cond delay="250"/>
                                  </p:stCondLst>
                                  <p:childTnLst>
                                    <p:set>
                                      <p:cBhvr>
                                        <p:cTn id="44" dur="1" fill="hold">
                                          <p:stCondLst>
                                            <p:cond delay="0"/>
                                          </p:stCondLst>
                                        </p:cTn>
                                        <p:tgtEl>
                                          <p:spTgt spid="9">
                                            <p:graphicEl>
                                              <a:dgm id="{94232F50-5ADA-4124-AF0C-D4B2020FC5EA}"/>
                                            </p:graphicEl>
                                          </p:spTgt>
                                        </p:tgtEl>
                                        <p:attrNameLst>
                                          <p:attrName>style.visibility</p:attrName>
                                        </p:attrNameLst>
                                      </p:cBhvr>
                                      <p:to>
                                        <p:strVal val="visible"/>
                                      </p:to>
                                    </p:set>
                                    <p:animEffect transition="in" filter="fade">
                                      <p:cBhvr>
                                        <p:cTn id="45" dur="500"/>
                                        <p:tgtEl>
                                          <p:spTgt spid="9">
                                            <p:graphicEl>
                                              <a:dgm id="{94232F50-5ADA-4124-AF0C-D4B2020FC5EA}"/>
                                            </p:graphicEl>
                                          </p:spTgt>
                                        </p:tgtEl>
                                      </p:cBhvr>
                                    </p:animEffect>
                                  </p:childTnLst>
                                </p:cTn>
                              </p:par>
                            </p:childTnLst>
                          </p:cTn>
                        </p:par>
                        <p:par>
                          <p:cTn id="46" fill="hold">
                            <p:stCondLst>
                              <p:cond delay="7250"/>
                            </p:stCondLst>
                            <p:childTnLst>
                              <p:par>
                                <p:cTn id="47" presetID="10" presetClass="entr" presetSubtype="0" fill="hold" grpId="0" nodeType="afterEffect">
                                  <p:stCondLst>
                                    <p:cond delay="250"/>
                                  </p:stCondLst>
                                  <p:childTnLst>
                                    <p:set>
                                      <p:cBhvr>
                                        <p:cTn id="48" dur="1" fill="hold">
                                          <p:stCondLst>
                                            <p:cond delay="0"/>
                                          </p:stCondLst>
                                        </p:cTn>
                                        <p:tgtEl>
                                          <p:spTgt spid="9">
                                            <p:graphicEl>
                                              <a:dgm id="{966946C0-9A0B-4E9D-A3D0-308AEF92C4EE}"/>
                                            </p:graphicEl>
                                          </p:spTgt>
                                        </p:tgtEl>
                                        <p:attrNameLst>
                                          <p:attrName>style.visibility</p:attrName>
                                        </p:attrNameLst>
                                      </p:cBhvr>
                                      <p:to>
                                        <p:strVal val="visible"/>
                                      </p:to>
                                    </p:set>
                                    <p:animEffect transition="in" filter="fade">
                                      <p:cBhvr>
                                        <p:cTn id="49" dur="500"/>
                                        <p:tgtEl>
                                          <p:spTgt spid="9">
                                            <p:graphicEl>
                                              <a:dgm id="{966946C0-9A0B-4E9D-A3D0-308AEF92C4E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graphicEl>
                                              <a:dgm id="{39DCE690-30EB-43E4-A2EF-EB9406F0A430}"/>
                                            </p:graphicEl>
                                          </p:spTgt>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6">
                                            <p:graphicEl>
                                              <a:dgm id="{C1D98A13-D265-477F-BEEB-25E83139EB37}"/>
                                            </p:graphicEl>
                                          </p:spTgt>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750"/>
                                  </p:stCondLst>
                                  <p:childTnLst>
                                    <p:set>
                                      <p:cBhvr>
                                        <p:cTn id="59" dur="1" fill="hold">
                                          <p:stCondLst>
                                            <p:cond delay="0"/>
                                          </p:stCondLst>
                                        </p:cTn>
                                        <p:tgtEl>
                                          <p:spTgt spid="6">
                                            <p:graphicEl>
                                              <a:dgm id="{C45D6125-8B41-4409-AA2E-8D31E94A2840}"/>
                                            </p:graphic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graphicEl>
                                              <a:dgm id="{5197687C-C6DF-497E-A9DF-32058C2CCBC0}"/>
                                            </p:graphic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
                                            <p:graphicEl>
                                              <a:dgm id="{35A623D4-974F-4408-9866-8E0B81CD35C4}"/>
                                            </p:graphicEl>
                                          </p:spTgt>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750"/>
                                  </p:stCondLst>
                                  <p:childTnLst>
                                    <p:set>
                                      <p:cBhvr>
                                        <p:cTn id="68" dur="1" fill="hold">
                                          <p:stCondLst>
                                            <p:cond delay="0"/>
                                          </p:stCondLst>
                                        </p:cTn>
                                        <p:tgtEl>
                                          <p:spTgt spid="6">
                                            <p:graphicEl>
                                              <a:dgm id="{93818375-09F8-446D-8563-8F1D4A1EB43D}"/>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graphicEl>
                                              <a:dgm id="{C2881515-4321-4952-8D64-CA0F9DDC1981}"/>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graphicEl>
                                              <a:dgm id="{DB2C31A7-7F40-46A4-8AFE-B3F4B74F6D54}"/>
                                            </p:graphicEl>
                                          </p:spTgt>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750"/>
                                  </p:stCondLst>
                                  <p:childTnLst>
                                    <p:set>
                                      <p:cBhvr>
                                        <p:cTn id="77" dur="1" fill="hold">
                                          <p:stCondLst>
                                            <p:cond delay="0"/>
                                          </p:stCondLst>
                                        </p:cTn>
                                        <p:tgtEl>
                                          <p:spTgt spid="6">
                                            <p:graphicEl>
                                              <a:dgm id="{E90FC549-8444-4EFF-B884-DBCA3538FB5A}"/>
                                            </p:graphic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graphicEl>
                                              <a:dgm id="{D6165309-57A9-4AC3-BD7D-0D7988E7D976}"/>
                                            </p:graphicEl>
                                          </p:spTgt>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750"/>
                                  </p:stCondLst>
                                  <p:childTnLst>
                                    <p:set>
                                      <p:cBhvr>
                                        <p:cTn id="84" dur="1" fill="hold">
                                          <p:stCondLst>
                                            <p:cond delay="0"/>
                                          </p:stCondLst>
                                        </p:cTn>
                                        <p:tgtEl>
                                          <p:spTgt spid="6">
                                            <p:graphicEl>
                                              <a:dgm id="{963FDEFA-EA19-44FD-A701-C85E0AC4E1AD}"/>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Dgm bld="one"/>
        </p:bldSub>
      </p:bldGraphic>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91579"/>
            <a:ext cx="12066905" cy="1325563"/>
          </a:xfrm>
        </p:spPr>
        <p:txBody>
          <a:bodyPr>
            <a:normAutofit fontScale="90000"/>
          </a:bodyPr>
          <a:lstStyle/>
          <a:p>
            <a:r>
              <a:rPr lang="en-US" dirty="0" smtClean="0"/>
              <a:t>Halo 4 on Windows Azure </a:t>
            </a:r>
            <a:br>
              <a:rPr lang="en-US" dirty="0" smtClean="0"/>
            </a:br>
            <a:r>
              <a:rPr lang="en-US" sz="3100" dirty="0" smtClean="0"/>
              <a:t>Built over 40 applications that leverages Orleans runtime</a:t>
            </a:r>
            <a:br>
              <a:rPr lang="en-US" sz="3100" dirty="0" smtClean="0"/>
            </a:br>
            <a:r>
              <a:rPr lang="en-US" sz="3100" dirty="0" smtClean="0"/>
              <a:t>Allowed Halo to focus on their application </a:t>
            </a:r>
            <a:r>
              <a:rPr lang="en-US" sz="3100" dirty="0"/>
              <a:t>l</a:t>
            </a:r>
            <a:r>
              <a:rPr lang="en-US" sz="3100" dirty="0" smtClean="0"/>
              <a:t>ogic instead of infrastructure</a:t>
            </a:r>
            <a:endParaRPr lang="en-US" sz="3100" dirty="0"/>
          </a:p>
        </p:txBody>
      </p:sp>
      <p:sp>
        <p:nvSpPr>
          <p:cNvPr id="9" name="Hexagon 8"/>
          <p:cNvSpPr/>
          <p:nvPr/>
        </p:nvSpPr>
        <p:spPr>
          <a:xfrm>
            <a:off x="3466416" y="1586832"/>
            <a:ext cx="1499781"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00" dirty="0" smtClean="0">
                <a:solidFill>
                  <a:prstClr val="white"/>
                </a:solidFill>
              </a:rPr>
              <a:t>Challenges</a:t>
            </a:r>
            <a:endParaRPr lang="en-US" sz="1300" dirty="0">
              <a:solidFill>
                <a:prstClr val="white"/>
              </a:solidFill>
            </a:endParaRPr>
          </a:p>
        </p:txBody>
      </p:sp>
      <p:sp>
        <p:nvSpPr>
          <p:cNvPr id="10" name="Hexagon 9"/>
          <p:cNvSpPr/>
          <p:nvPr/>
        </p:nvSpPr>
        <p:spPr>
          <a:xfrm>
            <a:off x="4885317" y="1586831"/>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Title File</a:t>
            </a:r>
            <a:endParaRPr lang="en-US" sz="1400" dirty="0">
              <a:solidFill>
                <a:prstClr val="white"/>
              </a:solidFill>
            </a:endParaRPr>
          </a:p>
        </p:txBody>
      </p:sp>
      <p:sp>
        <p:nvSpPr>
          <p:cNvPr id="11" name="Hexagon 10"/>
          <p:cNvSpPr/>
          <p:nvPr/>
        </p:nvSpPr>
        <p:spPr>
          <a:xfrm>
            <a:off x="6113451" y="1586831"/>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00" dirty="0" err="1" smtClean="0">
                <a:solidFill>
                  <a:prstClr val="white"/>
                </a:solidFill>
              </a:rPr>
              <a:t>Admim</a:t>
            </a:r>
            <a:endParaRPr lang="en-US" sz="1300" dirty="0">
              <a:solidFill>
                <a:prstClr val="white"/>
              </a:solidFill>
            </a:endParaRPr>
          </a:p>
        </p:txBody>
      </p:sp>
      <p:sp>
        <p:nvSpPr>
          <p:cNvPr id="12" name="Hexagon 11"/>
          <p:cNvSpPr/>
          <p:nvPr/>
        </p:nvSpPr>
        <p:spPr>
          <a:xfrm>
            <a:off x="7434115" y="1586831"/>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Emblem</a:t>
            </a:r>
            <a:endParaRPr lang="en-US" sz="1400" dirty="0">
              <a:solidFill>
                <a:prstClr val="white"/>
              </a:solidFill>
            </a:endParaRPr>
          </a:p>
        </p:txBody>
      </p:sp>
      <p:sp>
        <p:nvSpPr>
          <p:cNvPr id="13" name="Hexagon 12"/>
          <p:cNvSpPr/>
          <p:nvPr/>
        </p:nvSpPr>
        <p:spPr>
          <a:xfrm>
            <a:off x="4005943" y="2653631"/>
            <a:ext cx="1512600"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00" dirty="0" smtClean="0">
                <a:solidFill>
                  <a:prstClr val="white"/>
                </a:solidFill>
              </a:rPr>
              <a:t>Personalize</a:t>
            </a:r>
            <a:endParaRPr lang="en-US" sz="1300" dirty="0">
              <a:solidFill>
                <a:prstClr val="white"/>
              </a:solidFill>
            </a:endParaRPr>
          </a:p>
        </p:txBody>
      </p:sp>
      <p:sp>
        <p:nvSpPr>
          <p:cNvPr id="14" name="Hexagon 13"/>
          <p:cNvSpPr/>
          <p:nvPr/>
        </p:nvSpPr>
        <p:spPr>
          <a:xfrm>
            <a:off x="5559394" y="2653631"/>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err="1" smtClean="0">
                <a:solidFill>
                  <a:prstClr val="white"/>
                </a:solidFill>
              </a:rPr>
              <a:t>QoS</a:t>
            </a:r>
            <a:endParaRPr lang="en-US" sz="1400" dirty="0">
              <a:solidFill>
                <a:prstClr val="white"/>
              </a:solidFill>
            </a:endParaRPr>
          </a:p>
        </p:txBody>
      </p:sp>
      <p:sp>
        <p:nvSpPr>
          <p:cNvPr id="15" name="Hexagon 14"/>
          <p:cNvSpPr/>
          <p:nvPr/>
        </p:nvSpPr>
        <p:spPr>
          <a:xfrm>
            <a:off x="6883853" y="2653631"/>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Register Client</a:t>
            </a:r>
            <a:endParaRPr lang="en-US" sz="1400" dirty="0">
              <a:solidFill>
                <a:prstClr val="white"/>
              </a:solidFill>
            </a:endParaRPr>
          </a:p>
        </p:txBody>
      </p:sp>
      <p:sp>
        <p:nvSpPr>
          <p:cNvPr id="16" name="Hexagon 15"/>
          <p:cNvSpPr/>
          <p:nvPr/>
        </p:nvSpPr>
        <p:spPr>
          <a:xfrm>
            <a:off x="3670173" y="3666953"/>
            <a:ext cx="128303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00" dirty="0" smtClean="0">
                <a:solidFill>
                  <a:prstClr val="white"/>
                </a:solidFill>
              </a:rPr>
              <a:t>Profile</a:t>
            </a:r>
            <a:endParaRPr lang="en-US" sz="1300" dirty="0">
              <a:solidFill>
                <a:prstClr val="white"/>
              </a:solidFill>
            </a:endParaRPr>
          </a:p>
        </p:txBody>
      </p:sp>
      <p:sp>
        <p:nvSpPr>
          <p:cNvPr id="17" name="Hexagon 16"/>
          <p:cNvSpPr/>
          <p:nvPr/>
        </p:nvSpPr>
        <p:spPr>
          <a:xfrm>
            <a:off x="4885317" y="3720430"/>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UGC</a:t>
            </a:r>
            <a:endParaRPr lang="en-US" sz="1400" dirty="0">
              <a:solidFill>
                <a:prstClr val="white"/>
              </a:solidFill>
            </a:endParaRPr>
          </a:p>
        </p:txBody>
      </p:sp>
      <p:sp>
        <p:nvSpPr>
          <p:cNvPr id="18" name="Hexagon 17"/>
          <p:cNvSpPr/>
          <p:nvPr/>
        </p:nvSpPr>
        <p:spPr>
          <a:xfrm>
            <a:off x="6113451" y="3720430"/>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Cheat &amp; Ban</a:t>
            </a:r>
            <a:endParaRPr lang="en-US" sz="1400" dirty="0">
              <a:solidFill>
                <a:prstClr val="white"/>
              </a:solidFill>
            </a:endParaRPr>
          </a:p>
        </p:txBody>
      </p:sp>
      <p:sp>
        <p:nvSpPr>
          <p:cNvPr id="19" name="Hexagon 18"/>
          <p:cNvSpPr/>
          <p:nvPr/>
        </p:nvSpPr>
        <p:spPr>
          <a:xfrm>
            <a:off x="7434115" y="3720430"/>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Search</a:t>
            </a:r>
            <a:endParaRPr lang="en-US" sz="1400" dirty="0">
              <a:solidFill>
                <a:prstClr val="white"/>
              </a:solidFill>
            </a:endParaRPr>
          </a:p>
        </p:txBody>
      </p:sp>
      <p:sp>
        <p:nvSpPr>
          <p:cNvPr id="20" name="Hexagon 19"/>
          <p:cNvSpPr/>
          <p:nvPr/>
        </p:nvSpPr>
        <p:spPr>
          <a:xfrm>
            <a:off x="4222519" y="4787229"/>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Stats</a:t>
            </a:r>
            <a:endParaRPr lang="en-US" sz="1400" dirty="0">
              <a:solidFill>
                <a:prstClr val="white"/>
              </a:solidFill>
            </a:endParaRPr>
          </a:p>
        </p:txBody>
      </p:sp>
      <p:sp>
        <p:nvSpPr>
          <p:cNvPr id="21" name="Hexagon 20"/>
          <p:cNvSpPr/>
          <p:nvPr/>
        </p:nvSpPr>
        <p:spPr>
          <a:xfrm>
            <a:off x="5573812" y="4787229"/>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Lobby</a:t>
            </a:r>
            <a:endParaRPr lang="en-US" sz="1400" dirty="0">
              <a:solidFill>
                <a:prstClr val="white"/>
              </a:solidFill>
            </a:endParaRPr>
          </a:p>
        </p:txBody>
      </p:sp>
      <p:sp>
        <p:nvSpPr>
          <p:cNvPr id="22" name="Hexagon 21"/>
          <p:cNvSpPr/>
          <p:nvPr/>
        </p:nvSpPr>
        <p:spPr>
          <a:xfrm>
            <a:off x="6883852" y="4787229"/>
            <a:ext cx="1467590"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00" dirty="0" smtClean="0">
                <a:solidFill>
                  <a:prstClr val="white"/>
                </a:solidFill>
              </a:rPr>
              <a:t>Presence</a:t>
            </a:r>
            <a:endParaRPr lang="en-US" sz="1300" dirty="0">
              <a:solidFill>
                <a:prstClr val="white"/>
              </a:solidFill>
            </a:endParaRPr>
          </a:p>
        </p:txBody>
      </p:sp>
      <p:sp>
        <p:nvSpPr>
          <p:cNvPr id="24" name="Trapezoid 23"/>
          <p:cNvSpPr/>
          <p:nvPr/>
        </p:nvSpPr>
        <p:spPr>
          <a:xfrm>
            <a:off x="2322024" y="5907507"/>
            <a:ext cx="7217068" cy="950495"/>
          </a:xfrm>
          <a:prstGeom prst="trapezoi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dirty="0" smtClean="0">
                <a:solidFill>
                  <a:prstClr val="white"/>
                </a:solidFill>
              </a:rPr>
              <a:t>Windows Azure</a:t>
            </a:r>
            <a:endParaRPr lang="en-US" sz="1800" dirty="0">
              <a:solidFill>
                <a:prstClr val="white"/>
              </a:solidFill>
            </a:endParaRPr>
          </a:p>
        </p:txBody>
      </p:sp>
      <p:sp>
        <p:nvSpPr>
          <p:cNvPr id="25" name="Hexagon 24"/>
          <p:cNvSpPr/>
          <p:nvPr/>
        </p:nvSpPr>
        <p:spPr>
          <a:xfrm>
            <a:off x="8891080" y="2600154"/>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err="1" smtClean="0">
                <a:solidFill>
                  <a:prstClr val="white"/>
                </a:solidFill>
              </a:rPr>
              <a:t>ContentMang</a:t>
            </a:r>
            <a:r>
              <a:rPr lang="en-US" sz="1400" dirty="0" smtClean="0">
                <a:solidFill>
                  <a:prstClr val="white"/>
                </a:solidFill>
              </a:rPr>
              <a:t/>
            </a:r>
            <a:br>
              <a:rPr lang="en-US" sz="1400" dirty="0" smtClean="0">
                <a:solidFill>
                  <a:prstClr val="white"/>
                </a:solidFill>
              </a:rPr>
            </a:br>
            <a:r>
              <a:rPr lang="en-US" sz="1400" dirty="0" smtClean="0">
                <a:solidFill>
                  <a:prstClr val="white"/>
                </a:solidFill>
              </a:rPr>
              <a:t>System</a:t>
            </a:r>
            <a:endParaRPr lang="en-US" sz="1400" dirty="0">
              <a:solidFill>
                <a:prstClr val="white"/>
              </a:solidFill>
            </a:endParaRPr>
          </a:p>
        </p:txBody>
      </p:sp>
      <p:sp>
        <p:nvSpPr>
          <p:cNvPr id="26" name="Hexagon 25"/>
          <p:cNvSpPr/>
          <p:nvPr/>
        </p:nvSpPr>
        <p:spPr>
          <a:xfrm>
            <a:off x="8891080" y="3894222"/>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smtClean="0">
                <a:solidFill>
                  <a:prstClr val="white"/>
                </a:solidFill>
              </a:rPr>
              <a:t>BI</a:t>
            </a:r>
            <a:endParaRPr lang="en-US" sz="1400" dirty="0">
              <a:solidFill>
                <a:prstClr val="white"/>
              </a:solidFill>
            </a:endParaRPr>
          </a:p>
        </p:txBody>
      </p:sp>
      <p:sp>
        <p:nvSpPr>
          <p:cNvPr id="27" name="Hexagon 26"/>
          <p:cNvSpPr/>
          <p:nvPr/>
        </p:nvSpPr>
        <p:spPr>
          <a:xfrm>
            <a:off x="2170160" y="2584933"/>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Video Ingestion</a:t>
            </a:r>
            <a:endParaRPr lang="en-US" sz="1200" dirty="0">
              <a:solidFill>
                <a:prstClr val="white"/>
              </a:solidFill>
            </a:endParaRPr>
          </a:p>
        </p:txBody>
      </p:sp>
      <p:sp>
        <p:nvSpPr>
          <p:cNvPr id="28" name="Hexagon 27"/>
          <p:cNvSpPr/>
          <p:nvPr/>
        </p:nvSpPr>
        <p:spPr>
          <a:xfrm>
            <a:off x="2167655" y="3894222"/>
            <a:ext cx="1296024" cy="1120276"/>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XBOX Live Proxy</a:t>
            </a:r>
            <a:endParaRPr lang="en-US" sz="1200" dirty="0">
              <a:solidFill>
                <a:prstClr val="white"/>
              </a:solidFill>
            </a:endParaRPr>
          </a:p>
        </p:txBody>
      </p:sp>
      <p:sp>
        <p:nvSpPr>
          <p:cNvPr id="29" name="Hexagon 28"/>
          <p:cNvSpPr/>
          <p:nvPr/>
        </p:nvSpPr>
        <p:spPr>
          <a:xfrm>
            <a:off x="1960483" y="1511292"/>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34" name="Hexagon 33"/>
          <p:cNvSpPr/>
          <p:nvPr/>
        </p:nvSpPr>
        <p:spPr>
          <a:xfrm>
            <a:off x="1283329" y="1876674"/>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35" name="Hexagon 34"/>
          <p:cNvSpPr/>
          <p:nvPr/>
        </p:nvSpPr>
        <p:spPr>
          <a:xfrm>
            <a:off x="1242009" y="2561176"/>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36" name="Hexagon 35"/>
          <p:cNvSpPr/>
          <p:nvPr/>
        </p:nvSpPr>
        <p:spPr>
          <a:xfrm>
            <a:off x="1207843" y="3269913"/>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37" name="Hexagon 36"/>
          <p:cNvSpPr/>
          <p:nvPr/>
        </p:nvSpPr>
        <p:spPr>
          <a:xfrm>
            <a:off x="1194638" y="3958405"/>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38" name="Hexagon 37"/>
          <p:cNvSpPr/>
          <p:nvPr/>
        </p:nvSpPr>
        <p:spPr>
          <a:xfrm>
            <a:off x="1339628" y="4782658"/>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39" name="Hexagon 38"/>
          <p:cNvSpPr/>
          <p:nvPr/>
        </p:nvSpPr>
        <p:spPr>
          <a:xfrm>
            <a:off x="2069353" y="5225477"/>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0" name="Hexagon 39"/>
          <p:cNvSpPr/>
          <p:nvPr/>
        </p:nvSpPr>
        <p:spPr>
          <a:xfrm>
            <a:off x="2891674" y="5193890"/>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1" name="Hexagon 40"/>
          <p:cNvSpPr/>
          <p:nvPr/>
        </p:nvSpPr>
        <p:spPr>
          <a:xfrm>
            <a:off x="8860270" y="5225478"/>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2" name="Hexagon 41"/>
          <p:cNvSpPr/>
          <p:nvPr/>
        </p:nvSpPr>
        <p:spPr>
          <a:xfrm>
            <a:off x="9627415" y="5225479"/>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3" name="Hexagon 42"/>
          <p:cNvSpPr/>
          <p:nvPr/>
        </p:nvSpPr>
        <p:spPr>
          <a:xfrm>
            <a:off x="10272456" y="4559631"/>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4" name="Hexagon 43"/>
          <p:cNvSpPr/>
          <p:nvPr/>
        </p:nvSpPr>
        <p:spPr>
          <a:xfrm>
            <a:off x="10272382" y="3901398"/>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5" name="Hexagon 44"/>
          <p:cNvSpPr/>
          <p:nvPr/>
        </p:nvSpPr>
        <p:spPr>
          <a:xfrm>
            <a:off x="10272382" y="3243169"/>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6" name="Hexagon 45"/>
          <p:cNvSpPr/>
          <p:nvPr/>
        </p:nvSpPr>
        <p:spPr>
          <a:xfrm>
            <a:off x="10272382" y="2584938"/>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7" name="Hexagon 46"/>
          <p:cNvSpPr/>
          <p:nvPr/>
        </p:nvSpPr>
        <p:spPr>
          <a:xfrm>
            <a:off x="10272382" y="1922364"/>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8" name="Hexagon 47"/>
          <p:cNvSpPr/>
          <p:nvPr/>
        </p:nvSpPr>
        <p:spPr>
          <a:xfrm>
            <a:off x="9627416" y="1389043"/>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49" name="Hexagon 48"/>
          <p:cNvSpPr/>
          <p:nvPr/>
        </p:nvSpPr>
        <p:spPr>
          <a:xfrm>
            <a:off x="8860271" y="1394494"/>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
        <p:nvSpPr>
          <p:cNvPr id="50" name="Hexagon 49"/>
          <p:cNvSpPr/>
          <p:nvPr/>
        </p:nvSpPr>
        <p:spPr>
          <a:xfrm>
            <a:off x="2717954" y="1447267"/>
            <a:ext cx="574743" cy="53738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prstClr val="white"/>
              </a:solidFill>
            </a:endParaRPr>
          </a:p>
        </p:txBody>
      </p:sp>
    </p:spTree>
    <p:extLst>
      <p:ext uri="{BB962C8B-B14F-4D97-AF65-F5344CB8AC3E}">
        <p14:creationId xmlns:p14="http://schemas.microsoft.com/office/powerpoint/2010/main" val="38598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249"/>
                                          </p:stCondLst>
                                        </p:cTn>
                                        <p:tgtEl>
                                          <p:spTgt spid="20"/>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150"/>
                                  </p:stCondLst>
                                  <p:childTnLst>
                                    <p:set>
                                      <p:cBhvr>
                                        <p:cTn id="13" dur="1" fill="hold">
                                          <p:stCondLst>
                                            <p:cond delay="249"/>
                                          </p:stCondLst>
                                        </p:cTn>
                                        <p:tgtEl>
                                          <p:spTgt spid="21"/>
                                        </p:tgtEl>
                                        <p:attrNameLst>
                                          <p:attrName>style.visibility</p:attrName>
                                        </p:attrNameLst>
                                      </p:cBhvr>
                                      <p:to>
                                        <p:strVal val="visible"/>
                                      </p:to>
                                    </p:set>
                                  </p:childTnLst>
                                </p:cTn>
                              </p:par>
                            </p:childTnLst>
                          </p:cTn>
                        </p:par>
                        <p:par>
                          <p:cTn id="14" fill="hold">
                            <p:stCondLst>
                              <p:cond delay="1150"/>
                            </p:stCondLst>
                            <p:childTnLst>
                              <p:par>
                                <p:cTn id="15" presetID="1" presetClass="entr" presetSubtype="0" fill="hold" grpId="0" nodeType="afterEffect">
                                  <p:stCondLst>
                                    <p:cond delay="150"/>
                                  </p:stCondLst>
                                  <p:childTnLst>
                                    <p:set>
                                      <p:cBhvr>
                                        <p:cTn id="16" dur="1" fill="hold">
                                          <p:stCondLst>
                                            <p:cond delay="249"/>
                                          </p:stCondLst>
                                        </p:cTn>
                                        <p:tgtEl>
                                          <p:spTgt spid="22"/>
                                        </p:tgtEl>
                                        <p:attrNameLst>
                                          <p:attrName>style.visibility</p:attrName>
                                        </p:attrNameLst>
                                      </p:cBhvr>
                                      <p:to>
                                        <p:strVal val="visible"/>
                                      </p:to>
                                    </p:set>
                                  </p:childTnLst>
                                </p:cTn>
                              </p:par>
                            </p:childTnLst>
                          </p:cTn>
                        </p:par>
                        <p:par>
                          <p:cTn id="17" fill="hold">
                            <p:stCondLst>
                              <p:cond delay="1550"/>
                            </p:stCondLst>
                            <p:childTnLst>
                              <p:par>
                                <p:cTn id="18" presetID="1" presetClass="entr" presetSubtype="0" fill="hold" grpId="0" nodeType="afterEffect">
                                  <p:stCondLst>
                                    <p:cond delay="150"/>
                                  </p:stCondLst>
                                  <p:childTnLst>
                                    <p:set>
                                      <p:cBhvr>
                                        <p:cTn id="19" dur="1" fill="hold">
                                          <p:stCondLst>
                                            <p:cond delay="249"/>
                                          </p:stCondLst>
                                        </p:cTn>
                                        <p:tgtEl>
                                          <p:spTgt spid="16"/>
                                        </p:tgtEl>
                                        <p:attrNameLst>
                                          <p:attrName>style.visibility</p:attrName>
                                        </p:attrNameLst>
                                      </p:cBhvr>
                                      <p:to>
                                        <p:strVal val="visible"/>
                                      </p:to>
                                    </p:set>
                                  </p:childTnLst>
                                </p:cTn>
                              </p:par>
                            </p:childTnLst>
                          </p:cTn>
                        </p:par>
                        <p:par>
                          <p:cTn id="20" fill="hold">
                            <p:stCondLst>
                              <p:cond delay="1950"/>
                            </p:stCondLst>
                            <p:childTnLst>
                              <p:par>
                                <p:cTn id="21" presetID="1" presetClass="entr" presetSubtype="0" fill="hold" grpId="0" nodeType="afterEffect">
                                  <p:stCondLst>
                                    <p:cond delay="150"/>
                                  </p:stCondLst>
                                  <p:childTnLst>
                                    <p:set>
                                      <p:cBhvr>
                                        <p:cTn id="22" dur="1" fill="hold">
                                          <p:stCondLst>
                                            <p:cond delay="249"/>
                                          </p:stCondLst>
                                        </p:cTn>
                                        <p:tgtEl>
                                          <p:spTgt spid="17"/>
                                        </p:tgtEl>
                                        <p:attrNameLst>
                                          <p:attrName>style.visibility</p:attrName>
                                        </p:attrNameLst>
                                      </p:cBhvr>
                                      <p:to>
                                        <p:strVal val="visible"/>
                                      </p:to>
                                    </p:set>
                                  </p:childTnLst>
                                </p:cTn>
                              </p:par>
                            </p:childTnLst>
                          </p:cTn>
                        </p:par>
                        <p:par>
                          <p:cTn id="23" fill="hold">
                            <p:stCondLst>
                              <p:cond delay="2350"/>
                            </p:stCondLst>
                            <p:childTnLst>
                              <p:par>
                                <p:cTn id="24" presetID="1" presetClass="entr" presetSubtype="0" fill="hold" grpId="0" nodeType="afterEffect">
                                  <p:stCondLst>
                                    <p:cond delay="150"/>
                                  </p:stCondLst>
                                  <p:childTnLst>
                                    <p:set>
                                      <p:cBhvr>
                                        <p:cTn id="25" dur="1" fill="hold">
                                          <p:stCondLst>
                                            <p:cond delay="249"/>
                                          </p:stCondLst>
                                        </p:cTn>
                                        <p:tgtEl>
                                          <p:spTgt spid="18"/>
                                        </p:tgtEl>
                                        <p:attrNameLst>
                                          <p:attrName>style.visibility</p:attrName>
                                        </p:attrNameLst>
                                      </p:cBhvr>
                                      <p:to>
                                        <p:strVal val="visible"/>
                                      </p:to>
                                    </p:set>
                                  </p:childTnLst>
                                </p:cTn>
                              </p:par>
                            </p:childTnLst>
                          </p:cTn>
                        </p:par>
                        <p:par>
                          <p:cTn id="26" fill="hold">
                            <p:stCondLst>
                              <p:cond delay="2750"/>
                            </p:stCondLst>
                            <p:childTnLst>
                              <p:par>
                                <p:cTn id="27" presetID="1" presetClass="entr" presetSubtype="0" fill="hold" grpId="0" nodeType="afterEffect">
                                  <p:stCondLst>
                                    <p:cond delay="150"/>
                                  </p:stCondLst>
                                  <p:childTnLst>
                                    <p:set>
                                      <p:cBhvr>
                                        <p:cTn id="28" dur="1" fill="hold">
                                          <p:stCondLst>
                                            <p:cond delay="249"/>
                                          </p:stCondLst>
                                        </p:cTn>
                                        <p:tgtEl>
                                          <p:spTgt spid="19"/>
                                        </p:tgtEl>
                                        <p:attrNameLst>
                                          <p:attrName>style.visibility</p:attrName>
                                        </p:attrNameLst>
                                      </p:cBhvr>
                                      <p:to>
                                        <p:strVal val="visible"/>
                                      </p:to>
                                    </p:set>
                                  </p:childTnLst>
                                </p:cTn>
                              </p:par>
                            </p:childTnLst>
                          </p:cTn>
                        </p:par>
                        <p:par>
                          <p:cTn id="29" fill="hold">
                            <p:stCondLst>
                              <p:cond delay="3150"/>
                            </p:stCondLst>
                            <p:childTnLst>
                              <p:par>
                                <p:cTn id="30" presetID="1" presetClass="entr" presetSubtype="0" fill="hold" grpId="0" nodeType="afterEffect">
                                  <p:stCondLst>
                                    <p:cond delay="150"/>
                                  </p:stCondLst>
                                  <p:childTnLst>
                                    <p:set>
                                      <p:cBhvr>
                                        <p:cTn id="31" dur="1" fill="hold">
                                          <p:stCondLst>
                                            <p:cond delay="249"/>
                                          </p:stCondLst>
                                        </p:cTn>
                                        <p:tgtEl>
                                          <p:spTgt spid="13"/>
                                        </p:tgtEl>
                                        <p:attrNameLst>
                                          <p:attrName>style.visibility</p:attrName>
                                        </p:attrNameLst>
                                      </p:cBhvr>
                                      <p:to>
                                        <p:strVal val="visible"/>
                                      </p:to>
                                    </p:set>
                                  </p:childTnLst>
                                </p:cTn>
                              </p:par>
                            </p:childTnLst>
                          </p:cTn>
                        </p:par>
                        <p:par>
                          <p:cTn id="32" fill="hold">
                            <p:stCondLst>
                              <p:cond delay="3550"/>
                            </p:stCondLst>
                            <p:childTnLst>
                              <p:par>
                                <p:cTn id="33" presetID="1" presetClass="entr" presetSubtype="0" fill="hold" grpId="0" nodeType="afterEffect">
                                  <p:stCondLst>
                                    <p:cond delay="150"/>
                                  </p:stCondLst>
                                  <p:childTnLst>
                                    <p:set>
                                      <p:cBhvr>
                                        <p:cTn id="34" dur="1" fill="hold">
                                          <p:stCondLst>
                                            <p:cond delay="249"/>
                                          </p:stCondLst>
                                        </p:cTn>
                                        <p:tgtEl>
                                          <p:spTgt spid="14"/>
                                        </p:tgtEl>
                                        <p:attrNameLst>
                                          <p:attrName>style.visibility</p:attrName>
                                        </p:attrNameLst>
                                      </p:cBhvr>
                                      <p:to>
                                        <p:strVal val="visible"/>
                                      </p:to>
                                    </p:set>
                                  </p:childTnLst>
                                </p:cTn>
                              </p:par>
                            </p:childTnLst>
                          </p:cTn>
                        </p:par>
                        <p:par>
                          <p:cTn id="35" fill="hold">
                            <p:stCondLst>
                              <p:cond delay="3950"/>
                            </p:stCondLst>
                            <p:childTnLst>
                              <p:par>
                                <p:cTn id="36" presetID="1" presetClass="entr" presetSubtype="0" fill="hold" grpId="0" nodeType="afterEffect">
                                  <p:stCondLst>
                                    <p:cond delay="150"/>
                                  </p:stCondLst>
                                  <p:childTnLst>
                                    <p:set>
                                      <p:cBhvr>
                                        <p:cTn id="37" dur="1" fill="hold">
                                          <p:stCondLst>
                                            <p:cond delay="249"/>
                                          </p:stCondLst>
                                        </p:cTn>
                                        <p:tgtEl>
                                          <p:spTgt spid="15"/>
                                        </p:tgtEl>
                                        <p:attrNameLst>
                                          <p:attrName>style.visibility</p:attrName>
                                        </p:attrNameLst>
                                      </p:cBhvr>
                                      <p:to>
                                        <p:strVal val="visible"/>
                                      </p:to>
                                    </p:set>
                                  </p:childTnLst>
                                </p:cTn>
                              </p:par>
                            </p:childTnLst>
                          </p:cTn>
                        </p:par>
                        <p:par>
                          <p:cTn id="38" fill="hold">
                            <p:stCondLst>
                              <p:cond delay="4350"/>
                            </p:stCondLst>
                            <p:childTnLst>
                              <p:par>
                                <p:cTn id="39" presetID="1" presetClass="entr" presetSubtype="0" fill="hold" grpId="0" nodeType="afterEffect">
                                  <p:stCondLst>
                                    <p:cond delay="150"/>
                                  </p:stCondLst>
                                  <p:childTnLst>
                                    <p:set>
                                      <p:cBhvr>
                                        <p:cTn id="40" dur="1" fill="hold">
                                          <p:stCondLst>
                                            <p:cond delay="249"/>
                                          </p:stCondLst>
                                        </p:cTn>
                                        <p:tgtEl>
                                          <p:spTgt spid="9"/>
                                        </p:tgtEl>
                                        <p:attrNameLst>
                                          <p:attrName>style.visibility</p:attrName>
                                        </p:attrNameLst>
                                      </p:cBhvr>
                                      <p:to>
                                        <p:strVal val="visible"/>
                                      </p:to>
                                    </p:set>
                                  </p:childTnLst>
                                </p:cTn>
                              </p:par>
                            </p:childTnLst>
                          </p:cTn>
                        </p:par>
                        <p:par>
                          <p:cTn id="41" fill="hold">
                            <p:stCondLst>
                              <p:cond delay="4750"/>
                            </p:stCondLst>
                            <p:childTnLst>
                              <p:par>
                                <p:cTn id="42" presetID="1" presetClass="entr" presetSubtype="0" fill="hold" grpId="0" nodeType="afterEffect">
                                  <p:stCondLst>
                                    <p:cond delay="150"/>
                                  </p:stCondLst>
                                  <p:childTnLst>
                                    <p:set>
                                      <p:cBhvr>
                                        <p:cTn id="43" dur="1" fill="hold">
                                          <p:stCondLst>
                                            <p:cond delay="249"/>
                                          </p:stCondLst>
                                        </p:cTn>
                                        <p:tgtEl>
                                          <p:spTgt spid="10"/>
                                        </p:tgtEl>
                                        <p:attrNameLst>
                                          <p:attrName>style.visibility</p:attrName>
                                        </p:attrNameLst>
                                      </p:cBhvr>
                                      <p:to>
                                        <p:strVal val="visible"/>
                                      </p:to>
                                    </p:set>
                                  </p:childTnLst>
                                </p:cTn>
                              </p:par>
                            </p:childTnLst>
                          </p:cTn>
                        </p:par>
                        <p:par>
                          <p:cTn id="44" fill="hold">
                            <p:stCondLst>
                              <p:cond delay="5150"/>
                            </p:stCondLst>
                            <p:childTnLst>
                              <p:par>
                                <p:cTn id="45" presetID="1" presetClass="entr" presetSubtype="0" fill="hold" grpId="0" nodeType="afterEffect">
                                  <p:stCondLst>
                                    <p:cond delay="150"/>
                                  </p:stCondLst>
                                  <p:childTnLst>
                                    <p:set>
                                      <p:cBhvr>
                                        <p:cTn id="46" dur="1" fill="hold">
                                          <p:stCondLst>
                                            <p:cond delay="249"/>
                                          </p:stCondLst>
                                        </p:cTn>
                                        <p:tgtEl>
                                          <p:spTgt spid="11"/>
                                        </p:tgtEl>
                                        <p:attrNameLst>
                                          <p:attrName>style.visibility</p:attrName>
                                        </p:attrNameLst>
                                      </p:cBhvr>
                                      <p:to>
                                        <p:strVal val="visible"/>
                                      </p:to>
                                    </p:set>
                                  </p:childTnLst>
                                </p:cTn>
                              </p:par>
                            </p:childTnLst>
                          </p:cTn>
                        </p:par>
                        <p:par>
                          <p:cTn id="47" fill="hold">
                            <p:stCondLst>
                              <p:cond delay="5550"/>
                            </p:stCondLst>
                            <p:childTnLst>
                              <p:par>
                                <p:cTn id="48" presetID="1" presetClass="entr" presetSubtype="0" fill="hold" grpId="0" nodeType="afterEffect">
                                  <p:stCondLst>
                                    <p:cond delay="150"/>
                                  </p:stCondLst>
                                  <p:childTnLst>
                                    <p:set>
                                      <p:cBhvr>
                                        <p:cTn id="49" dur="1" fill="hold">
                                          <p:stCondLst>
                                            <p:cond delay="249"/>
                                          </p:stCondLst>
                                        </p:cTn>
                                        <p:tgtEl>
                                          <p:spTgt spid="12"/>
                                        </p:tgtEl>
                                        <p:attrNameLst>
                                          <p:attrName>style.visibility</p:attrName>
                                        </p:attrNameLst>
                                      </p:cBhvr>
                                      <p:to>
                                        <p:strVal val="visible"/>
                                      </p:to>
                                    </p:set>
                                  </p:childTnLst>
                                </p:cTn>
                              </p:par>
                            </p:childTnLst>
                          </p:cTn>
                        </p:par>
                        <p:par>
                          <p:cTn id="50" fill="hold">
                            <p:stCondLst>
                              <p:cond delay="5950"/>
                            </p:stCondLst>
                            <p:childTnLst>
                              <p:par>
                                <p:cTn id="51" presetID="1" presetClass="entr" presetSubtype="0" fill="hold" grpId="0" nodeType="afterEffect">
                                  <p:stCondLst>
                                    <p:cond delay="150"/>
                                  </p:stCondLst>
                                  <p:childTnLst>
                                    <p:set>
                                      <p:cBhvr>
                                        <p:cTn id="52" dur="1" fill="hold">
                                          <p:stCondLst>
                                            <p:cond delay="249"/>
                                          </p:stCondLst>
                                        </p:cTn>
                                        <p:tgtEl>
                                          <p:spTgt spid="25"/>
                                        </p:tgtEl>
                                        <p:attrNameLst>
                                          <p:attrName>style.visibility</p:attrName>
                                        </p:attrNameLst>
                                      </p:cBhvr>
                                      <p:to>
                                        <p:strVal val="visible"/>
                                      </p:to>
                                    </p:set>
                                  </p:childTnLst>
                                </p:cTn>
                              </p:par>
                            </p:childTnLst>
                          </p:cTn>
                        </p:par>
                        <p:par>
                          <p:cTn id="53" fill="hold">
                            <p:stCondLst>
                              <p:cond delay="6350"/>
                            </p:stCondLst>
                            <p:childTnLst>
                              <p:par>
                                <p:cTn id="54" presetID="1" presetClass="entr" presetSubtype="0" fill="hold" grpId="0" nodeType="afterEffect">
                                  <p:stCondLst>
                                    <p:cond delay="150"/>
                                  </p:stCondLst>
                                  <p:childTnLst>
                                    <p:set>
                                      <p:cBhvr>
                                        <p:cTn id="55" dur="1" fill="hold">
                                          <p:stCondLst>
                                            <p:cond delay="249"/>
                                          </p:stCondLst>
                                        </p:cTn>
                                        <p:tgtEl>
                                          <p:spTgt spid="26"/>
                                        </p:tgtEl>
                                        <p:attrNameLst>
                                          <p:attrName>style.visibility</p:attrName>
                                        </p:attrNameLst>
                                      </p:cBhvr>
                                      <p:to>
                                        <p:strVal val="visible"/>
                                      </p:to>
                                    </p:set>
                                  </p:childTnLst>
                                </p:cTn>
                              </p:par>
                            </p:childTnLst>
                          </p:cTn>
                        </p:par>
                        <p:par>
                          <p:cTn id="56" fill="hold">
                            <p:stCondLst>
                              <p:cond delay="6750"/>
                            </p:stCondLst>
                            <p:childTnLst>
                              <p:par>
                                <p:cTn id="57" presetID="1" presetClass="entr" presetSubtype="0" fill="hold" grpId="0" nodeType="afterEffect">
                                  <p:stCondLst>
                                    <p:cond delay="50"/>
                                  </p:stCondLst>
                                  <p:childTnLst>
                                    <p:set>
                                      <p:cBhvr>
                                        <p:cTn id="58" dur="1" fill="hold">
                                          <p:stCondLst>
                                            <p:cond delay="249"/>
                                          </p:stCondLst>
                                        </p:cTn>
                                        <p:tgtEl>
                                          <p:spTgt spid="27"/>
                                        </p:tgtEl>
                                        <p:attrNameLst>
                                          <p:attrName>style.visibility</p:attrName>
                                        </p:attrNameLst>
                                      </p:cBhvr>
                                      <p:to>
                                        <p:strVal val="visible"/>
                                      </p:to>
                                    </p:set>
                                  </p:childTnLst>
                                </p:cTn>
                              </p:par>
                            </p:childTnLst>
                          </p:cTn>
                        </p:par>
                        <p:par>
                          <p:cTn id="59" fill="hold">
                            <p:stCondLst>
                              <p:cond delay="7050"/>
                            </p:stCondLst>
                            <p:childTnLst>
                              <p:par>
                                <p:cTn id="60" presetID="1" presetClass="entr" presetSubtype="0" fill="hold" grpId="0" nodeType="afterEffect">
                                  <p:stCondLst>
                                    <p:cond delay="50"/>
                                  </p:stCondLst>
                                  <p:childTnLst>
                                    <p:set>
                                      <p:cBhvr>
                                        <p:cTn id="61" dur="1" fill="hold">
                                          <p:stCondLst>
                                            <p:cond delay="249"/>
                                          </p:stCondLst>
                                        </p:cTn>
                                        <p:tgtEl>
                                          <p:spTgt spid="28"/>
                                        </p:tgtEl>
                                        <p:attrNameLst>
                                          <p:attrName>style.visibility</p:attrName>
                                        </p:attrNameLst>
                                      </p:cBhvr>
                                      <p:to>
                                        <p:strVal val="visible"/>
                                      </p:to>
                                    </p:set>
                                  </p:childTnLst>
                                </p:cTn>
                              </p:par>
                            </p:childTnLst>
                          </p:cTn>
                        </p:par>
                        <p:par>
                          <p:cTn id="62" fill="hold">
                            <p:stCondLst>
                              <p:cond delay="7350"/>
                            </p:stCondLst>
                            <p:childTnLst>
                              <p:par>
                                <p:cTn id="63" presetID="1" presetClass="entr" presetSubtype="0" fill="hold" grpId="0" nodeType="afterEffect">
                                  <p:stCondLst>
                                    <p:cond delay="0"/>
                                  </p:stCondLst>
                                  <p:childTnLst>
                                    <p:set>
                                      <p:cBhvr>
                                        <p:cTn id="64" dur="1" fill="hold">
                                          <p:stCondLst>
                                            <p:cond delay="9"/>
                                          </p:stCondLst>
                                        </p:cTn>
                                        <p:tgtEl>
                                          <p:spTgt spid="29"/>
                                        </p:tgtEl>
                                        <p:attrNameLst>
                                          <p:attrName>style.visibility</p:attrName>
                                        </p:attrNameLst>
                                      </p:cBhvr>
                                      <p:to>
                                        <p:strVal val="visible"/>
                                      </p:to>
                                    </p:set>
                                  </p:childTnLst>
                                </p:cTn>
                              </p:par>
                            </p:childTnLst>
                          </p:cTn>
                        </p:par>
                        <p:par>
                          <p:cTn id="65" fill="hold">
                            <p:stCondLst>
                              <p:cond delay="7360"/>
                            </p:stCondLst>
                            <p:childTnLst>
                              <p:par>
                                <p:cTn id="66" presetID="1" presetClass="entr" presetSubtype="0" fill="hold" grpId="0" nodeType="afterEffect">
                                  <p:stCondLst>
                                    <p:cond delay="0"/>
                                  </p:stCondLst>
                                  <p:childTnLst>
                                    <p:set>
                                      <p:cBhvr>
                                        <p:cTn id="67" dur="1" fill="hold">
                                          <p:stCondLst>
                                            <p:cond delay="9"/>
                                          </p:stCondLst>
                                        </p:cTn>
                                        <p:tgtEl>
                                          <p:spTgt spid="34"/>
                                        </p:tgtEl>
                                        <p:attrNameLst>
                                          <p:attrName>style.visibility</p:attrName>
                                        </p:attrNameLst>
                                      </p:cBhvr>
                                      <p:to>
                                        <p:strVal val="visible"/>
                                      </p:to>
                                    </p:set>
                                  </p:childTnLst>
                                </p:cTn>
                              </p:par>
                            </p:childTnLst>
                          </p:cTn>
                        </p:par>
                        <p:par>
                          <p:cTn id="68" fill="hold">
                            <p:stCondLst>
                              <p:cond delay="7370"/>
                            </p:stCondLst>
                            <p:childTnLst>
                              <p:par>
                                <p:cTn id="69" presetID="1" presetClass="entr" presetSubtype="0" fill="hold" grpId="0" nodeType="afterEffect">
                                  <p:stCondLst>
                                    <p:cond delay="0"/>
                                  </p:stCondLst>
                                  <p:childTnLst>
                                    <p:set>
                                      <p:cBhvr>
                                        <p:cTn id="70" dur="1" fill="hold">
                                          <p:stCondLst>
                                            <p:cond delay="9"/>
                                          </p:stCondLst>
                                        </p:cTn>
                                        <p:tgtEl>
                                          <p:spTgt spid="35"/>
                                        </p:tgtEl>
                                        <p:attrNameLst>
                                          <p:attrName>style.visibility</p:attrName>
                                        </p:attrNameLst>
                                      </p:cBhvr>
                                      <p:to>
                                        <p:strVal val="visible"/>
                                      </p:to>
                                    </p:set>
                                  </p:childTnLst>
                                </p:cTn>
                              </p:par>
                            </p:childTnLst>
                          </p:cTn>
                        </p:par>
                        <p:par>
                          <p:cTn id="71" fill="hold">
                            <p:stCondLst>
                              <p:cond delay="7380"/>
                            </p:stCondLst>
                            <p:childTnLst>
                              <p:par>
                                <p:cTn id="72" presetID="1" presetClass="entr" presetSubtype="0" fill="hold" grpId="0" nodeType="afterEffect">
                                  <p:stCondLst>
                                    <p:cond delay="0"/>
                                  </p:stCondLst>
                                  <p:childTnLst>
                                    <p:set>
                                      <p:cBhvr>
                                        <p:cTn id="73" dur="1" fill="hold">
                                          <p:stCondLst>
                                            <p:cond delay="9"/>
                                          </p:stCondLst>
                                        </p:cTn>
                                        <p:tgtEl>
                                          <p:spTgt spid="36"/>
                                        </p:tgtEl>
                                        <p:attrNameLst>
                                          <p:attrName>style.visibility</p:attrName>
                                        </p:attrNameLst>
                                      </p:cBhvr>
                                      <p:to>
                                        <p:strVal val="visible"/>
                                      </p:to>
                                    </p:set>
                                  </p:childTnLst>
                                </p:cTn>
                              </p:par>
                            </p:childTnLst>
                          </p:cTn>
                        </p:par>
                        <p:par>
                          <p:cTn id="74" fill="hold">
                            <p:stCondLst>
                              <p:cond delay="7390"/>
                            </p:stCondLst>
                            <p:childTnLst>
                              <p:par>
                                <p:cTn id="75" presetID="1" presetClass="entr" presetSubtype="0" fill="hold" grpId="0" nodeType="afterEffect">
                                  <p:stCondLst>
                                    <p:cond delay="0"/>
                                  </p:stCondLst>
                                  <p:childTnLst>
                                    <p:set>
                                      <p:cBhvr>
                                        <p:cTn id="76" dur="1" fill="hold">
                                          <p:stCondLst>
                                            <p:cond delay="9"/>
                                          </p:stCondLst>
                                        </p:cTn>
                                        <p:tgtEl>
                                          <p:spTgt spid="37"/>
                                        </p:tgtEl>
                                        <p:attrNameLst>
                                          <p:attrName>style.visibility</p:attrName>
                                        </p:attrNameLst>
                                      </p:cBhvr>
                                      <p:to>
                                        <p:strVal val="visible"/>
                                      </p:to>
                                    </p:set>
                                  </p:childTnLst>
                                </p:cTn>
                              </p:par>
                            </p:childTnLst>
                          </p:cTn>
                        </p:par>
                        <p:par>
                          <p:cTn id="77" fill="hold">
                            <p:stCondLst>
                              <p:cond delay="7400"/>
                            </p:stCondLst>
                            <p:childTnLst>
                              <p:par>
                                <p:cTn id="78" presetID="1" presetClass="entr" presetSubtype="0" fill="hold" grpId="0" nodeType="afterEffect">
                                  <p:stCondLst>
                                    <p:cond delay="0"/>
                                  </p:stCondLst>
                                  <p:childTnLst>
                                    <p:set>
                                      <p:cBhvr>
                                        <p:cTn id="79" dur="1" fill="hold">
                                          <p:stCondLst>
                                            <p:cond delay="9"/>
                                          </p:stCondLst>
                                        </p:cTn>
                                        <p:tgtEl>
                                          <p:spTgt spid="38"/>
                                        </p:tgtEl>
                                        <p:attrNameLst>
                                          <p:attrName>style.visibility</p:attrName>
                                        </p:attrNameLst>
                                      </p:cBhvr>
                                      <p:to>
                                        <p:strVal val="visible"/>
                                      </p:to>
                                    </p:set>
                                  </p:childTnLst>
                                </p:cTn>
                              </p:par>
                            </p:childTnLst>
                          </p:cTn>
                        </p:par>
                        <p:par>
                          <p:cTn id="80" fill="hold">
                            <p:stCondLst>
                              <p:cond delay="7410"/>
                            </p:stCondLst>
                            <p:childTnLst>
                              <p:par>
                                <p:cTn id="81" presetID="1" presetClass="entr" presetSubtype="0" fill="hold" grpId="0" nodeType="afterEffect">
                                  <p:stCondLst>
                                    <p:cond delay="0"/>
                                  </p:stCondLst>
                                  <p:childTnLst>
                                    <p:set>
                                      <p:cBhvr>
                                        <p:cTn id="82" dur="1" fill="hold">
                                          <p:stCondLst>
                                            <p:cond delay="9"/>
                                          </p:stCondLst>
                                        </p:cTn>
                                        <p:tgtEl>
                                          <p:spTgt spid="39"/>
                                        </p:tgtEl>
                                        <p:attrNameLst>
                                          <p:attrName>style.visibility</p:attrName>
                                        </p:attrNameLst>
                                      </p:cBhvr>
                                      <p:to>
                                        <p:strVal val="visible"/>
                                      </p:to>
                                    </p:set>
                                  </p:childTnLst>
                                </p:cTn>
                              </p:par>
                            </p:childTnLst>
                          </p:cTn>
                        </p:par>
                        <p:par>
                          <p:cTn id="83" fill="hold">
                            <p:stCondLst>
                              <p:cond delay="7420"/>
                            </p:stCondLst>
                            <p:childTnLst>
                              <p:par>
                                <p:cTn id="84" presetID="1" presetClass="entr" presetSubtype="0" fill="hold" grpId="0" nodeType="afterEffect">
                                  <p:stCondLst>
                                    <p:cond delay="0"/>
                                  </p:stCondLst>
                                  <p:childTnLst>
                                    <p:set>
                                      <p:cBhvr>
                                        <p:cTn id="85" dur="1" fill="hold">
                                          <p:stCondLst>
                                            <p:cond delay="9"/>
                                          </p:stCondLst>
                                        </p:cTn>
                                        <p:tgtEl>
                                          <p:spTgt spid="40"/>
                                        </p:tgtEl>
                                        <p:attrNameLst>
                                          <p:attrName>style.visibility</p:attrName>
                                        </p:attrNameLst>
                                      </p:cBhvr>
                                      <p:to>
                                        <p:strVal val="visible"/>
                                      </p:to>
                                    </p:set>
                                  </p:childTnLst>
                                </p:cTn>
                              </p:par>
                            </p:childTnLst>
                          </p:cTn>
                        </p:par>
                        <p:par>
                          <p:cTn id="86" fill="hold">
                            <p:stCondLst>
                              <p:cond delay="7430"/>
                            </p:stCondLst>
                            <p:childTnLst>
                              <p:par>
                                <p:cTn id="87" presetID="1" presetClass="entr" presetSubtype="0" fill="hold" grpId="0" nodeType="afterEffect">
                                  <p:stCondLst>
                                    <p:cond delay="0"/>
                                  </p:stCondLst>
                                  <p:childTnLst>
                                    <p:set>
                                      <p:cBhvr>
                                        <p:cTn id="88" dur="1" fill="hold">
                                          <p:stCondLst>
                                            <p:cond delay="9"/>
                                          </p:stCondLst>
                                        </p:cTn>
                                        <p:tgtEl>
                                          <p:spTgt spid="41"/>
                                        </p:tgtEl>
                                        <p:attrNameLst>
                                          <p:attrName>style.visibility</p:attrName>
                                        </p:attrNameLst>
                                      </p:cBhvr>
                                      <p:to>
                                        <p:strVal val="visible"/>
                                      </p:to>
                                    </p:set>
                                  </p:childTnLst>
                                </p:cTn>
                              </p:par>
                            </p:childTnLst>
                          </p:cTn>
                        </p:par>
                        <p:par>
                          <p:cTn id="89" fill="hold">
                            <p:stCondLst>
                              <p:cond delay="7440"/>
                            </p:stCondLst>
                            <p:childTnLst>
                              <p:par>
                                <p:cTn id="90" presetID="1" presetClass="entr" presetSubtype="0" fill="hold" grpId="0" nodeType="afterEffect">
                                  <p:stCondLst>
                                    <p:cond delay="0"/>
                                  </p:stCondLst>
                                  <p:childTnLst>
                                    <p:set>
                                      <p:cBhvr>
                                        <p:cTn id="91" dur="1" fill="hold">
                                          <p:stCondLst>
                                            <p:cond delay="9"/>
                                          </p:stCondLst>
                                        </p:cTn>
                                        <p:tgtEl>
                                          <p:spTgt spid="42"/>
                                        </p:tgtEl>
                                        <p:attrNameLst>
                                          <p:attrName>style.visibility</p:attrName>
                                        </p:attrNameLst>
                                      </p:cBhvr>
                                      <p:to>
                                        <p:strVal val="visible"/>
                                      </p:to>
                                    </p:set>
                                  </p:childTnLst>
                                </p:cTn>
                              </p:par>
                            </p:childTnLst>
                          </p:cTn>
                        </p:par>
                        <p:par>
                          <p:cTn id="92" fill="hold">
                            <p:stCondLst>
                              <p:cond delay="7450"/>
                            </p:stCondLst>
                            <p:childTnLst>
                              <p:par>
                                <p:cTn id="93" presetID="1" presetClass="entr" presetSubtype="0" fill="hold" grpId="0" nodeType="afterEffect">
                                  <p:stCondLst>
                                    <p:cond delay="0"/>
                                  </p:stCondLst>
                                  <p:childTnLst>
                                    <p:set>
                                      <p:cBhvr>
                                        <p:cTn id="94" dur="1" fill="hold">
                                          <p:stCondLst>
                                            <p:cond delay="9"/>
                                          </p:stCondLst>
                                        </p:cTn>
                                        <p:tgtEl>
                                          <p:spTgt spid="43"/>
                                        </p:tgtEl>
                                        <p:attrNameLst>
                                          <p:attrName>style.visibility</p:attrName>
                                        </p:attrNameLst>
                                      </p:cBhvr>
                                      <p:to>
                                        <p:strVal val="visible"/>
                                      </p:to>
                                    </p:set>
                                  </p:childTnLst>
                                </p:cTn>
                              </p:par>
                            </p:childTnLst>
                          </p:cTn>
                        </p:par>
                        <p:par>
                          <p:cTn id="95" fill="hold">
                            <p:stCondLst>
                              <p:cond delay="7460"/>
                            </p:stCondLst>
                            <p:childTnLst>
                              <p:par>
                                <p:cTn id="96" presetID="1" presetClass="entr" presetSubtype="0" fill="hold" grpId="0" nodeType="afterEffect">
                                  <p:stCondLst>
                                    <p:cond delay="0"/>
                                  </p:stCondLst>
                                  <p:childTnLst>
                                    <p:set>
                                      <p:cBhvr>
                                        <p:cTn id="97" dur="1" fill="hold">
                                          <p:stCondLst>
                                            <p:cond delay="9"/>
                                          </p:stCondLst>
                                        </p:cTn>
                                        <p:tgtEl>
                                          <p:spTgt spid="44"/>
                                        </p:tgtEl>
                                        <p:attrNameLst>
                                          <p:attrName>style.visibility</p:attrName>
                                        </p:attrNameLst>
                                      </p:cBhvr>
                                      <p:to>
                                        <p:strVal val="visible"/>
                                      </p:to>
                                    </p:set>
                                  </p:childTnLst>
                                </p:cTn>
                              </p:par>
                            </p:childTnLst>
                          </p:cTn>
                        </p:par>
                        <p:par>
                          <p:cTn id="98" fill="hold">
                            <p:stCondLst>
                              <p:cond delay="7470"/>
                            </p:stCondLst>
                            <p:childTnLst>
                              <p:par>
                                <p:cTn id="99" presetID="1" presetClass="entr" presetSubtype="0" fill="hold" grpId="0" nodeType="afterEffect">
                                  <p:stCondLst>
                                    <p:cond delay="0"/>
                                  </p:stCondLst>
                                  <p:childTnLst>
                                    <p:set>
                                      <p:cBhvr>
                                        <p:cTn id="100" dur="1" fill="hold">
                                          <p:stCondLst>
                                            <p:cond delay="9"/>
                                          </p:stCondLst>
                                        </p:cTn>
                                        <p:tgtEl>
                                          <p:spTgt spid="45"/>
                                        </p:tgtEl>
                                        <p:attrNameLst>
                                          <p:attrName>style.visibility</p:attrName>
                                        </p:attrNameLst>
                                      </p:cBhvr>
                                      <p:to>
                                        <p:strVal val="visible"/>
                                      </p:to>
                                    </p:set>
                                  </p:childTnLst>
                                </p:cTn>
                              </p:par>
                            </p:childTnLst>
                          </p:cTn>
                        </p:par>
                        <p:par>
                          <p:cTn id="101" fill="hold">
                            <p:stCondLst>
                              <p:cond delay="7480"/>
                            </p:stCondLst>
                            <p:childTnLst>
                              <p:par>
                                <p:cTn id="102" presetID="1" presetClass="entr" presetSubtype="0" fill="hold" grpId="0" nodeType="afterEffect">
                                  <p:stCondLst>
                                    <p:cond delay="0"/>
                                  </p:stCondLst>
                                  <p:childTnLst>
                                    <p:set>
                                      <p:cBhvr>
                                        <p:cTn id="103" dur="1" fill="hold">
                                          <p:stCondLst>
                                            <p:cond delay="9"/>
                                          </p:stCondLst>
                                        </p:cTn>
                                        <p:tgtEl>
                                          <p:spTgt spid="46"/>
                                        </p:tgtEl>
                                        <p:attrNameLst>
                                          <p:attrName>style.visibility</p:attrName>
                                        </p:attrNameLst>
                                      </p:cBhvr>
                                      <p:to>
                                        <p:strVal val="visible"/>
                                      </p:to>
                                    </p:set>
                                  </p:childTnLst>
                                </p:cTn>
                              </p:par>
                            </p:childTnLst>
                          </p:cTn>
                        </p:par>
                        <p:par>
                          <p:cTn id="104" fill="hold">
                            <p:stCondLst>
                              <p:cond delay="7490"/>
                            </p:stCondLst>
                            <p:childTnLst>
                              <p:par>
                                <p:cTn id="105" presetID="1" presetClass="entr" presetSubtype="0" fill="hold" grpId="0" nodeType="afterEffect">
                                  <p:stCondLst>
                                    <p:cond delay="0"/>
                                  </p:stCondLst>
                                  <p:childTnLst>
                                    <p:set>
                                      <p:cBhvr>
                                        <p:cTn id="106" dur="1" fill="hold">
                                          <p:stCondLst>
                                            <p:cond delay="9"/>
                                          </p:stCondLst>
                                        </p:cTn>
                                        <p:tgtEl>
                                          <p:spTgt spid="47"/>
                                        </p:tgtEl>
                                        <p:attrNameLst>
                                          <p:attrName>style.visibility</p:attrName>
                                        </p:attrNameLst>
                                      </p:cBhvr>
                                      <p:to>
                                        <p:strVal val="visible"/>
                                      </p:to>
                                    </p:set>
                                  </p:childTnLst>
                                </p:cTn>
                              </p:par>
                            </p:childTnLst>
                          </p:cTn>
                        </p:par>
                        <p:par>
                          <p:cTn id="107" fill="hold">
                            <p:stCondLst>
                              <p:cond delay="7500"/>
                            </p:stCondLst>
                            <p:childTnLst>
                              <p:par>
                                <p:cTn id="108" presetID="1" presetClass="entr" presetSubtype="0" fill="hold" grpId="0" nodeType="afterEffect">
                                  <p:stCondLst>
                                    <p:cond delay="0"/>
                                  </p:stCondLst>
                                  <p:childTnLst>
                                    <p:set>
                                      <p:cBhvr>
                                        <p:cTn id="109" dur="1" fill="hold">
                                          <p:stCondLst>
                                            <p:cond delay="9"/>
                                          </p:stCondLst>
                                        </p:cTn>
                                        <p:tgtEl>
                                          <p:spTgt spid="48"/>
                                        </p:tgtEl>
                                        <p:attrNameLst>
                                          <p:attrName>style.visibility</p:attrName>
                                        </p:attrNameLst>
                                      </p:cBhvr>
                                      <p:to>
                                        <p:strVal val="visible"/>
                                      </p:to>
                                    </p:set>
                                  </p:childTnLst>
                                </p:cTn>
                              </p:par>
                            </p:childTnLst>
                          </p:cTn>
                        </p:par>
                        <p:par>
                          <p:cTn id="110" fill="hold">
                            <p:stCondLst>
                              <p:cond delay="7510"/>
                            </p:stCondLst>
                            <p:childTnLst>
                              <p:par>
                                <p:cTn id="111" presetID="1" presetClass="entr" presetSubtype="0" fill="hold" grpId="0" nodeType="afterEffect">
                                  <p:stCondLst>
                                    <p:cond delay="0"/>
                                  </p:stCondLst>
                                  <p:childTnLst>
                                    <p:set>
                                      <p:cBhvr>
                                        <p:cTn id="112" dur="1" fill="hold">
                                          <p:stCondLst>
                                            <p:cond delay="9"/>
                                          </p:stCondLst>
                                        </p:cTn>
                                        <p:tgtEl>
                                          <p:spTgt spid="49"/>
                                        </p:tgtEl>
                                        <p:attrNameLst>
                                          <p:attrName>style.visibility</p:attrName>
                                        </p:attrNameLst>
                                      </p:cBhvr>
                                      <p:to>
                                        <p:strVal val="visible"/>
                                      </p:to>
                                    </p:set>
                                  </p:childTnLst>
                                </p:cTn>
                              </p:par>
                            </p:childTnLst>
                          </p:cTn>
                        </p:par>
                        <p:par>
                          <p:cTn id="113" fill="hold">
                            <p:stCondLst>
                              <p:cond delay="7520"/>
                            </p:stCondLst>
                            <p:childTnLst>
                              <p:par>
                                <p:cTn id="114" presetID="1" presetClass="entr" presetSubtype="0" fill="hold" grpId="0" nodeType="afterEffect">
                                  <p:stCondLst>
                                    <p:cond delay="0"/>
                                  </p:stCondLst>
                                  <p:childTnLst>
                                    <p:set>
                                      <p:cBhvr>
                                        <p:cTn id="115" dur="1" fill="hold">
                                          <p:stCondLst>
                                            <p:cond delay="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09" y="241300"/>
            <a:ext cx="9546805" cy="1320800"/>
          </a:xfrm>
        </p:spPr>
        <p:txBody>
          <a:bodyPr/>
          <a:lstStyle/>
          <a:p>
            <a:r>
              <a:rPr lang="en-US" dirty="0" smtClean="0"/>
              <a:t>Game Traffic</a:t>
            </a:r>
            <a:endParaRPr lang="en-US" dirty="0"/>
          </a:p>
        </p:txBody>
      </p:sp>
      <p:sp>
        <p:nvSpPr>
          <p:cNvPr id="8" name="Text Placeholder 2"/>
          <p:cNvSpPr txBox="1">
            <a:spLocks/>
          </p:cNvSpPr>
          <p:nvPr/>
        </p:nvSpPr>
        <p:spPr>
          <a:xfrm>
            <a:off x="519113" y="1243566"/>
            <a:ext cx="4565354" cy="5340440"/>
          </a:xfrm>
          <a:prstGeom prst="rect">
            <a:avLst/>
          </a:prstGeom>
        </p:spPr>
        <p:txBody>
          <a:bodyPr>
            <a:norm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Launch predictions are often wrong</a:t>
            </a:r>
          </a:p>
          <a:p>
            <a:pPr lvl="1"/>
            <a:r>
              <a:rPr lang="en-US" sz="2000" dirty="0" smtClean="0"/>
              <a:t>Not enough capacity leads to </a:t>
            </a:r>
            <a:br>
              <a:rPr lang="en-US" sz="2000" dirty="0" smtClean="0"/>
            </a:br>
            <a:r>
              <a:rPr lang="en-US" sz="2000" dirty="0" smtClean="0"/>
              <a:t>bad user experience and potentially outages</a:t>
            </a:r>
          </a:p>
          <a:p>
            <a:pPr lvl="1"/>
            <a:r>
              <a:rPr lang="en-US" sz="2000" dirty="0" smtClean="0"/>
              <a:t>Too much capacity can waste a significant amount of money</a:t>
            </a:r>
          </a:p>
          <a:p>
            <a:pPr lvl="1"/>
            <a:endParaRPr lang="en-US" sz="2000" dirty="0" smtClean="0"/>
          </a:p>
          <a:p>
            <a:r>
              <a:rPr lang="en-US" sz="2800" dirty="0" smtClean="0"/>
              <a:t>Cloud Elasticity </a:t>
            </a:r>
            <a:r>
              <a:rPr lang="en-US" sz="2800" dirty="0"/>
              <a:t>is </a:t>
            </a:r>
            <a:r>
              <a:rPr lang="en-US" sz="2800" dirty="0" smtClean="0"/>
              <a:t>key</a:t>
            </a:r>
          </a:p>
          <a:p>
            <a:pPr lvl="1"/>
            <a:r>
              <a:rPr lang="en-US" sz="2000" dirty="0"/>
              <a:t>For cost and user experience</a:t>
            </a:r>
          </a:p>
          <a:p>
            <a:pPr lvl="1"/>
            <a:r>
              <a:rPr lang="en-US" sz="2000" dirty="0" smtClean="0"/>
              <a:t>Able to scale out and in to tightly ride the demand curve </a:t>
            </a:r>
          </a:p>
          <a:p>
            <a:pPr marL="336111" lvl="1" indent="0">
              <a:buNone/>
            </a:pPr>
            <a:endParaRPr lang="en-US" sz="2000" dirty="0"/>
          </a:p>
          <a:p>
            <a:r>
              <a:rPr lang="en-US" sz="2800" dirty="0"/>
              <a:t>Traffic can be spiky</a:t>
            </a:r>
          </a:p>
          <a:p>
            <a:endParaRPr lang="en-US" sz="2800" dirty="0"/>
          </a:p>
        </p:txBody>
      </p:sp>
      <p:grpSp>
        <p:nvGrpSpPr>
          <p:cNvPr id="4" name="Group 3"/>
          <p:cNvGrpSpPr/>
          <p:nvPr/>
        </p:nvGrpSpPr>
        <p:grpSpPr>
          <a:xfrm>
            <a:off x="4903596" y="1177956"/>
            <a:ext cx="7162800" cy="4580617"/>
            <a:chOff x="4903596" y="1177956"/>
            <a:chExt cx="7162800" cy="4580617"/>
          </a:xfrm>
        </p:grpSpPr>
        <p:grpSp>
          <p:nvGrpSpPr>
            <p:cNvPr id="3" name="Group 2"/>
            <p:cNvGrpSpPr/>
            <p:nvPr/>
          </p:nvGrpSpPr>
          <p:grpSpPr>
            <a:xfrm>
              <a:off x="5051814" y="5112242"/>
              <a:ext cx="6873069" cy="646331"/>
              <a:chOff x="5004083" y="5154805"/>
              <a:chExt cx="6873069" cy="646331"/>
            </a:xfrm>
          </p:grpSpPr>
          <p:sp>
            <p:nvSpPr>
              <p:cNvPr id="32" name="TextBox 31"/>
              <p:cNvSpPr txBox="1"/>
              <p:nvPr/>
            </p:nvSpPr>
            <p:spPr>
              <a:xfrm>
                <a:off x="5004083" y="5154805"/>
                <a:ext cx="6873069" cy="646331"/>
              </a:xfrm>
              <a:prstGeom prst="rect">
                <a:avLst/>
              </a:prstGeom>
              <a:solidFill>
                <a:sysClr val="window" lastClr="FFFFFF"/>
              </a:solidFill>
            </p:spPr>
            <p:txBody>
              <a:bodyPr wrap="square" rtlCol="0">
                <a:spAutoFit/>
              </a:bodyPr>
              <a:lstStyle/>
              <a:p>
                <a:pPr algn="ctr" defTabSz="896208">
                  <a:defRPr/>
                </a:pPr>
                <a:r>
                  <a:rPr lang="en-US" sz="1800" kern="0" dirty="0" smtClean="0">
                    <a:solidFill>
                      <a:sysClr val="windowText" lastClr="000000"/>
                    </a:solidFill>
                  </a:rPr>
                  <a:t>Time in Days</a:t>
                </a:r>
              </a:p>
              <a:p>
                <a:pPr algn="ctr" defTabSz="896208">
                  <a:defRPr/>
                </a:pPr>
                <a:endParaRPr lang="en-US" sz="1800" kern="0" dirty="0">
                  <a:solidFill>
                    <a:sysClr val="windowText" lastClr="000000"/>
                  </a:solidFill>
                </a:endParaRPr>
              </a:p>
            </p:txBody>
          </p:sp>
          <p:cxnSp>
            <p:nvCxnSpPr>
              <p:cNvPr id="33" name="Straight Arrow Connector 32"/>
              <p:cNvCxnSpPr/>
              <p:nvPr/>
            </p:nvCxnSpPr>
            <p:spPr>
              <a:xfrm>
                <a:off x="5231285" y="5595309"/>
                <a:ext cx="6418664" cy="0"/>
              </a:xfrm>
              <a:prstGeom prst="straightConnector1">
                <a:avLst/>
              </a:prstGeom>
              <a:noFill/>
              <a:ln w="76200" cap="rnd" cmpd="sng" algn="ctr">
                <a:solidFill>
                  <a:srgbClr val="E76618"/>
                </a:solidFill>
                <a:prstDash val="solid"/>
                <a:tailEnd type="triangle"/>
              </a:ln>
              <a:effectLst/>
            </p:spPr>
          </p:cxnSp>
        </p:grpSp>
        <p:graphicFrame>
          <p:nvGraphicFramePr>
            <p:cNvPr id="9" name="Chart 8"/>
            <p:cNvGraphicFramePr>
              <a:graphicFrameLocks/>
            </p:cNvGraphicFramePr>
            <p:nvPr>
              <p:extLst>
                <p:ext uri="{D42A27DB-BD31-4B8C-83A1-F6EECF244321}">
                  <p14:modId xmlns:p14="http://schemas.microsoft.com/office/powerpoint/2010/main" val="2173943302"/>
                </p:ext>
              </p:extLst>
            </p:nvPr>
          </p:nvGraphicFramePr>
          <p:xfrm>
            <a:off x="4903596" y="1177956"/>
            <a:ext cx="7162800" cy="407479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387170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58" y="87894"/>
            <a:ext cx="11149013" cy="1495794"/>
          </a:xfrm>
        </p:spPr>
        <p:txBody>
          <a:bodyPr/>
          <a:lstStyle/>
          <a:p>
            <a:r>
              <a:rPr lang="en-US" dirty="0" smtClean="0"/>
              <a:t>Provisioning Resources</a:t>
            </a:r>
            <a:br>
              <a:rPr lang="en-US" dirty="0" smtClean="0"/>
            </a:br>
            <a:r>
              <a:rPr lang="en-US" dirty="0" smtClean="0"/>
              <a:t>before the Cloud</a:t>
            </a:r>
            <a:endParaRPr lang="en-US" dirty="0"/>
          </a:p>
        </p:txBody>
      </p:sp>
      <p:grpSp>
        <p:nvGrpSpPr>
          <p:cNvPr id="62" name="Group 61"/>
          <p:cNvGrpSpPr/>
          <p:nvPr/>
        </p:nvGrpSpPr>
        <p:grpSpPr>
          <a:xfrm>
            <a:off x="149734" y="3288690"/>
            <a:ext cx="5662531" cy="3524250"/>
            <a:chOff x="149733" y="2731006"/>
            <a:chExt cx="5662531" cy="3524250"/>
          </a:xfrm>
        </p:grpSpPr>
        <p:sp>
          <p:nvSpPr>
            <p:cNvPr id="8" name="TextBox 7"/>
            <p:cNvSpPr txBox="1"/>
            <p:nvPr/>
          </p:nvSpPr>
          <p:spPr>
            <a:xfrm>
              <a:off x="2829850" y="5762813"/>
              <a:ext cx="883255" cy="492443"/>
            </a:xfrm>
            <a:prstGeom prst="rect">
              <a:avLst/>
            </a:prstGeom>
            <a:noFill/>
          </p:spPr>
          <p:txBody>
            <a:bodyPr wrap="none" lIns="0" tIns="0" rIns="0" bIns="0" rtlCol="0">
              <a:spAutoFit/>
            </a:bodyPr>
            <a:lstStyle/>
            <a:p>
              <a:pPr defTabSz="913983"/>
              <a:r>
                <a:rPr lang="en-US" sz="3200" dirty="0">
                  <a:gradFill>
                    <a:gsLst>
                      <a:gs pos="0">
                        <a:srgbClr val="FFFFFF"/>
                      </a:gs>
                      <a:gs pos="86000">
                        <a:srgbClr val="FFFFFF"/>
                      </a:gs>
                    </a:gsLst>
                    <a:lin ang="5400000" scaled="0"/>
                  </a:gradFill>
                </a:rPr>
                <a:t>Time</a:t>
              </a:r>
            </a:p>
          </p:txBody>
        </p:sp>
        <p:grpSp>
          <p:nvGrpSpPr>
            <p:cNvPr id="11" name="Group 10"/>
            <p:cNvGrpSpPr/>
            <p:nvPr/>
          </p:nvGrpSpPr>
          <p:grpSpPr>
            <a:xfrm>
              <a:off x="149733" y="2731006"/>
              <a:ext cx="614097" cy="2962275"/>
              <a:chOff x="149733" y="2731006"/>
              <a:chExt cx="614097" cy="2962275"/>
            </a:xfrm>
          </p:grpSpPr>
          <p:cxnSp>
            <p:nvCxnSpPr>
              <p:cNvPr id="5" name="Straight Connector 4"/>
              <p:cNvCxnSpPr/>
              <p:nvPr/>
            </p:nvCxnSpPr>
            <p:spPr>
              <a:xfrm>
                <a:off x="763830" y="2731006"/>
                <a:ext cx="0" cy="296227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16200000">
                <a:off x="-422795" y="3837336"/>
                <a:ext cx="1637500" cy="492443"/>
              </a:xfrm>
              <a:prstGeom prst="rect">
                <a:avLst/>
              </a:prstGeom>
              <a:noFill/>
            </p:spPr>
            <p:txBody>
              <a:bodyPr wrap="none" lIns="0" tIns="0" rIns="0" bIns="0" rtlCol="0">
                <a:spAutoFit/>
              </a:bodyPr>
              <a:lstStyle/>
              <a:p>
                <a:pPr defTabSz="913983"/>
                <a:r>
                  <a:rPr lang="en-US" sz="3200" dirty="0" smtClean="0">
                    <a:gradFill>
                      <a:gsLst>
                        <a:gs pos="0">
                          <a:srgbClr val="FFFFFF"/>
                        </a:gs>
                        <a:gs pos="86000">
                          <a:srgbClr val="FFFFFF"/>
                        </a:gs>
                      </a:gsLst>
                      <a:lin ang="5400000" scaled="0"/>
                    </a:gradFill>
                  </a:rPr>
                  <a:t>Resource</a:t>
                </a:r>
                <a:endParaRPr lang="en-US" sz="3200" dirty="0">
                  <a:gradFill>
                    <a:gsLst>
                      <a:gs pos="0">
                        <a:srgbClr val="FFFFFF"/>
                      </a:gs>
                      <a:gs pos="86000">
                        <a:srgbClr val="FFFFFF"/>
                      </a:gs>
                    </a:gsLst>
                    <a:lin ang="5400000" scaled="0"/>
                  </a:gradFill>
                </a:endParaRPr>
              </a:p>
            </p:txBody>
          </p:sp>
        </p:grpSp>
        <p:cxnSp>
          <p:nvCxnSpPr>
            <p:cNvPr id="7" name="Straight Connector 6"/>
            <p:cNvCxnSpPr/>
            <p:nvPr/>
          </p:nvCxnSpPr>
          <p:spPr>
            <a:xfrm>
              <a:off x="763832" y="5731782"/>
              <a:ext cx="504843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8" name="TextBox 67"/>
          <p:cNvSpPr txBox="1"/>
          <p:nvPr/>
        </p:nvSpPr>
        <p:spPr>
          <a:xfrm>
            <a:off x="1118116" y="2588606"/>
            <a:ext cx="4846904" cy="984885"/>
          </a:xfrm>
          <a:prstGeom prst="rect">
            <a:avLst/>
          </a:prstGeom>
          <a:noFill/>
        </p:spPr>
        <p:txBody>
          <a:bodyPr wrap="none" lIns="0" tIns="0" rIns="0" bIns="0" rtlCol="0">
            <a:spAutoFit/>
          </a:bodyPr>
          <a:lstStyle/>
          <a:p>
            <a:pPr defTabSz="913983"/>
            <a:r>
              <a:rPr lang="en-US" sz="3200" dirty="0" smtClean="0">
                <a:gradFill>
                  <a:gsLst>
                    <a:gs pos="0">
                      <a:srgbClr val="FFFFFF"/>
                    </a:gs>
                    <a:gs pos="86000">
                      <a:srgbClr val="FFFFFF"/>
                    </a:gs>
                  </a:gsLst>
                  <a:lin ang="5400000" scaled="0"/>
                </a:gradFill>
              </a:rPr>
              <a:t>Under Provisioning</a:t>
            </a:r>
          </a:p>
          <a:p>
            <a:pPr defTabSz="913983"/>
            <a:r>
              <a:rPr lang="en-US" sz="3200" dirty="0" smtClean="0">
                <a:gradFill>
                  <a:gsLst>
                    <a:gs pos="0">
                      <a:srgbClr val="FFFFFF"/>
                    </a:gs>
                    <a:gs pos="86000">
                      <a:srgbClr val="FFFFFF"/>
                    </a:gs>
                  </a:gsLst>
                  <a:lin ang="5400000" scaled="0"/>
                </a:gradFill>
              </a:rPr>
              <a:t>(</a:t>
            </a:r>
            <a:r>
              <a:rPr lang="en-US" sz="3200" dirty="0">
                <a:gradFill>
                  <a:gsLst>
                    <a:gs pos="0">
                      <a:srgbClr val="FFFFFF"/>
                    </a:gs>
                    <a:gs pos="86000">
                      <a:srgbClr val="FFFFFF"/>
                    </a:gs>
                  </a:gsLst>
                  <a:lin ang="5400000" scaled="0"/>
                </a:gradFill>
              </a:rPr>
              <a:t>c</a:t>
            </a:r>
            <a:r>
              <a:rPr lang="en-US" sz="3200" dirty="0" smtClean="0">
                <a:gradFill>
                  <a:gsLst>
                    <a:gs pos="0">
                      <a:srgbClr val="FFFFFF"/>
                    </a:gs>
                    <a:gs pos="86000">
                      <a:srgbClr val="FFFFFF"/>
                    </a:gs>
                  </a:gsLst>
                  <a:lin ang="5400000" scaled="0"/>
                </a:gradFill>
              </a:rPr>
              <a:t>atching up with demand)</a:t>
            </a:r>
            <a:endParaRPr lang="en-US" sz="3200" dirty="0">
              <a:gradFill>
                <a:gsLst>
                  <a:gs pos="0">
                    <a:srgbClr val="FFFFFF"/>
                  </a:gs>
                  <a:gs pos="86000">
                    <a:srgbClr val="FFFFFF"/>
                  </a:gs>
                </a:gsLst>
                <a:lin ang="5400000" scaled="0"/>
              </a:gradFill>
            </a:endParaRPr>
          </a:p>
        </p:txBody>
      </p:sp>
      <p:grpSp>
        <p:nvGrpSpPr>
          <p:cNvPr id="60" name="Group 59"/>
          <p:cNvGrpSpPr/>
          <p:nvPr/>
        </p:nvGrpSpPr>
        <p:grpSpPr>
          <a:xfrm>
            <a:off x="778608" y="4250272"/>
            <a:ext cx="5043488" cy="2052020"/>
            <a:chOff x="763832" y="3650070"/>
            <a:chExt cx="5043488" cy="2052020"/>
          </a:xfrm>
        </p:grpSpPr>
        <p:sp>
          <p:nvSpPr>
            <p:cNvPr id="17" name="Freeform 16"/>
            <p:cNvSpPr/>
            <p:nvPr/>
          </p:nvSpPr>
          <p:spPr>
            <a:xfrm>
              <a:off x="776745" y="3758990"/>
              <a:ext cx="5025894" cy="1943100"/>
            </a:xfrm>
            <a:custGeom>
              <a:avLst/>
              <a:gdLst>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5385 w 6372225"/>
                <a:gd name="connsiteY13" fmla="*/ 859631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00197 w 6372225"/>
                <a:gd name="connsiteY8" fmla="*/ 69057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61948 w 6372225"/>
                <a:gd name="connsiteY8" fmla="*/ 5050 h 1943100"/>
                <a:gd name="connsiteX9" fmla="*/ 4300197 w 6372225"/>
                <a:gd name="connsiteY9" fmla="*/ 69057 h 1943100"/>
                <a:gd name="connsiteX10" fmla="*/ 4029075 w 6372225"/>
                <a:gd name="connsiteY10" fmla="*/ 1314450 h 1943100"/>
                <a:gd name="connsiteX11" fmla="*/ 3876675 w 6372225"/>
                <a:gd name="connsiteY11" fmla="*/ 1809750 h 1943100"/>
                <a:gd name="connsiteX12" fmla="*/ 3600450 w 6372225"/>
                <a:gd name="connsiteY12" fmla="*/ 1600200 h 1943100"/>
                <a:gd name="connsiteX13" fmla="*/ 3124200 w 6372225"/>
                <a:gd name="connsiteY13" fmla="*/ 1228725 h 1943100"/>
                <a:gd name="connsiteX14" fmla="*/ 2662366 w 6372225"/>
                <a:gd name="connsiteY14" fmla="*/ 866775 h 1943100"/>
                <a:gd name="connsiteX15" fmla="*/ 2114550 w 6372225"/>
                <a:gd name="connsiteY15" fmla="*/ 857250 h 1943100"/>
                <a:gd name="connsiteX16" fmla="*/ 1461961 w 6372225"/>
                <a:gd name="connsiteY16" fmla="*/ 1376362 h 1943100"/>
                <a:gd name="connsiteX17" fmla="*/ 998042 w 6372225"/>
                <a:gd name="connsiteY17" fmla="*/ 1678781 h 1943100"/>
                <a:gd name="connsiteX18" fmla="*/ 594036 w 6372225"/>
                <a:gd name="connsiteY18" fmla="*/ 1504950 h 1943100"/>
                <a:gd name="connsiteX19" fmla="*/ 385889 w 6372225"/>
                <a:gd name="connsiteY19" fmla="*/ 1504950 h 1943100"/>
                <a:gd name="connsiteX20" fmla="*/ 85725 w 6372225"/>
                <a:gd name="connsiteY20" fmla="*/ 1781175 h 1943100"/>
                <a:gd name="connsiteX21" fmla="*/ 0 w 6372225"/>
                <a:gd name="connsiteY21" fmla="*/ 1914525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72225" h="1943100">
                  <a:moveTo>
                    <a:pt x="0" y="1914525"/>
                  </a:moveTo>
                  <a:lnTo>
                    <a:pt x="6372225" y="1943100"/>
                  </a:lnTo>
                  <a:lnTo>
                    <a:pt x="6372225" y="1543050"/>
                  </a:lnTo>
                  <a:lnTo>
                    <a:pt x="5810250" y="1543050"/>
                  </a:lnTo>
                  <a:lnTo>
                    <a:pt x="5343525" y="1752600"/>
                  </a:lnTo>
                  <a:lnTo>
                    <a:pt x="5133975" y="1743075"/>
                  </a:lnTo>
                  <a:lnTo>
                    <a:pt x="4733925" y="504825"/>
                  </a:lnTo>
                  <a:lnTo>
                    <a:pt x="4467225" y="0"/>
                  </a:lnTo>
                  <a:cubicBezTo>
                    <a:pt x="4434145" y="12796"/>
                    <a:pt x="4395028" y="-7746"/>
                    <a:pt x="4361948" y="5050"/>
                  </a:cubicBezTo>
                  <a:lnTo>
                    <a:pt x="4300197" y="69057"/>
                  </a:lnTo>
                  <a:lnTo>
                    <a:pt x="4029075" y="1314450"/>
                  </a:lnTo>
                  <a:lnTo>
                    <a:pt x="3876675" y="1809750"/>
                  </a:lnTo>
                  <a:cubicBezTo>
                    <a:pt x="3787775" y="1762125"/>
                    <a:pt x="3698875" y="1704975"/>
                    <a:pt x="3600450" y="1600200"/>
                  </a:cubicBezTo>
                  <a:lnTo>
                    <a:pt x="3124200" y="1228725"/>
                  </a:lnTo>
                  <a:lnTo>
                    <a:pt x="2662366" y="866775"/>
                  </a:lnTo>
                  <a:cubicBezTo>
                    <a:pt x="2490916" y="857250"/>
                    <a:pt x="2447925" y="733425"/>
                    <a:pt x="2114550" y="857250"/>
                  </a:cubicBezTo>
                  <a:cubicBezTo>
                    <a:pt x="1897020" y="1030287"/>
                    <a:pt x="1745913" y="1127125"/>
                    <a:pt x="1461961" y="1376362"/>
                  </a:cubicBezTo>
                  <a:cubicBezTo>
                    <a:pt x="1318392" y="1481931"/>
                    <a:pt x="1205013" y="1585119"/>
                    <a:pt x="998042" y="1678781"/>
                  </a:cubicBezTo>
                  <a:cubicBezTo>
                    <a:pt x="867399" y="1670844"/>
                    <a:pt x="833835" y="1660525"/>
                    <a:pt x="594036" y="1504950"/>
                  </a:cubicBezTo>
                  <a:cubicBezTo>
                    <a:pt x="522641" y="1501775"/>
                    <a:pt x="508608" y="1467643"/>
                    <a:pt x="385889" y="1504950"/>
                  </a:cubicBezTo>
                  <a:lnTo>
                    <a:pt x="85725" y="1781175"/>
                  </a:lnTo>
                  <a:lnTo>
                    <a:pt x="0" y="1914525"/>
                  </a:lnTo>
                  <a:close/>
                </a:path>
              </a:pathLst>
            </a:custGeom>
          </p:spPr>
          <p:style>
            <a:lnRef idx="1">
              <a:schemeClr val="accent3"/>
            </a:lnRef>
            <a:fillRef idx="3">
              <a:schemeClr val="accent3"/>
            </a:fillRef>
            <a:effectRef idx="2">
              <a:schemeClr val="accent3"/>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4" name="Freeform 2063"/>
            <p:cNvSpPr/>
            <p:nvPr/>
          </p:nvSpPr>
          <p:spPr>
            <a:xfrm>
              <a:off x="763832" y="3650070"/>
              <a:ext cx="5043488" cy="2038351"/>
            </a:xfrm>
            <a:custGeom>
              <a:avLst/>
              <a:gdLst>
                <a:gd name="connsiteX0" fmla="*/ 4991100 w 5010150"/>
                <a:gd name="connsiteY0" fmla="*/ 2047875 h 2047875"/>
                <a:gd name="connsiteX1" fmla="*/ 0 w 5010150"/>
                <a:gd name="connsiteY1" fmla="*/ 2019300 h 2047875"/>
                <a:gd name="connsiteX2" fmla="*/ 533400 w 5010150"/>
                <a:gd name="connsiteY2" fmla="*/ 1504950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37160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228850 w 5010150"/>
                <a:gd name="connsiteY4" fmla="*/ 752475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3695700 w 5010150"/>
                <a:gd name="connsiteY6" fmla="*/ 0 h 2047875"/>
                <a:gd name="connsiteX7" fmla="*/ 5010150 w 5010150"/>
                <a:gd name="connsiteY7" fmla="*/ 0 h 2047875"/>
                <a:gd name="connsiteX8" fmla="*/ 4991100 w 5010150"/>
                <a:gd name="connsiteY8" fmla="*/ 2047875 h 2047875"/>
                <a:gd name="connsiteX0" fmla="*/ 4991100 w 5010150"/>
                <a:gd name="connsiteY0" fmla="*/ 2047875 h 2047875"/>
                <a:gd name="connsiteX1" fmla="*/ 0 w 5010150"/>
                <a:gd name="connsiteY1" fmla="*/ 2019300 h 2047875"/>
                <a:gd name="connsiteX2" fmla="*/ 800100 w 5010150"/>
                <a:gd name="connsiteY2" fmla="*/ 1495425 h 2047875"/>
                <a:gd name="connsiteX3" fmla="*/ 1543050 w 5010150"/>
                <a:gd name="connsiteY3" fmla="*/ 1495425 h 2047875"/>
                <a:gd name="connsiteX4" fmla="*/ 2566987 w 5010150"/>
                <a:gd name="connsiteY4" fmla="*/ 757238 h 2047875"/>
                <a:gd name="connsiteX5" fmla="*/ 3429000 w 5010150"/>
                <a:gd name="connsiteY5" fmla="*/ 762000 h 2047875"/>
                <a:gd name="connsiteX6" fmla="*/ 4205288 w 5010150"/>
                <a:gd name="connsiteY6" fmla="*/ 0 h 2047875"/>
                <a:gd name="connsiteX7" fmla="*/ 5010150 w 5010150"/>
                <a:gd name="connsiteY7" fmla="*/ 0 h 2047875"/>
                <a:gd name="connsiteX8" fmla="*/ 4991100 w 5010150"/>
                <a:gd name="connsiteY8" fmla="*/ 2047875 h 2047875"/>
                <a:gd name="connsiteX0" fmla="*/ 5043488 w 5043488"/>
                <a:gd name="connsiteY0" fmla="*/ 2038350 h 2038350"/>
                <a:gd name="connsiteX1" fmla="*/ 0 w 5043488"/>
                <a:gd name="connsiteY1" fmla="*/ 2019300 h 2038350"/>
                <a:gd name="connsiteX2" fmla="*/ 800100 w 5043488"/>
                <a:gd name="connsiteY2" fmla="*/ 1495425 h 2038350"/>
                <a:gd name="connsiteX3" fmla="*/ 1543050 w 5043488"/>
                <a:gd name="connsiteY3" fmla="*/ 1495425 h 2038350"/>
                <a:gd name="connsiteX4" fmla="*/ 2566987 w 5043488"/>
                <a:gd name="connsiteY4" fmla="*/ 757238 h 2038350"/>
                <a:gd name="connsiteX5" fmla="*/ 3429000 w 5043488"/>
                <a:gd name="connsiteY5" fmla="*/ 762000 h 2038350"/>
                <a:gd name="connsiteX6" fmla="*/ 4205288 w 5043488"/>
                <a:gd name="connsiteY6" fmla="*/ 0 h 2038350"/>
                <a:gd name="connsiteX7" fmla="*/ 5010150 w 5043488"/>
                <a:gd name="connsiteY7" fmla="*/ 0 h 2038350"/>
                <a:gd name="connsiteX8" fmla="*/ 5043488 w 5043488"/>
                <a:gd name="connsiteY8"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3488" h="2038350">
                  <a:moveTo>
                    <a:pt x="5043488" y="2038350"/>
                  </a:moveTo>
                  <a:lnTo>
                    <a:pt x="0" y="2019300"/>
                  </a:lnTo>
                  <a:lnTo>
                    <a:pt x="800100" y="1495425"/>
                  </a:lnTo>
                  <a:lnTo>
                    <a:pt x="1543050" y="1495425"/>
                  </a:lnTo>
                  <a:lnTo>
                    <a:pt x="2566987" y="757238"/>
                  </a:lnTo>
                  <a:lnTo>
                    <a:pt x="3429000" y="762000"/>
                  </a:lnTo>
                  <a:lnTo>
                    <a:pt x="4205288" y="0"/>
                  </a:lnTo>
                  <a:lnTo>
                    <a:pt x="5010150" y="0"/>
                  </a:lnTo>
                  <a:lnTo>
                    <a:pt x="5043488" y="2038350"/>
                  </a:lnTo>
                  <a:close/>
                </a:path>
              </a:pathLst>
            </a:custGeom>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5" name="Freeform 2064"/>
            <p:cNvSpPr/>
            <p:nvPr/>
          </p:nvSpPr>
          <p:spPr>
            <a:xfrm>
              <a:off x="2957515" y="4409977"/>
              <a:ext cx="1095375" cy="1133475"/>
            </a:xfrm>
            <a:custGeom>
              <a:avLst/>
              <a:gdLst>
                <a:gd name="connsiteX0" fmla="*/ 0 w 1095375"/>
                <a:gd name="connsiteY0" fmla="*/ 266700 h 1133475"/>
                <a:gd name="connsiteX1" fmla="*/ 166687 w 1095375"/>
                <a:gd name="connsiteY1" fmla="*/ 395288 h 1133475"/>
                <a:gd name="connsiteX2" fmla="*/ 290512 w 1095375"/>
                <a:gd name="connsiteY2" fmla="*/ 528638 h 1133475"/>
                <a:gd name="connsiteX3" fmla="*/ 423862 w 1095375"/>
                <a:gd name="connsiteY3" fmla="*/ 661988 h 1133475"/>
                <a:gd name="connsiteX4" fmla="*/ 509587 w 1095375"/>
                <a:gd name="connsiteY4" fmla="*/ 723900 h 1133475"/>
                <a:gd name="connsiteX5" fmla="*/ 566737 w 1095375"/>
                <a:gd name="connsiteY5" fmla="*/ 790575 h 1133475"/>
                <a:gd name="connsiteX6" fmla="*/ 657225 w 1095375"/>
                <a:gd name="connsiteY6" fmla="*/ 900113 h 1133475"/>
                <a:gd name="connsiteX7" fmla="*/ 733425 w 1095375"/>
                <a:gd name="connsiteY7" fmla="*/ 1047750 h 1133475"/>
                <a:gd name="connsiteX8" fmla="*/ 785812 w 1095375"/>
                <a:gd name="connsiteY8" fmla="*/ 1133475 h 1133475"/>
                <a:gd name="connsiteX9" fmla="*/ 876300 w 1095375"/>
                <a:gd name="connsiteY9" fmla="*/ 1114425 h 1133475"/>
                <a:gd name="connsiteX10" fmla="*/ 933450 w 1095375"/>
                <a:gd name="connsiteY10" fmla="*/ 947738 h 1133475"/>
                <a:gd name="connsiteX11" fmla="*/ 1000125 w 1095375"/>
                <a:gd name="connsiteY11" fmla="*/ 609600 h 1133475"/>
                <a:gd name="connsiteX12" fmla="*/ 1047750 w 1095375"/>
                <a:gd name="connsiteY12" fmla="*/ 371475 h 1133475"/>
                <a:gd name="connsiteX13" fmla="*/ 1090612 w 1095375"/>
                <a:gd name="connsiteY13" fmla="*/ 38100 h 1133475"/>
                <a:gd name="connsiteX14" fmla="*/ 1095375 w 1095375"/>
                <a:gd name="connsiteY14" fmla="*/ 0 h 1133475"/>
                <a:gd name="connsiteX15" fmla="*/ 395287 w 1095375"/>
                <a:gd name="connsiteY15" fmla="*/ 4763 h 1133475"/>
                <a:gd name="connsiteX16" fmla="*/ 0 w 1095375"/>
                <a:gd name="connsiteY16" fmla="*/ 26670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5375" h="1133475">
                  <a:moveTo>
                    <a:pt x="0" y="266700"/>
                  </a:moveTo>
                  <a:lnTo>
                    <a:pt x="166687" y="395288"/>
                  </a:lnTo>
                  <a:lnTo>
                    <a:pt x="290512" y="528638"/>
                  </a:lnTo>
                  <a:lnTo>
                    <a:pt x="423862" y="661988"/>
                  </a:lnTo>
                  <a:lnTo>
                    <a:pt x="509587" y="723900"/>
                  </a:lnTo>
                  <a:lnTo>
                    <a:pt x="566737" y="790575"/>
                  </a:lnTo>
                  <a:lnTo>
                    <a:pt x="657225" y="900113"/>
                  </a:lnTo>
                  <a:lnTo>
                    <a:pt x="733425" y="1047750"/>
                  </a:lnTo>
                  <a:lnTo>
                    <a:pt x="785812" y="1133475"/>
                  </a:lnTo>
                  <a:lnTo>
                    <a:pt x="876300" y="1114425"/>
                  </a:lnTo>
                  <a:lnTo>
                    <a:pt x="933450" y="947738"/>
                  </a:lnTo>
                  <a:lnTo>
                    <a:pt x="1000125" y="609600"/>
                  </a:lnTo>
                  <a:lnTo>
                    <a:pt x="1047750" y="371475"/>
                  </a:lnTo>
                  <a:lnTo>
                    <a:pt x="1090612" y="38100"/>
                  </a:lnTo>
                  <a:lnTo>
                    <a:pt x="1095375" y="0"/>
                  </a:lnTo>
                  <a:lnTo>
                    <a:pt x="395287" y="4763"/>
                  </a:lnTo>
                  <a:lnTo>
                    <a:pt x="0" y="2667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6" name="Freeform 2065"/>
            <p:cNvSpPr/>
            <p:nvPr/>
          </p:nvSpPr>
          <p:spPr>
            <a:xfrm>
              <a:off x="1338264" y="5152926"/>
              <a:ext cx="566736" cy="266700"/>
            </a:xfrm>
            <a:custGeom>
              <a:avLst/>
              <a:gdLst>
                <a:gd name="connsiteX0" fmla="*/ 0 w 566737"/>
                <a:gd name="connsiteY0" fmla="*/ 152400 h 266700"/>
                <a:gd name="connsiteX1" fmla="*/ 90487 w 566737"/>
                <a:gd name="connsiteY1" fmla="*/ 233363 h 266700"/>
                <a:gd name="connsiteX2" fmla="*/ 190500 w 566737"/>
                <a:gd name="connsiteY2" fmla="*/ 266700 h 266700"/>
                <a:gd name="connsiteX3" fmla="*/ 280987 w 566737"/>
                <a:gd name="connsiteY3" fmla="*/ 252413 h 266700"/>
                <a:gd name="connsiteX4" fmla="*/ 366712 w 566737"/>
                <a:gd name="connsiteY4" fmla="*/ 195263 h 266700"/>
                <a:gd name="connsiteX5" fmla="*/ 485775 w 566737"/>
                <a:gd name="connsiteY5" fmla="*/ 61913 h 266700"/>
                <a:gd name="connsiteX6" fmla="*/ 566737 w 566737"/>
                <a:gd name="connsiteY6" fmla="*/ 0 h 266700"/>
                <a:gd name="connsiteX7" fmla="*/ 257175 w 566737"/>
                <a:gd name="connsiteY7" fmla="*/ 0 h 266700"/>
                <a:gd name="connsiteX8" fmla="*/ 223837 w 566737"/>
                <a:gd name="connsiteY8" fmla="*/ 9525 h 266700"/>
                <a:gd name="connsiteX9" fmla="*/ 0 w 566737"/>
                <a:gd name="connsiteY9" fmla="*/ 1524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737" h="266700">
                  <a:moveTo>
                    <a:pt x="0" y="152400"/>
                  </a:moveTo>
                  <a:lnTo>
                    <a:pt x="90487" y="233363"/>
                  </a:lnTo>
                  <a:lnTo>
                    <a:pt x="190500" y="266700"/>
                  </a:lnTo>
                  <a:lnTo>
                    <a:pt x="280987" y="252413"/>
                  </a:lnTo>
                  <a:lnTo>
                    <a:pt x="366712" y="195263"/>
                  </a:lnTo>
                  <a:lnTo>
                    <a:pt x="485775" y="61913"/>
                  </a:lnTo>
                  <a:lnTo>
                    <a:pt x="566737" y="0"/>
                  </a:lnTo>
                  <a:lnTo>
                    <a:pt x="257175" y="0"/>
                  </a:lnTo>
                  <a:lnTo>
                    <a:pt x="223837" y="9525"/>
                  </a:lnTo>
                  <a:lnTo>
                    <a:pt x="0" y="15240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7" name="Freeform 2066"/>
            <p:cNvSpPr/>
            <p:nvPr/>
          </p:nvSpPr>
          <p:spPr>
            <a:xfrm>
              <a:off x="4491040" y="3671790"/>
              <a:ext cx="1295400" cy="1824037"/>
            </a:xfrm>
            <a:custGeom>
              <a:avLst/>
              <a:gdLst>
                <a:gd name="connsiteX0" fmla="*/ 0 w 1285875"/>
                <a:gd name="connsiteY0" fmla="*/ 461963 h 1828800"/>
                <a:gd name="connsiteX1" fmla="*/ 80962 w 1285875"/>
                <a:gd name="connsiteY1" fmla="*/ 681038 h 1828800"/>
                <a:gd name="connsiteX2" fmla="*/ 123825 w 1285875"/>
                <a:gd name="connsiteY2" fmla="*/ 847725 h 1828800"/>
                <a:gd name="connsiteX3" fmla="*/ 180975 w 1285875"/>
                <a:gd name="connsiteY3" fmla="*/ 1023938 h 1828800"/>
                <a:gd name="connsiteX4" fmla="*/ 233362 w 1285875"/>
                <a:gd name="connsiteY4" fmla="*/ 1281113 h 1828800"/>
                <a:gd name="connsiteX5" fmla="*/ 257175 w 1285875"/>
                <a:gd name="connsiteY5" fmla="*/ 1547813 h 1828800"/>
                <a:gd name="connsiteX6" fmla="*/ 319087 w 1285875"/>
                <a:gd name="connsiteY6" fmla="*/ 1724025 h 1828800"/>
                <a:gd name="connsiteX7" fmla="*/ 390525 w 1285875"/>
                <a:gd name="connsiteY7" fmla="*/ 1824038 h 1828800"/>
                <a:gd name="connsiteX8" fmla="*/ 476250 w 1285875"/>
                <a:gd name="connsiteY8" fmla="*/ 1828800 h 1828800"/>
                <a:gd name="connsiteX9" fmla="*/ 552450 w 1285875"/>
                <a:gd name="connsiteY9" fmla="*/ 1790700 h 1828800"/>
                <a:gd name="connsiteX10" fmla="*/ 681037 w 1285875"/>
                <a:gd name="connsiteY10" fmla="*/ 1695450 h 1828800"/>
                <a:gd name="connsiteX11" fmla="*/ 852487 w 1285875"/>
                <a:gd name="connsiteY11" fmla="*/ 1609725 h 1828800"/>
                <a:gd name="connsiteX12" fmla="*/ 1028700 w 1285875"/>
                <a:gd name="connsiteY12" fmla="*/ 1595438 h 1828800"/>
                <a:gd name="connsiteX13" fmla="*/ 1243012 w 1285875"/>
                <a:gd name="connsiteY13" fmla="*/ 1595438 h 1828800"/>
                <a:gd name="connsiteX14" fmla="*/ 1243012 w 1285875"/>
                <a:gd name="connsiteY14" fmla="*/ 1595438 h 1828800"/>
                <a:gd name="connsiteX15" fmla="*/ 1285875 w 1285875"/>
                <a:gd name="connsiteY15" fmla="*/ 9525 h 1828800"/>
                <a:gd name="connsiteX16" fmla="*/ 466725 w 1285875"/>
                <a:gd name="connsiteY16" fmla="*/ 0 h 1828800"/>
                <a:gd name="connsiteX17" fmla="*/ 0 w 1285875"/>
                <a:gd name="connsiteY17" fmla="*/ 461963 h 1828800"/>
                <a:gd name="connsiteX0" fmla="*/ 0 w 1295400"/>
                <a:gd name="connsiteY0" fmla="*/ 46196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61963 h 1828800"/>
                <a:gd name="connsiteX0" fmla="*/ 0 w 1295400"/>
                <a:gd name="connsiteY0" fmla="*/ 481013 h 1828800"/>
                <a:gd name="connsiteX1" fmla="*/ 80962 w 1295400"/>
                <a:gd name="connsiteY1" fmla="*/ 681038 h 1828800"/>
                <a:gd name="connsiteX2" fmla="*/ 123825 w 1295400"/>
                <a:gd name="connsiteY2" fmla="*/ 847725 h 1828800"/>
                <a:gd name="connsiteX3" fmla="*/ 180975 w 1295400"/>
                <a:gd name="connsiteY3" fmla="*/ 1023938 h 1828800"/>
                <a:gd name="connsiteX4" fmla="*/ 233362 w 1295400"/>
                <a:gd name="connsiteY4" fmla="*/ 1281113 h 1828800"/>
                <a:gd name="connsiteX5" fmla="*/ 257175 w 1295400"/>
                <a:gd name="connsiteY5" fmla="*/ 1547813 h 1828800"/>
                <a:gd name="connsiteX6" fmla="*/ 319087 w 1295400"/>
                <a:gd name="connsiteY6" fmla="*/ 1724025 h 1828800"/>
                <a:gd name="connsiteX7" fmla="*/ 390525 w 1295400"/>
                <a:gd name="connsiteY7" fmla="*/ 1824038 h 1828800"/>
                <a:gd name="connsiteX8" fmla="*/ 476250 w 1295400"/>
                <a:gd name="connsiteY8" fmla="*/ 1828800 h 1828800"/>
                <a:gd name="connsiteX9" fmla="*/ 552450 w 1295400"/>
                <a:gd name="connsiteY9" fmla="*/ 1790700 h 1828800"/>
                <a:gd name="connsiteX10" fmla="*/ 681037 w 1295400"/>
                <a:gd name="connsiteY10" fmla="*/ 1695450 h 1828800"/>
                <a:gd name="connsiteX11" fmla="*/ 852487 w 1295400"/>
                <a:gd name="connsiteY11" fmla="*/ 1609725 h 1828800"/>
                <a:gd name="connsiteX12" fmla="*/ 1028700 w 1295400"/>
                <a:gd name="connsiteY12" fmla="*/ 1595438 h 1828800"/>
                <a:gd name="connsiteX13" fmla="*/ 1243012 w 1295400"/>
                <a:gd name="connsiteY13" fmla="*/ 1595438 h 1828800"/>
                <a:gd name="connsiteX14" fmla="*/ 1295400 w 1295400"/>
                <a:gd name="connsiteY14" fmla="*/ 1595438 h 1828800"/>
                <a:gd name="connsiteX15" fmla="*/ 1285875 w 1295400"/>
                <a:gd name="connsiteY15" fmla="*/ 9525 h 1828800"/>
                <a:gd name="connsiteX16" fmla="*/ 466725 w 1295400"/>
                <a:gd name="connsiteY16" fmla="*/ 0 h 1828800"/>
                <a:gd name="connsiteX17" fmla="*/ 0 w 1295400"/>
                <a:gd name="connsiteY17" fmla="*/ 481013 h 1828800"/>
                <a:gd name="connsiteX0" fmla="*/ 0 w 1295400"/>
                <a:gd name="connsiteY0" fmla="*/ 485775 h 1833562"/>
                <a:gd name="connsiteX1" fmla="*/ 80962 w 1295400"/>
                <a:gd name="connsiteY1" fmla="*/ 685800 h 1833562"/>
                <a:gd name="connsiteX2" fmla="*/ 123825 w 1295400"/>
                <a:gd name="connsiteY2" fmla="*/ 852487 h 1833562"/>
                <a:gd name="connsiteX3" fmla="*/ 180975 w 1295400"/>
                <a:gd name="connsiteY3" fmla="*/ 1028700 h 1833562"/>
                <a:gd name="connsiteX4" fmla="*/ 233362 w 1295400"/>
                <a:gd name="connsiteY4" fmla="*/ 1285875 h 1833562"/>
                <a:gd name="connsiteX5" fmla="*/ 257175 w 1295400"/>
                <a:gd name="connsiteY5" fmla="*/ 1552575 h 1833562"/>
                <a:gd name="connsiteX6" fmla="*/ 319087 w 1295400"/>
                <a:gd name="connsiteY6" fmla="*/ 1728787 h 1833562"/>
                <a:gd name="connsiteX7" fmla="*/ 390525 w 1295400"/>
                <a:gd name="connsiteY7" fmla="*/ 1828800 h 1833562"/>
                <a:gd name="connsiteX8" fmla="*/ 476250 w 1295400"/>
                <a:gd name="connsiteY8" fmla="*/ 1833562 h 1833562"/>
                <a:gd name="connsiteX9" fmla="*/ 552450 w 1295400"/>
                <a:gd name="connsiteY9" fmla="*/ 1795462 h 1833562"/>
                <a:gd name="connsiteX10" fmla="*/ 681037 w 1295400"/>
                <a:gd name="connsiteY10" fmla="*/ 1700212 h 1833562"/>
                <a:gd name="connsiteX11" fmla="*/ 852487 w 1295400"/>
                <a:gd name="connsiteY11" fmla="*/ 1614487 h 1833562"/>
                <a:gd name="connsiteX12" fmla="*/ 1028700 w 1295400"/>
                <a:gd name="connsiteY12" fmla="*/ 1600200 h 1833562"/>
                <a:gd name="connsiteX13" fmla="*/ 1243012 w 1295400"/>
                <a:gd name="connsiteY13" fmla="*/ 1600200 h 1833562"/>
                <a:gd name="connsiteX14" fmla="*/ 1295400 w 1295400"/>
                <a:gd name="connsiteY14" fmla="*/ 1600200 h 1833562"/>
                <a:gd name="connsiteX15" fmla="*/ 1285875 w 1295400"/>
                <a:gd name="connsiteY15" fmla="*/ 14287 h 1833562"/>
                <a:gd name="connsiteX16" fmla="*/ 481013 w 1295400"/>
                <a:gd name="connsiteY16" fmla="*/ 0 h 1833562"/>
                <a:gd name="connsiteX17" fmla="*/ 0 w 1295400"/>
                <a:gd name="connsiteY17" fmla="*/ 485775 h 1833562"/>
                <a:gd name="connsiteX0" fmla="*/ 0 w 1295400"/>
                <a:gd name="connsiteY0" fmla="*/ 476250 h 1824037"/>
                <a:gd name="connsiteX1" fmla="*/ 80962 w 1295400"/>
                <a:gd name="connsiteY1" fmla="*/ 676275 h 1824037"/>
                <a:gd name="connsiteX2" fmla="*/ 123825 w 1295400"/>
                <a:gd name="connsiteY2" fmla="*/ 842962 h 1824037"/>
                <a:gd name="connsiteX3" fmla="*/ 180975 w 1295400"/>
                <a:gd name="connsiteY3" fmla="*/ 1019175 h 1824037"/>
                <a:gd name="connsiteX4" fmla="*/ 233362 w 1295400"/>
                <a:gd name="connsiteY4" fmla="*/ 1276350 h 1824037"/>
                <a:gd name="connsiteX5" fmla="*/ 257175 w 1295400"/>
                <a:gd name="connsiteY5" fmla="*/ 1543050 h 1824037"/>
                <a:gd name="connsiteX6" fmla="*/ 319087 w 1295400"/>
                <a:gd name="connsiteY6" fmla="*/ 1719262 h 1824037"/>
                <a:gd name="connsiteX7" fmla="*/ 390525 w 1295400"/>
                <a:gd name="connsiteY7" fmla="*/ 1819275 h 1824037"/>
                <a:gd name="connsiteX8" fmla="*/ 476250 w 1295400"/>
                <a:gd name="connsiteY8" fmla="*/ 1824037 h 1824037"/>
                <a:gd name="connsiteX9" fmla="*/ 552450 w 1295400"/>
                <a:gd name="connsiteY9" fmla="*/ 1785937 h 1824037"/>
                <a:gd name="connsiteX10" fmla="*/ 681037 w 1295400"/>
                <a:gd name="connsiteY10" fmla="*/ 1690687 h 1824037"/>
                <a:gd name="connsiteX11" fmla="*/ 852487 w 1295400"/>
                <a:gd name="connsiteY11" fmla="*/ 1604962 h 1824037"/>
                <a:gd name="connsiteX12" fmla="*/ 1028700 w 1295400"/>
                <a:gd name="connsiteY12" fmla="*/ 1590675 h 1824037"/>
                <a:gd name="connsiteX13" fmla="*/ 1243012 w 1295400"/>
                <a:gd name="connsiteY13" fmla="*/ 1590675 h 1824037"/>
                <a:gd name="connsiteX14" fmla="*/ 1295400 w 1295400"/>
                <a:gd name="connsiteY14" fmla="*/ 1590675 h 1824037"/>
                <a:gd name="connsiteX15" fmla="*/ 1285875 w 1295400"/>
                <a:gd name="connsiteY15" fmla="*/ 4762 h 1824037"/>
                <a:gd name="connsiteX16" fmla="*/ 481013 w 1295400"/>
                <a:gd name="connsiteY16" fmla="*/ 0 h 1824037"/>
                <a:gd name="connsiteX17" fmla="*/ 0 w 1295400"/>
                <a:gd name="connsiteY17" fmla="*/ 476250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5400" h="1824037">
                  <a:moveTo>
                    <a:pt x="0" y="476250"/>
                  </a:moveTo>
                  <a:lnTo>
                    <a:pt x="80962" y="676275"/>
                  </a:lnTo>
                  <a:lnTo>
                    <a:pt x="123825" y="842962"/>
                  </a:lnTo>
                  <a:lnTo>
                    <a:pt x="180975" y="1019175"/>
                  </a:lnTo>
                  <a:lnTo>
                    <a:pt x="233362" y="1276350"/>
                  </a:lnTo>
                  <a:lnTo>
                    <a:pt x="257175" y="1543050"/>
                  </a:lnTo>
                  <a:lnTo>
                    <a:pt x="319087" y="1719262"/>
                  </a:lnTo>
                  <a:lnTo>
                    <a:pt x="390525" y="1819275"/>
                  </a:lnTo>
                  <a:lnTo>
                    <a:pt x="476250" y="1824037"/>
                  </a:lnTo>
                  <a:lnTo>
                    <a:pt x="552450" y="1785937"/>
                  </a:lnTo>
                  <a:lnTo>
                    <a:pt x="681037" y="1690687"/>
                  </a:lnTo>
                  <a:lnTo>
                    <a:pt x="852487" y="1604962"/>
                  </a:lnTo>
                  <a:lnTo>
                    <a:pt x="1028700" y="1590675"/>
                  </a:lnTo>
                  <a:lnTo>
                    <a:pt x="1243012" y="1590675"/>
                  </a:lnTo>
                  <a:lnTo>
                    <a:pt x="1295400" y="1590675"/>
                  </a:lnTo>
                  <a:lnTo>
                    <a:pt x="1285875" y="4762"/>
                  </a:lnTo>
                  <a:lnTo>
                    <a:pt x="481013" y="0"/>
                  </a:lnTo>
                  <a:lnTo>
                    <a:pt x="0" y="476250"/>
                  </a:lnTo>
                  <a:close/>
                </a:path>
              </a:pathLst>
            </a:cu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0" name="Freeform 9"/>
            <p:cNvSpPr/>
            <p:nvPr/>
          </p:nvSpPr>
          <p:spPr>
            <a:xfrm>
              <a:off x="771345" y="3750183"/>
              <a:ext cx="5033407" cy="1943100"/>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p:spPr>
          <p:style>
            <a:lnRef idx="2">
              <a:schemeClr val="accent3"/>
            </a:lnRef>
            <a:fillRef idx="0">
              <a:schemeClr val="accent3"/>
            </a:fillRef>
            <a:effectRef idx="1">
              <a:schemeClr val="accent3"/>
            </a:effectRef>
            <a:fontRef idx="minor">
              <a:schemeClr val="tx1"/>
            </a:fontRef>
          </p:style>
          <p:txBody>
            <a:bodyPr lIns="68586" tIns="34294" rIns="68586" bIns="34294" rtlCol="0" anchor="ctr"/>
            <a:lstStyle/>
            <a:p>
              <a:pPr algn="ctr" defTabSz="913983"/>
              <a:endParaRPr lang="en-US" sz="1900" dirty="0">
                <a:solidFill>
                  <a:srgbClr val="FFFFFF"/>
                </a:solidFill>
              </a:endParaRPr>
            </a:p>
          </p:txBody>
        </p:sp>
      </p:grpSp>
      <p:sp>
        <p:nvSpPr>
          <p:cNvPr id="40" name="Freeform 39"/>
          <p:cNvSpPr/>
          <p:nvPr/>
        </p:nvSpPr>
        <p:spPr>
          <a:xfrm>
            <a:off x="776928" y="4309688"/>
            <a:ext cx="5033407" cy="1943100"/>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a:ln w="76200">
            <a:solidFill>
              <a:srgbClr val="FF0000"/>
            </a:solidFill>
          </a:ln>
        </p:spPr>
        <p:style>
          <a:lnRef idx="2">
            <a:schemeClr val="accent3"/>
          </a:lnRef>
          <a:fillRef idx="0">
            <a:schemeClr val="accent3"/>
          </a:fillRef>
          <a:effectRef idx="1">
            <a:schemeClr val="accent3"/>
          </a:effectRef>
          <a:fontRef idx="minor">
            <a:schemeClr val="tx1"/>
          </a:fontRef>
        </p:style>
        <p:txBody>
          <a:bodyPr lIns="68586" tIns="34294" rIns="68586" bIns="34294" rtlCol="0" anchor="ctr"/>
          <a:lstStyle/>
          <a:p>
            <a:pPr algn="ctr" defTabSz="913983"/>
            <a:endParaRPr lang="en-US" sz="1900" dirty="0">
              <a:solidFill>
                <a:srgbClr val="FFFFFF"/>
              </a:solidFill>
            </a:endParaRPr>
          </a:p>
        </p:txBody>
      </p:sp>
      <p:grpSp>
        <p:nvGrpSpPr>
          <p:cNvPr id="44" name="Group 43"/>
          <p:cNvGrpSpPr/>
          <p:nvPr/>
        </p:nvGrpSpPr>
        <p:grpSpPr>
          <a:xfrm>
            <a:off x="776928" y="4301962"/>
            <a:ext cx="5038901" cy="1921953"/>
            <a:chOff x="735450" y="3697699"/>
            <a:chExt cx="5038901" cy="1921953"/>
          </a:xfrm>
        </p:grpSpPr>
        <p:cxnSp>
          <p:nvCxnSpPr>
            <p:cNvPr id="24" name="Straight Connector 23"/>
            <p:cNvCxnSpPr/>
            <p:nvPr/>
          </p:nvCxnSpPr>
          <p:spPr>
            <a:xfrm flipV="1">
              <a:off x="735450" y="5145496"/>
              <a:ext cx="868599" cy="47415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92807" y="5155121"/>
              <a:ext cx="74295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326132" y="4440945"/>
              <a:ext cx="1007420" cy="72380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323927" y="4440945"/>
              <a:ext cx="840030" cy="267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54332" y="3700665"/>
              <a:ext cx="779221" cy="74028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911739" y="3697699"/>
              <a:ext cx="862612" cy="1448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588357" y="271651"/>
            <a:ext cx="2418023" cy="1266876"/>
            <a:chOff x="9022284" y="402283"/>
            <a:chExt cx="2418023" cy="1266876"/>
          </a:xfrm>
        </p:grpSpPr>
        <p:sp>
          <p:nvSpPr>
            <p:cNvPr id="2060" name="Rectangle 2059"/>
            <p:cNvSpPr/>
            <p:nvPr/>
          </p:nvSpPr>
          <p:spPr bwMode="auto">
            <a:xfrm>
              <a:off x="9078268" y="1121757"/>
              <a:ext cx="194200" cy="171451"/>
            </a:xfrm>
            <a:prstGeom prst="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061" name="TextBox 2060"/>
            <p:cNvSpPr txBox="1"/>
            <p:nvPr/>
          </p:nvSpPr>
          <p:spPr>
            <a:xfrm>
              <a:off x="9382568" y="1053605"/>
              <a:ext cx="1867434" cy="307777"/>
            </a:xfrm>
            <a:prstGeom prst="rect">
              <a:avLst/>
            </a:prstGeom>
            <a:noFill/>
          </p:spPr>
          <p:txBody>
            <a:bodyPr wrap="none" lIns="0" tIns="0" rIns="0" bIns="0" rtlCol="0">
              <a:spAutoFit/>
            </a:bodyPr>
            <a:lstStyle/>
            <a:p>
              <a:pPr defTabSz="913983"/>
              <a:r>
                <a:rPr lang="en-US" sz="2000" dirty="0">
                  <a:gradFill>
                    <a:gsLst>
                      <a:gs pos="0">
                        <a:srgbClr val="FFFFFF"/>
                      </a:gs>
                      <a:gs pos="86000">
                        <a:srgbClr val="FFFFFF"/>
                      </a:gs>
                    </a:gsLst>
                    <a:lin ang="5400000" scaled="0"/>
                  </a:gradFill>
                </a:rPr>
                <a:t>Overprovisioned</a:t>
              </a:r>
            </a:p>
          </p:txBody>
        </p:sp>
        <p:sp>
          <p:nvSpPr>
            <p:cNvPr id="2062" name="Rectangle 2061"/>
            <p:cNvSpPr/>
            <p:nvPr/>
          </p:nvSpPr>
          <p:spPr bwMode="auto">
            <a:xfrm>
              <a:off x="9078268" y="1445607"/>
              <a:ext cx="194200" cy="190500"/>
            </a:xfrm>
            <a:prstGeom prst="rect">
              <a:avLst/>
            </a:prstGeom>
            <a:solidFill>
              <a:srgbClr val="9A009A"/>
            </a:solidFill>
            <a:ln>
              <a:solidFill>
                <a:srgbClr val="9A009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45699"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50" name="TextBox 49"/>
            <p:cNvSpPr txBox="1"/>
            <p:nvPr/>
          </p:nvSpPr>
          <p:spPr>
            <a:xfrm>
              <a:off x="9415907" y="1361382"/>
              <a:ext cx="2024400" cy="307777"/>
            </a:xfrm>
            <a:prstGeom prst="rect">
              <a:avLst/>
            </a:prstGeom>
            <a:noFill/>
          </p:spPr>
          <p:txBody>
            <a:bodyPr wrap="none" lIns="0" tIns="0" rIns="0" bIns="0" rtlCol="0">
              <a:spAutoFit/>
            </a:bodyPr>
            <a:lstStyle/>
            <a:p>
              <a:pPr defTabSz="913983"/>
              <a:r>
                <a:rPr lang="en-US" sz="2000" dirty="0" err="1">
                  <a:gradFill>
                    <a:gsLst>
                      <a:gs pos="0">
                        <a:srgbClr val="FFFFFF"/>
                      </a:gs>
                      <a:gs pos="86000">
                        <a:srgbClr val="FFFFFF"/>
                      </a:gs>
                    </a:gsLst>
                    <a:lin ang="5400000" scaled="0"/>
                  </a:gradFill>
                </a:rPr>
                <a:t>Underprovisioned</a:t>
              </a:r>
              <a:endParaRPr lang="en-US" sz="2000" dirty="0">
                <a:gradFill>
                  <a:gsLst>
                    <a:gs pos="0">
                      <a:srgbClr val="FFFFFF"/>
                    </a:gs>
                    <a:gs pos="86000">
                      <a:srgbClr val="FFFFFF"/>
                    </a:gs>
                  </a:gsLst>
                  <a:lin ang="5400000" scaled="0"/>
                </a:gradFill>
              </a:endParaRPr>
            </a:p>
          </p:txBody>
        </p:sp>
        <p:cxnSp>
          <p:nvCxnSpPr>
            <p:cNvPr id="52" name="Straight Connector 51"/>
            <p:cNvCxnSpPr/>
            <p:nvPr/>
          </p:nvCxnSpPr>
          <p:spPr>
            <a:xfrm>
              <a:off x="9022284" y="567891"/>
              <a:ext cx="25018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382568" y="402283"/>
              <a:ext cx="961802" cy="307777"/>
            </a:xfrm>
            <a:prstGeom prst="rect">
              <a:avLst/>
            </a:prstGeom>
            <a:noFill/>
          </p:spPr>
          <p:txBody>
            <a:bodyPr wrap="none" lIns="0" tIns="0" rIns="0" bIns="0" rtlCol="0">
              <a:spAutoFit/>
            </a:bodyPr>
            <a:lstStyle/>
            <a:p>
              <a:pPr defTabSz="913983"/>
              <a:r>
                <a:rPr lang="en-US" sz="2000" dirty="0" smtClean="0">
                  <a:gradFill>
                    <a:gsLst>
                      <a:gs pos="0">
                        <a:srgbClr val="FFFFFF"/>
                      </a:gs>
                      <a:gs pos="86000">
                        <a:srgbClr val="FFFFFF"/>
                      </a:gs>
                    </a:gsLst>
                    <a:lin ang="5400000" scaled="0"/>
                  </a:gradFill>
                </a:rPr>
                <a:t>Demand</a:t>
              </a:r>
              <a:endParaRPr lang="en-US" sz="2000" dirty="0">
                <a:gradFill>
                  <a:gsLst>
                    <a:gs pos="0">
                      <a:srgbClr val="FFFFFF"/>
                    </a:gs>
                    <a:gs pos="86000">
                      <a:srgbClr val="FFFFFF"/>
                    </a:gs>
                  </a:gsLst>
                  <a:lin ang="5400000" scaled="0"/>
                </a:gradFill>
              </a:endParaRPr>
            </a:p>
          </p:txBody>
        </p:sp>
        <p:cxnSp>
          <p:nvCxnSpPr>
            <p:cNvPr id="65" name="Straight Connector 64"/>
            <p:cNvCxnSpPr/>
            <p:nvPr/>
          </p:nvCxnSpPr>
          <p:spPr>
            <a:xfrm>
              <a:off x="9030309" y="835791"/>
              <a:ext cx="25018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390593" y="670183"/>
              <a:ext cx="1035348" cy="307777"/>
            </a:xfrm>
            <a:prstGeom prst="rect">
              <a:avLst/>
            </a:prstGeom>
            <a:noFill/>
          </p:spPr>
          <p:txBody>
            <a:bodyPr wrap="none" lIns="0" tIns="0" rIns="0" bIns="0" rtlCol="0">
              <a:spAutoFit/>
            </a:bodyPr>
            <a:lstStyle/>
            <a:p>
              <a:pPr defTabSz="913983"/>
              <a:r>
                <a:rPr lang="en-US" sz="2000" dirty="0" smtClean="0">
                  <a:gradFill>
                    <a:gsLst>
                      <a:gs pos="0">
                        <a:srgbClr val="FFFFFF"/>
                      </a:gs>
                      <a:gs pos="86000">
                        <a:srgbClr val="FFFFFF"/>
                      </a:gs>
                    </a:gsLst>
                    <a:lin ang="5400000" scaled="0"/>
                  </a:gradFill>
                </a:rPr>
                <a:t>Provision</a:t>
              </a:r>
              <a:endParaRPr lang="en-US" sz="2000" dirty="0">
                <a:gradFill>
                  <a:gsLst>
                    <a:gs pos="0">
                      <a:srgbClr val="FFFFFF"/>
                    </a:gs>
                    <a:gs pos="86000">
                      <a:srgbClr val="FFFFFF"/>
                    </a:gs>
                  </a:gsLst>
                  <a:lin ang="5400000" scaled="0"/>
                </a:gradFill>
              </a:endParaRPr>
            </a:p>
          </p:txBody>
        </p:sp>
      </p:grpSp>
      <p:grpSp>
        <p:nvGrpSpPr>
          <p:cNvPr id="2054" name="Group 2053"/>
          <p:cNvGrpSpPr/>
          <p:nvPr/>
        </p:nvGrpSpPr>
        <p:grpSpPr>
          <a:xfrm>
            <a:off x="2135927" y="4487354"/>
            <a:ext cx="961802" cy="634403"/>
            <a:chOff x="2135927" y="3929668"/>
            <a:chExt cx="961802" cy="634403"/>
          </a:xfrm>
        </p:grpSpPr>
        <p:sp>
          <p:nvSpPr>
            <p:cNvPr id="75" name="TextBox 74"/>
            <p:cNvSpPr txBox="1"/>
            <p:nvPr/>
          </p:nvSpPr>
          <p:spPr>
            <a:xfrm>
              <a:off x="2135927" y="3929668"/>
              <a:ext cx="961802" cy="307777"/>
            </a:xfrm>
            <a:prstGeom prst="rect">
              <a:avLst/>
            </a:prstGeom>
            <a:noFill/>
          </p:spPr>
          <p:txBody>
            <a:bodyPr wrap="none" lIns="0" tIns="0" rIns="0" bIns="0" rtlCol="0">
              <a:spAutoFit/>
            </a:bodyPr>
            <a:lstStyle/>
            <a:p>
              <a:pPr defTabSz="913983"/>
              <a:r>
                <a:rPr lang="en-US" sz="2000" dirty="0" smtClean="0">
                  <a:gradFill>
                    <a:gsLst>
                      <a:gs pos="0">
                        <a:srgbClr val="FFFFFF"/>
                      </a:gs>
                      <a:gs pos="86000">
                        <a:srgbClr val="FFFFFF"/>
                      </a:gs>
                    </a:gsLst>
                    <a:lin ang="5400000" scaled="0"/>
                  </a:gradFill>
                </a:rPr>
                <a:t>Demand</a:t>
              </a:r>
              <a:endParaRPr lang="en-US" sz="2000" dirty="0">
                <a:gradFill>
                  <a:gsLst>
                    <a:gs pos="0">
                      <a:srgbClr val="FFFFFF"/>
                    </a:gs>
                    <a:gs pos="86000">
                      <a:srgbClr val="FFFFFF"/>
                    </a:gs>
                  </a:gsLst>
                  <a:lin ang="5400000" scaled="0"/>
                </a:gradFill>
              </a:endParaRPr>
            </a:p>
          </p:txBody>
        </p:sp>
        <p:cxnSp>
          <p:nvCxnSpPr>
            <p:cNvPr id="2049" name="Straight Arrow Connector 2048"/>
            <p:cNvCxnSpPr>
              <a:stCxn id="75" idx="2"/>
              <a:endCxn id="40" idx="3"/>
            </p:cNvCxnSpPr>
            <p:nvPr/>
          </p:nvCxnSpPr>
          <p:spPr>
            <a:xfrm flipH="1">
              <a:off x="2609989" y="4237445"/>
              <a:ext cx="6839" cy="32662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055" name="Group 2054"/>
          <p:cNvGrpSpPr/>
          <p:nvPr/>
        </p:nvGrpSpPr>
        <p:grpSpPr>
          <a:xfrm>
            <a:off x="908912" y="4932383"/>
            <a:ext cx="1035348" cy="836624"/>
            <a:chOff x="908912" y="4374699"/>
            <a:chExt cx="1035348" cy="836624"/>
          </a:xfrm>
        </p:grpSpPr>
        <p:sp>
          <p:nvSpPr>
            <p:cNvPr id="78" name="TextBox 77"/>
            <p:cNvSpPr txBox="1"/>
            <p:nvPr/>
          </p:nvSpPr>
          <p:spPr>
            <a:xfrm>
              <a:off x="908912" y="4374699"/>
              <a:ext cx="1035348" cy="307777"/>
            </a:xfrm>
            <a:prstGeom prst="rect">
              <a:avLst/>
            </a:prstGeom>
            <a:noFill/>
          </p:spPr>
          <p:txBody>
            <a:bodyPr wrap="none" lIns="0" tIns="0" rIns="0" bIns="0" rtlCol="0">
              <a:spAutoFit/>
            </a:bodyPr>
            <a:lstStyle/>
            <a:p>
              <a:pPr defTabSz="913983"/>
              <a:r>
                <a:rPr lang="en-US" sz="2000" dirty="0" smtClean="0">
                  <a:gradFill>
                    <a:gsLst>
                      <a:gs pos="0">
                        <a:srgbClr val="FFFFFF"/>
                      </a:gs>
                      <a:gs pos="86000">
                        <a:srgbClr val="FFFFFF"/>
                      </a:gs>
                    </a:gsLst>
                    <a:lin ang="5400000" scaled="0"/>
                  </a:gradFill>
                </a:rPr>
                <a:t>Provision</a:t>
              </a:r>
              <a:endParaRPr lang="en-US" sz="2000" dirty="0">
                <a:gradFill>
                  <a:gsLst>
                    <a:gs pos="0">
                      <a:srgbClr val="FFFFFF"/>
                    </a:gs>
                    <a:gs pos="86000">
                      <a:srgbClr val="FFFFFF"/>
                    </a:gs>
                  </a:gsLst>
                  <a:lin ang="5400000" scaled="0"/>
                </a:gradFill>
              </a:endParaRPr>
            </a:p>
          </p:txBody>
        </p:sp>
        <p:cxnSp>
          <p:nvCxnSpPr>
            <p:cNvPr id="79" name="Straight Arrow Connector 78"/>
            <p:cNvCxnSpPr/>
            <p:nvPr/>
          </p:nvCxnSpPr>
          <p:spPr>
            <a:xfrm>
              <a:off x="1389813" y="4723554"/>
              <a:ext cx="244471" cy="48776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5900543" y="2721264"/>
            <a:ext cx="5689435" cy="4106624"/>
            <a:chOff x="5900542" y="2153955"/>
            <a:chExt cx="5689435" cy="4106624"/>
          </a:xfrm>
        </p:grpSpPr>
        <p:grpSp>
          <p:nvGrpSpPr>
            <p:cNvPr id="13" name="Group 12"/>
            <p:cNvGrpSpPr/>
            <p:nvPr/>
          </p:nvGrpSpPr>
          <p:grpSpPr>
            <a:xfrm>
              <a:off x="5900542" y="2153955"/>
              <a:ext cx="5689435" cy="4106624"/>
              <a:chOff x="5900542" y="2162920"/>
              <a:chExt cx="5689435" cy="4106624"/>
            </a:xfrm>
          </p:grpSpPr>
          <p:sp>
            <p:nvSpPr>
              <p:cNvPr id="28" name="TextBox 27"/>
              <p:cNvSpPr txBox="1"/>
              <p:nvPr/>
            </p:nvSpPr>
            <p:spPr>
              <a:xfrm>
                <a:off x="8580657" y="5777101"/>
                <a:ext cx="883255" cy="492443"/>
              </a:xfrm>
              <a:prstGeom prst="rect">
                <a:avLst/>
              </a:prstGeom>
              <a:noFill/>
            </p:spPr>
            <p:txBody>
              <a:bodyPr wrap="none" lIns="0" tIns="0" rIns="0" bIns="0" rtlCol="0">
                <a:spAutoFit/>
              </a:bodyPr>
              <a:lstStyle/>
              <a:p>
                <a:pPr defTabSz="913983"/>
                <a:r>
                  <a:rPr lang="en-US" sz="3200" dirty="0">
                    <a:gradFill>
                      <a:gsLst>
                        <a:gs pos="0">
                          <a:srgbClr val="FFFFFF"/>
                        </a:gs>
                        <a:gs pos="86000">
                          <a:srgbClr val="FFFFFF"/>
                        </a:gs>
                      </a:gsLst>
                      <a:lin ang="5400000" scaled="0"/>
                    </a:gradFill>
                  </a:rPr>
                  <a:t>Time</a:t>
                </a:r>
              </a:p>
            </p:txBody>
          </p:sp>
          <p:grpSp>
            <p:nvGrpSpPr>
              <p:cNvPr id="12" name="Group 11"/>
              <p:cNvGrpSpPr/>
              <p:nvPr/>
            </p:nvGrpSpPr>
            <p:grpSpPr>
              <a:xfrm>
                <a:off x="5900542" y="2162920"/>
                <a:ext cx="5689435" cy="3553615"/>
                <a:chOff x="5900542" y="2162920"/>
                <a:chExt cx="5689435" cy="3553615"/>
              </a:xfrm>
            </p:grpSpPr>
            <p:sp>
              <p:nvSpPr>
                <p:cNvPr id="46" name="TextBox 45"/>
                <p:cNvSpPr txBox="1"/>
                <p:nvPr/>
              </p:nvSpPr>
              <p:spPr>
                <a:xfrm>
                  <a:off x="6751051" y="2162920"/>
                  <a:ext cx="3198183" cy="492443"/>
                </a:xfrm>
                <a:prstGeom prst="rect">
                  <a:avLst/>
                </a:prstGeom>
                <a:noFill/>
              </p:spPr>
              <p:txBody>
                <a:bodyPr wrap="none" lIns="0" tIns="0" rIns="0" bIns="0" rtlCol="0">
                  <a:spAutoFit/>
                </a:bodyPr>
                <a:lstStyle/>
                <a:p>
                  <a:pPr defTabSz="913983"/>
                  <a:r>
                    <a:rPr lang="en-US" sz="3200" dirty="0" smtClean="0">
                      <a:gradFill>
                        <a:gsLst>
                          <a:gs pos="0">
                            <a:srgbClr val="FFFFFF"/>
                          </a:gs>
                          <a:gs pos="86000">
                            <a:srgbClr val="FFFFFF"/>
                          </a:gs>
                        </a:gsLst>
                        <a:lin ang="5400000" scaled="0"/>
                      </a:gradFill>
                    </a:rPr>
                    <a:t>Over Provisioning</a:t>
                  </a:r>
                  <a:endParaRPr lang="en-US" sz="3200" dirty="0">
                    <a:gradFill>
                      <a:gsLst>
                        <a:gs pos="0">
                          <a:srgbClr val="FFFFFF"/>
                        </a:gs>
                        <a:gs pos="86000">
                          <a:srgbClr val="FFFFFF"/>
                        </a:gs>
                      </a:gsLst>
                      <a:lin ang="5400000" scaled="0"/>
                    </a:gradFill>
                  </a:endParaRPr>
                </a:p>
              </p:txBody>
            </p:sp>
            <p:grpSp>
              <p:nvGrpSpPr>
                <p:cNvPr id="3" name="Group 2"/>
                <p:cNvGrpSpPr/>
                <p:nvPr/>
              </p:nvGrpSpPr>
              <p:grpSpPr>
                <a:xfrm>
                  <a:off x="5900542" y="2745295"/>
                  <a:ext cx="5689435" cy="2971240"/>
                  <a:chOff x="5900542" y="2745295"/>
                  <a:chExt cx="5689435" cy="2971240"/>
                </a:xfrm>
              </p:grpSpPr>
              <p:grpSp>
                <p:nvGrpSpPr>
                  <p:cNvPr id="6" name="Group 5"/>
                  <p:cNvGrpSpPr/>
                  <p:nvPr/>
                </p:nvGrpSpPr>
                <p:grpSpPr>
                  <a:xfrm>
                    <a:off x="5900542" y="2745295"/>
                    <a:ext cx="614098" cy="2962276"/>
                    <a:chOff x="5900542" y="2745295"/>
                    <a:chExt cx="614098" cy="2962276"/>
                  </a:xfrm>
                </p:grpSpPr>
                <p:cxnSp>
                  <p:nvCxnSpPr>
                    <p:cNvPr id="26" name="Straight Connector 25"/>
                    <p:cNvCxnSpPr/>
                    <p:nvPr/>
                  </p:nvCxnSpPr>
                  <p:spPr>
                    <a:xfrm>
                      <a:off x="6514640" y="2745295"/>
                      <a:ext cx="0" cy="2962276"/>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16200000">
                      <a:off x="5328014" y="3851623"/>
                      <a:ext cx="1637500" cy="492443"/>
                    </a:xfrm>
                    <a:prstGeom prst="rect">
                      <a:avLst/>
                    </a:prstGeom>
                    <a:noFill/>
                  </p:spPr>
                  <p:txBody>
                    <a:bodyPr wrap="none" lIns="0" tIns="0" rIns="0" bIns="0" rtlCol="0">
                      <a:spAutoFit/>
                    </a:bodyPr>
                    <a:lstStyle/>
                    <a:p>
                      <a:pPr defTabSz="913983"/>
                      <a:r>
                        <a:rPr lang="en-US" sz="3200" dirty="0" smtClean="0">
                          <a:gradFill>
                            <a:gsLst>
                              <a:gs pos="0">
                                <a:srgbClr val="FFFFFF"/>
                              </a:gs>
                              <a:gs pos="86000">
                                <a:srgbClr val="FFFFFF"/>
                              </a:gs>
                            </a:gsLst>
                            <a:lin ang="5400000" scaled="0"/>
                          </a:gradFill>
                        </a:rPr>
                        <a:t>Resource</a:t>
                      </a:r>
                      <a:endParaRPr lang="en-US" sz="3200" dirty="0">
                        <a:gradFill>
                          <a:gsLst>
                            <a:gs pos="0">
                              <a:srgbClr val="FFFFFF"/>
                            </a:gs>
                            <a:gs pos="86000">
                              <a:srgbClr val="FFFFFF"/>
                            </a:gs>
                          </a:gsLst>
                          <a:lin ang="5400000" scaled="0"/>
                        </a:gradFill>
                      </a:endParaRPr>
                    </a:p>
                  </p:txBody>
                </p:sp>
              </p:grpSp>
              <p:grpSp>
                <p:nvGrpSpPr>
                  <p:cNvPr id="19" name="Group 18"/>
                  <p:cNvGrpSpPr/>
                  <p:nvPr/>
                </p:nvGrpSpPr>
                <p:grpSpPr>
                  <a:xfrm>
                    <a:off x="6498068" y="3015145"/>
                    <a:ext cx="5091909" cy="2701390"/>
                    <a:chOff x="6498068" y="3015145"/>
                    <a:chExt cx="5091909" cy="2701390"/>
                  </a:xfrm>
                </p:grpSpPr>
                <p:cxnSp>
                  <p:nvCxnSpPr>
                    <p:cNvPr id="39" name="Straight Connector 38"/>
                    <p:cNvCxnSpPr/>
                    <p:nvPr/>
                  </p:nvCxnSpPr>
                  <p:spPr>
                    <a:xfrm>
                      <a:off x="6498068" y="5715002"/>
                      <a:ext cx="50484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541547" y="5716535"/>
                      <a:ext cx="504843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Freeform 17"/>
                    <p:cNvSpPr/>
                    <p:nvPr/>
                  </p:nvSpPr>
                  <p:spPr bwMode="auto">
                    <a:xfrm>
                      <a:off x="6526306" y="3015145"/>
                      <a:ext cx="5056094" cy="2686408"/>
                    </a:xfrm>
                    <a:custGeom>
                      <a:avLst/>
                      <a:gdLst>
                        <a:gd name="connsiteX0" fmla="*/ 8965 w 5056094"/>
                        <a:gd name="connsiteY0" fmla="*/ 2052917 h 2061882"/>
                        <a:gd name="connsiteX1" fmla="*/ 0 w 5056094"/>
                        <a:gd name="connsiteY1" fmla="*/ 1541929 h 2061882"/>
                        <a:gd name="connsiteX2" fmla="*/ 502023 w 5056094"/>
                        <a:gd name="connsiteY2" fmla="*/ 1541929 h 2061882"/>
                        <a:gd name="connsiteX3" fmla="*/ 1219200 w 5056094"/>
                        <a:gd name="connsiteY3" fmla="*/ 753035 h 2061882"/>
                        <a:gd name="connsiteX4" fmla="*/ 2321859 w 5056094"/>
                        <a:gd name="connsiteY4" fmla="*/ 744070 h 2061882"/>
                        <a:gd name="connsiteX5" fmla="*/ 2895600 w 5056094"/>
                        <a:gd name="connsiteY5" fmla="*/ 0 h 2061882"/>
                        <a:gd name="connsiteX6" fmla="*/ 5002306 w 5056094"/>
                        <a:gd name="connsiteY6" fmla="*/ 8964 h 2061882"/>
                        <a:gd name="connsiteX7" fmla="*/ 5056094 w 5056094"/>
                        <a:gd name="connsiteY7" fmla="*/ 2061882 h 2061882"/>
                        <a:gd name="connsiteX8" fmla="*/ 8965 w 5056094"/>
                        <a:gd name="connsiteY8" fmla="*/ 2052917 h 206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6094" h="2061882">
                          <a:moveTo>
                            <a:pt x="8965" y="2052917"/>
                          </a:moveTo>
                          <a:lnTo>
                            <a:pt x="0" y="1541929"/>
                          </a:lnTo>
                          <a:lnTo>
                            <a:pt x="502023" y="1541929"/>
                          </a:lnTo>
                          <a:lnTo>
                            <a:pt x="1219200" y="753035"/>
                          </a:lnTo>
                          <a:lnTo>
                            <a:pt x="2321859" y="744070"/>
                          </a:lnTo>
                          <a:lnTo>
                            <a:pt x="2895600" y="0"/>
                          </a:lnTo>
                          <a:lnTo>
                            <a:pt x="5002306" y="8964"/>
                          </a:lnTo>
                          <a:lnTo>
                            <a:pt x="5056094" y="2061882"/>
                          </a:lnTo>
                          <a:lnTo>
                            <a:pt x="8965" y="2052917"/>
                          </a:ln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8" name="Freeform 57"/>
                    <p:cNvSpPr/>
                    <p:nvPr/>
                  </p:nvSpPr>
                  <p:spPr>
                    <a:xfrm>
                      <a:off x="6536946" y="3759707"/>
                      <a:ext cx="5025894" cy="1943100"/>
                    </a:xfrm>
                    <a:custGeom>
                      <a:avLst/>
                      <a:gdLst>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00325 w 6372225"/>
                        <a:gd name="connsiteY13" fmla="*/ 876300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562350 w 6372225"/>
                        <a:gd name="connsiteY11" fmla="*/ 16383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67150 w 6372225"/>
                        <a:gd name="connsiteY10" fmla="*/ 1743075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581025 w 6372225"/>
                        <a:gd name="connsiteY17" fmla="*/ 1562100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085975 w 6372225"/>
                        <a:gd name="connsiteY14" fmla="*/ 847725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419100 w 6372225"/>
                        <a:gd name="connsiteY18" fmla="*/ 1495425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600075 w 6372225"/>
                        <a:gd name="connsiteY17" fmla="*/ 1514475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1019175 w 6372225"/>
                        <a:gd name="connsiteY16" fmla="*/ 1695450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28750 w 6372225"/>
                        <a:gd name="connsiteY15" fmla="*/ 1362075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95575 w 6372225"/>
                        <a:gd name="connsiteY13" fmla="*/ 88582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5385 w 6372225"/>
                        <a:gd name="connsiteY13" fmla="*/ 859631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24350 w 6372225"/>
                        <a:gd name="connsiteY8" fmla="*/ 0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00197 w 6372225"/>
                        <a:gd name="connsiteY8" fmla="*/ 69057 h 1943100"/>
                        <a:gd name="connsiteX9" fmla="*/ 4029075 w 6372225"/>
                        <a:gd name="connsiteY9" fmla="*/ 1314450 h 1943100"/>
                        <a:gd name="connsiteX10" fmla="*/ 3876675 w 6372225"/>
                        <a:gd name="connsiteY10" fmla="*/ 1809750 h 1943100"/>
                        <a:gd name="connsiteX11" fmla="*/ 3600450 w 6372225"/>
                        <a:gd name="connsiteY11" fmla="*/ 1600200 h 1943100"/>
                        <a:gd name="connsiteX12" fmla="*/ 3124200 w 6372225"/>
                        <a:gd name="connsiteY12" fmla="*/ 1228725 h 1943100"/>
                        <a:gd name="connsiteX13" fmla="*/ 2662366 w 6372225"/>
                        <a:gd name="connsiteY13" fmla="*/ 866775 h 1943100"/>
                        <a:gd name="connsiteX14" fmla="*/ 2114550 w 6372225"/>
                        <a:gd name="connsiteY14" fmla="*/ 857250 h 1943100"/>
                        <a:gd name="connsiteX15" fmla="*/ 1461961 w 6372225"/>
                        <a:gd name="connsiteY15" fmla="*/ 1376362 h 1943100"/>
                        <a:gd name="connsiteX16" fmla="*/ 998042 w 6372225"/>
                        <a:gd name="connsiteY16" fmla="*/ 1678781 h 1943100"/>
                        <a:gd name="connsiteX17" fmla="*/ 594036 w 6372225"/>
                        <a:gd name="connsiteY17" fmla="*/ 1504950 h 1943100"/>
                        <a:gd name="connsiteX18" fmla="*/ 385889 w 6372225"/>
                        <a:gd name="connsiteY18" fmla="*/ 1504950 h 1943100"/>
                        <a:gd name="connsiteX19" fmla="*/ 85725 w 6372225"/>
                        <a:gd name="connsiteY19" fmla="*/ 1781175 h 1943100"/>
                        <a:gd name="connsiteX20" fmla="*/ 0 w 6372225"/>
                        <a:gd name="connsiteY20" fmla="*/ 1914525 h 1943100"/>
                        <a:gd name="connsiteX0" fmla="*/ 0 w 6372225"/>
                        <a:gd name="connsiteY0" fmla="*/ 1914525 h 1943100"/>
                        <a:gd name="connsiteX1" fmla="*/ 6372225 w 6372225"/>
                        <a:gd name="connsiteY1" fmla="*/ 1943100 h 1943100"/>
                        <a:gd name="connsiteX2" fmla="*/ 6372225 w 6372225"/>
                        <a:gd name="connsiteY2" fmla="*/ 1543050 h 1943100"/>
                        <a:gd name="connsiteX3" fmla="*/ 5810250 w 6372225"/>
                        <a:gd name="connsiteY3" fmla="*/ 1543050 h 1943100"/>
                        <a:gd name="connsiteX4" fmla="*/ 5343525 w 6372225"/>
                        <a:gd name="connsiteY4" fmla="*/ 1752600 h 1943100"/>
                        <a:gd name="connsiteX5" fmla="*/ 5133975 w 6372225"/>
                        <a:gd name="connsiteY5" fmla="*/ 1743075 h 1943100"/>
                        <a:gd name="connsiteX6" fmla="*/ 4733925 w 6372225"/>
                        <a:gd name="connsiteY6" fmla="*/ 504825 h 1943100"/>
                        <a:gd name="connsiteX7" fmla="*/ 4467225 w 6372225"/>
                        <a:gd name="connsiteY7" fmla="*/ 0 h 1943100"/>
                        <a:gd name="connsiteX8" fmla="*/ 4361948 w 6372225"/>
                        <a:gd name="connsiteY8" fmla="*/ 5050 h 1943100"/>
                        <a:gd name="connsiteX9" fmla="*/ 4300197 w 6372225"/>
                        <a:gd name="connsiteY9" fmla="*/ 69057 h 1943100"/>
                        <a:gd name="connsiteX10" fmla="*/ 4029075 w 6372225"/>
                        <a:gd name="connsiteY10" fmla="*/ 1314450 h 1943100"/>
                        <a:gd name="connsiteX11" fmla="*/ 3876675 w 6372225"/>
                        <a:gd name="connsiteY11" fmla="*/ 1809750 h 1943100"/>
                        <a:gd name="connsiteX12" fmla="*/ 3600450 w 6372225"/>
                        <a:gd name="connsiteY12" fmla="*/ 1600200 h 1943100"/>
                        <a:gd name="connsiteX13" fmla="*/ 3124200 w 6372225"/>
                        <a:gd name="connsiteY13" fmla="*/ 1228725 h 1943100"/>
                        <a:gd name="connsiteX14" fmla="*/ 2662366 w 6372225"/>
                        <a:gd name="connsiteY14" fmla="*/ 866775 h 1943100"/>
                        <a:gd name="connsiteX15" fmla="*/ 2114550 w 6372225"/>
                        <a:gd name="connsiteY15" fmla="*/ 857250 h 1943100"/>
                        <a:gd name="connsiteX16" fmla="*/ 1461961 w 6372225"/>
                        <a:gd name="connsiteY16" fmla="*/ 1376362 h 1943100"/>
                        <a:gd name="connsiteX17" fmla="*/ 998042 w 6372225"/>
                        <a:gd name="connsiteY17" fmla="*/ 1678781 h 1943100"/>
                        <a:gd name="connsiteX18" fmla="*/ 594036 w 6372225"/>
                        <a:gd name="connsiteY18" fmla="*/ 1504950 h 1943100"/>
                        <a:gd name="connsiteX19" fmla="*/ 385889 w 6372225"/>
                        <a:gd name="connsiteY19" fmla="*/ 1504950 h 1943100"/>
                        <a:gd name="connsiteX20" fmla="*/ 85725 w 6372225"/>
                        <a:gd name="connsiteY20" fmla="*/ 1781175 h 1943100"/>
                        <a:gd name="connsiteX21" fmla="*/ 0 w 6372225"/>
                        <a:gd name="connsiteY21" fmla="*/ 1914525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72225" h="1943100">
                          <a:moveTo>
                            <a:pt x="0" y="1914525"/>
                          </a:moveTo>
                          <a:lnTo>
                            <a:pt x="6372225" y="1943100"/>
                          </a:lnTo>
                          <a:lnTo>
                            <a:pt x="6372225" y="1543050"/>
                          </a:lnTo>
                          <a:lnTo>
                            <a:pt x="5810250" y="1543050"/>
                          </a:lnTo>
                          <a:lnTo>
                            <a:pt x="5343525" y="1752600"/>
                          </a:lnTo>
                          <a:lnTo>
                            <a:pt x="5133975" y="1743075"/>
                          </a:lnTo>
                          <a:lnTo>
                            <a:pt x="4733925" y="504825"/>
                          </a:lnTo>
                          <a:lnTo>
                            <a:pt x="4467225" y="0"/>
                          </a:lnTo>
                          <a:cubicBezTo>
                            <a:pt x="4434145" y="12796"/>
                            <a:pt x="4395028" y="-7746"/>
                            <a:pt x="4361948" y="5050"/>
                          </a:cubicBezTo>
                          <a:lnTo>
                            <a:pt x="4300197" y="69057"/>
                          </a:lnTo>
                          <a:lnTo>
                            <a:pt x="4029075" y="1314450"/>
                          </a:lnTo>
                          <a:lnTo>
                            <a:pt x="3876675" y="1809750"/>
                          </a:lnTo>
                          <a:cubicBezTo>
                            <a:pt x="3787775" y="1762125"/>
                            <a:pt x="3698875" y="1704975"/>
                            <a:pt x="3600450" y="1600200"/>
                          </a:cubicBezTo>
                          <a:lnTo>
                            <a:pt x="3124200" y="1228725"/>
                          </a:lnTo>
                          <a:lnTo>
                            <a:pt x="2662366" y="866775"/>
                          </a:lnTo>
                          <a:cubicBezTo>
                            <a:pt x="2490916" y="857250"/>
                            <a:pt x="2447925" y="733425"/>
                            <a:pt x="2114550" y="857250"/>
                          </a:cubicBezTo>
                          <a:cubicBezTo>
                            <a:pt x="1897020" y="1030287"/>
                            <a:pt x="1745913" y="1127125"/>
                            <a:pt x="1461961" y="1376362"/>
                          </a:cubicBezTo>
                          <a:cubicBezTo>
                            <a:pt x="1318392" y="1481931"/>
                            <a:pt x="1205013" y="1585119"/>
                            <a:pt x="998042" y="1678781"/>
                          </a:cubicBezTo>
                          <a:cubicBezTo>
                            <a:pt x="867399" y="1670844"/>
                            <a:pt x="833835" y="1660525"/>
                            <a:pt x="594036" y="1504950"/>
                          </a:cubicBezTo>
                          <a:cubicBezTo>
                            <a:pt x="522641" y="1501775"/>
                            <a:pt x="508608" y="1467643"/>
                            <a:pt x="385889" y="1504950"/>
                          </a:cubicBezTo>
                          <a:lnTo>
                            <a:pt x="85725" y="1781175"/>
                          </a:lnTo>
                          <a:lnTo>
                            <a:pt x="0" y="1914525"/>
                          </a:lnTo>
                          <a:close/>
                        </a:path>
                      </a:pathLst>
                    </a:custGeom>
                    <a:solidFill>
                      <a:srgbClr val="00AEEF"/>
                    </a:solidFill>
                  </p:spPr>
                  <p:style>
                    <a:lnRef idx="1">
                      <a:schemeClr val="accent3"/>
                    </a:lnRef>
                    <a:fillRef idx="3">
                      <a:schemeClr val="accent3"/>
                    </a:fillRef>
                    <a:effectRef idx="2">
                      <a:schemeClr val="accent3"/>
                    </a:effectRef>
                    <a:fontRef idx="minor">
                      <a:schemeClr val="lt1"/>
                    </a:fontRef>
                  </p:style>
                  <p:txBody>
                    <a:bodyPr vert="horz" wrap="square" lIns="68583" tIns="34292" rIns="68583" bIns="34292" numCol="1" rtlCol="0" anchor="ctr" anchorCtr="0" compatLnSpc="1">
                      <a:prstTxWarp prst="textNoShape">
                        <a:avLst/>
                      </a:prstTxWarp>
                    </a:bodyPr>
                    <a:lstStyle/>
                    <a:p>
                      <a:pPr algn="ctr" defTabSz="91371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61" name="Freeform 60"/>
                    <p:cNvSpPr/>
                    <p:nvPr/>
                  </p:nvSpPr>
                  <p:spPr>
                    <a:xfrm>
                      <a:off x="6533190" y="3749625"/>
                      <a:ext cx="5033407" cy="1943100"/>
                    </a:xfrm>
                    <a:custGeom>
                      <a:avLst/>
                      <a:gdLst>
                        <a:gd name="connsiteX0" fmla="*/ 0 w 6381750"/>
                        <a:gd name="connsiteY0" fmla="*/ 2479798 h 2479798"/>
                        <a:gd name="connsiteX1" fmla="*/ 476250 w 6381750"/>
                        <a:gd name="connsiteY1" fmla="*/ 1898773 h 2479798"/>
                        <a:gd name="connsiteX2" fmla="*/ 1085850 w 6381750"/>
                        <a:gd name="connsiteY2" fmla="*/ 2117848 h 2479798"/>
                        <a:gd name="connsiteX3" fmla="*/ 2324100 w 6381750"/>
                        <a:gd name="connsiteY3" fmla="*/ 1022473 h 2479798"/>
                        <a:gd name="connsiteX4" fmla="*/ 3371850 w 6381750"/>
                        <a:gd name="connsiteY4" fmla="*/ 1765423 h 2479798"/>
                        <a:gd name="connsiteX5" fmla="*/ 3905250 w 6381750"/>
                        <a:gd name="connsiteY5" fmla="*/ 2232148 h 2479798"/>
                        <a:gd name="connsiteX6" fmla="*/ 4362450 w 6381750"/>
                        <a:gd name="connsiteY6" fmla="*/ 31873 h 2479798"/>
                        <a:gd name="connsiteX7" fmla="*/ 4867275 w 6381750"/>
                        <a:gd name="connsiteY7" fmla="*/ 1012948 h 2479798"/>
                        <a:gd name="connsiteX8" fmla="*/ 5172075 w 6381750"/>
                        <a:gd name="connsiteY8" fmla="*/ 2213098 h 2479798"/>
                        <a:gd name="connsiteX9" fmla="*/ 5791200 w 6381750"/>
                        <a:gd name="connsiteY9" fmla="*/ 1984498 h 2479798"/>
                        <a:gd name="connsiteX10" fmla="*/ 6381750 w 6381750"/>
                        <a:gd name="connsiteY10" fmla="*/ 1955923 h 24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0" h="2479798">
                          <a:moveTo>
                            <a:pt x="0" y="2479798"/>
                          </a:moveTo>
                          <a:cubicBezTo>
                            <a:pt x="147637" y="2219448"/>
                            <a:pt x="295275" y="1959098"/>
                            <a:pt x="476250" y="1898773"/>
                          </a:cubicBezTo>
                          <a:cubicBezTo>
                            <a:pt x="657225" y="1838448"/>
                            <a:pt x="777875" y="2263898"/>
                            <a:pt x="1085850" y="2117848"/>
                          </a:cubicBezTo>
                          <a:cubicBezTo>
                            <a:pt x="1393825" y="1971798"/>
                            <a:pt x="1943100" y="1081210"/>
                            <a:pt x="2324100" y="1022473"/>
                          </a:cubicBezTo>
                          <a:cubicBezTo>
                            <a:pt x="2705100" y="963736"/>
                            <a:pt x="3108325" y="1563811"/>
                            <a:pt x="3371850" y="1765423"/>
                          </a:cubicBezTo>
                          <a:cubicBezTo>
                            <a:pt x="3635375" y="1967035"/>
                            <a:pt x="3740150" y="2521073"/>
                            <a:pt x="3905250" y="2232148"/>
                          </a:cubicBezTo>
                          <a:cubicBezTo>
                            <a:pt x="4070350" y="1943223"/>
                            <a:pt x="4202113" y="235073"/>
                            <a:pt x="4362450" y="31873"/>
                          </a:cubicBezTo>
                          <a:cubicBezTo>
                            <a:pt x="4522787" y="-171327"/>
                            <a:pt x="4732337" y="649410"/>
                            <a:pt x="4867275" y="1012948"/>
                          </a:cubicBezTo>
                          <a:cubicBezTo>
                            <a:pt x="5002213" y="1376486"/>
                            <a:pt x="5018088" y="2051173"/>
                            <a:pt x="5172075" y="2213098"/>
                          </a:cubicBezTo>
                          <a:cubicBezTo>
                            <a:pt x="5326062" y="2375023"/>
                            <a:pt x="5589588" y="2027360"/>
                            <a:pt x="5791200" y="1984498"/>
                          </a:cubicBezTo>
                          <a:cubicBezTo>
                            <a:pt x="5992812" y="1941636"/>
                            <a:pt x="6187281" y="1948779"/>
                            <a:pt x="6381750" y="1955923"/>
                          </a:cubicBezTo>
                        </a:path>
                      </a:pathLst>
                    </a:custGeom>
                    <a:ln w="76200">
                      <a:solidFill>
                        <a:srgbClr val="FF0000"/>
                      </a:solidFill>
                    </a:ln>
                  </p:spPr>
                  <p:style>
                    <a:lnRef idx="2">
                      <a:schemeClr val="accent3"/>
                    </a:lnRef>
                    <a:fillRef idx="0">
                      <a:schemeClr val="accent3"/>
                    </a:fillRef>
                    <a:effectRef idx="1">
                      <a:schemeClr val="accent3"/>
                    </a:effectRef>
                    <a:fontRef idx="minor">
                      <a:schemeClr val="tx1"/>
                    </a:fontRef>
                  </p:style>
                  <p:txBody>
                    <a:bodyPr lIns="68586" tIns="34294" rIns="68586" bIns="34294" rtlCol="0" anchor="ctr"/>
                    <a:lstStyle/>
                    <a:p>
                      <a:pPr algn="ctr" defTabSz="913983"/>
                      <a:endParaRPr lang="en-US" sz="1900" dirty="0">
                        <a:solidFill>
                          <a:srgbClr val="FFFFFF"/>
                        </a:solidFill>
                      </a:endParaRPr>
                    </a:p>
                  </p:txBody>
                </p:sp>
              </p:grpSp>
            </p:grpSp>
          </p:grpSp>
        </p:grpSp>
        <p:grpSp>
          <p:nvGrpSpPr>
            <p:cNvPr id="2073" name="Group 2072"/>
            <p:cNvGrpSpPr/>
            <p:nvPr/>
          </p:nvGrpSpPr>
          <p:grpSpPr>
            <a:xfrm>
              <a:off x="6526306" y="3006180"/>
              <a:ext cx="5002306" cy="2008966"/>
              <a:chOff x="6526306" y="3006180"/>
              <a:chExt cx="5002306" cy="2008966"/>
            </a:xfrm>
          </p:grpSpPr>
          <p:cxnSp>
            <p:nvCxnSpPr>
              <p:cNvPr id="2057" name="Straight Connector 2056"/>
              <p:cNvCxnSpPr>
                <a:stCxn id="18" idx="1"/>
                <a:endCxn id="18" idx="2"/>
              </p:cNvCxnSpPr>
              <p:nvPr/>
            </p:nvCxnSpPr>
            <p:spPr>
              <a:xfrm>
                <a:off x="6526306" y="5015146"/>
                <a:ext cx="502023"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8" idx="2"/>
                <a:endCxn id="18" idx="3"/>
              </p:cNvCxnSpPr>
              <p:nvPr/>
            </p:nvCxnSpPr>
            <p:spPr>
              <a:xfrm flipV="1">
                <a:off x="7028329" y="3987303"/>
                <a:ext cx="717177" cy="1027843"/>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8" idx="3"/>
                <a:endCxn id="18" idx="4"/>
              </p:cNvCxnSpPr>
              <p:nvPr/>
            </p:nvCxnSpPr>
            <p:spPr>
              <a:xfrm flipV="1">
                <a:off x="7745506" y="3975622"/>
                <a:ext cx="1102659" cy="1168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8" idx="4"/>
                <a:endCxn id="18" idx="5"/>
              </p:cNvCxnSpPr>
              <p:nvPr/>
            </p:nvCxnSpPr>
            <p:spPr>
              <a:xfrm flipV="1">
                <a:off x="8848165" y="3006180"/>
                <a:ext cx="573741" cy="96944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8" idx="5"/>
                <a:endCxn id="18" idx="6"/>
              </p:cNvCxnSpPr>
              <p:nvPr/>
            </p:nvCxnSpPr>
            <p:spPr>
              <a:xfrm>
                <a:off x="9421906" y="3006180"/>
                <a:ext cx="2106706" cy="1167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63" name="Content Placeholder 2"/>
          <p:cNvSpPr txBox="1">
            <a:spLocks/>
          </p:cNvSpPr>
          <p:nvPr/>
        </p:nvSpPr>
        <p:spPr>
          <a:xfrm>
            <a:off x="17510" y="1649719"/>
            <a:ext cx="11988870" cy="510887"/>
          </a:xfrm>
          <a:prstGeom prst="rect">
            <a:avLst/>
          </a:prstGeom>
        </p:spPr>
        <p:txBody>
          <a:bodyPr vert="horz" wrap="square" lIns="121899" tIns="60949" rIns="121899" bIns="60949" rtlCol="0">
            <a:spAutoFit/>
          </a:bodyPr>
          <a:lstStyle>
            <a:lvl1pPr marL="460375" indent="-460375" algn="l" defTabSz="914363" rtl="0" eaLnBrk="1" latinLnBrk="0" hangingPunct="1">
              <a:lnSpc>
                <a:spcPct val="90000"/>
              </a:lnSpc>
              <a:spcBef>
                <a:spcPct val="20000"/>
              </a:spcBef>
              <a:buClr>
                <a:srgbClr val="92D050"/>
              </a:buClr>
              <a:buSzPct val="120000"/>
              <a:buFont typeface="Arial" pitchFamily="34" charset="0"/>
              <a:buChar char="•"/>
              <a:defRPr sz="4400" kern="1200">
                <a:solidFill>
                  <a:schemeClr val="bg1"/>
                </a:solidFill>
                <a:latin typeface="+mn-lt"/>
                <a:ea typeface="+mn-ea"/>
                <a:cs typeface="+mn-cs"/>
              </a:defRPr>
            </a:lvl1pPr>
            <a:lvl2pPr marL="855663" indent="-395288" algn="l" defTabSz="914363" rtl="0" eaLnBrk="1" latinLnBrk="0" hangingPunct="1">
              <a:lnSpc>
                <a:spcPct val="90000"/>
              </a:lnSpc>
              <a:spcBef>
                <a:spcPct val="20000"/>
              </a:spcBef>
              <a:buClr>
                <a:srgbClr val="92D050"/>
              </a:buClr>
              <a:buSzPct val="120000"/>
              <a:buFont typeface="Arial" pitchFamily="34" charset="0"/>
              <a:buChar char="•"/>
              <a:defRPr sz="4000" kern="1200">
                <a:solidFill>
                  <a:schemeClr val="bg1"/>
                </a:solidFill>
                <a:latin typeface="+mn-lt"/>
                <a:ea typeface="+mn-ea"/>
                <a:cs typeface="+mn-cs"/>
              </a:defRPr>
            </a:lvl2pPr>
            <a:lvl3pPr marL="1258888" indent="-403225" algn="l" defTabSz="914363" rtl="0" eaLnBrk="1" latinLnBrk="0" hangingPunct="1">
              <a:lnSpc>
                <a:spcPct val="90000"/>
              </a:lnSpc>
              <a:spcBef>
                <a:spcPct val="20000"/>
              </a:spcBef>
              <a:buClr>
                <a:srgbClr val="92D050"/>
              </a:buClr>
              <a:buSzPct val="120000"/>
              <a:buFont typeface="Arial" pitchFamily="34" charset="0"/>
              <a:buChar char="•"/>
              <a:defRPr sz="36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rgbClr val="FFFF00"/>
                </a:solidFill>
              </a:rPr>
              <a:t>Problem: Significant wasted costs vs outage/risk bad user experience</a:t>
            </a:r>
            <a:endParaRPr lang="en-US" sz="2800" dirty="0">
              <a:solidFill>
                <a:srgbClr val="FFFF00"/>
              </a:solidFill>
            </a:endParaRPr>
          </a:p>
        </p:txBody>
      </p:sp>
      <p:cxnSp>
        <p:nvCxnSpPr>
          <p:cNvPr id="67" name="Straight Arrow Connector 66"/>
          <p:cNvCxnSpPr/>
          <p:nvPr/>
        </p:nvCxnSpPr>
        <p:spPr>
          <a:xfrm flipV="1">
            <a:off x="3776694" y="6619766"/>
            <a:ext cx="729122"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9584080" y="6619767"/>
            <a:ext cx="729122"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97806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20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fade">
                                      <p:cBhvr>
                                        <p:cTn id="15" dur="500"/>
                                        <p:tgtEl>
                                          <p:spTgt spid="2055"/>
                                        </p:tgtEl>
                                      </p:cBhvr>
                                    </p:animEffect>
                                  </p:childTnLst>
                                </p:cTn>
                              </p:par>
                              <p:par>
                                <p:cTn id="16" presetID="22" presetClass="entr" presetSubtype="8"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30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074"/>
                                        </p:tgtEl>
                                        <p:attrNameLst>
                                          <p:attrName>style.visibility</p:attrName>
                                        </p:attrNameLst>
                                      </p:cBhvr>
                                      <p:to>
                                        <p:strVal val="visible"/>
                                      </p:to>
                                    </p:set>
                                    <p:animEffect transition="in" filter="checkerboard(across)">
                                      <p:cBhvr>
                                        <p:cTn id="30" dur="500"/>
                                        <p:tgtEl>
                                          <p:spTgt spid="2074"/>
                                        </p:tgtEl>
                                      </p:cBhvr>
                                    </p:animEffec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5|15.4|5.8"/>
</p:tagLst>
</file>

<file path=ppt/tags/tag2.xml><?xml version="1.0" encoding="utf-8"?>
<p:tagLst xmlns:a="http://schemas.openxmlformats.org/drawingml/2006/main" xmlns:r="http://schemas.openxmlformats.org/officeDocument/2006/relationships" xmlns:p="http://schemas.openxmlformats.org/presentationml/2006/main">
  <p:tag name="TIMING" val="|49.5|15.4|5.8"/>
</p:tagLst>
</file>

<file path=ppt/tags/tag3.xml><?xml version="1.0" encoding="utf-8"?>
<p:tagLst xmlns:a="http://schemas.openxmlformats.org/drawingml/2006/main" xmlns:r="http://schemas.openxmlformats.org/officeDocument/2006/relationships" xmlns:p="http://schemas.openxmlformats.org/presentationml/2006/main">
  <p:tag name="TIMING" val="|26.4|8.3|195.4"/>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12">
      <a:dk1>
        <a:srgbClr val="292929"/>
      </a:dk1>
      <a:lt1>
        <a:srgbClr val="FFFFFF"/>
      </a:lt1>
      <a:dk2>
        <a:srgbClr val="5F5F5F"/>
      </a:dk2>
      <a:lt2>
        <a:srgbClr val="DDDDDD"/>
      </a:lt2>
      <a:accent1>
        <a:srgbClr val="FFBE00"/>
      </a:accent1>
      <a:accent2>
        <a:srgbClr val="00AEEF"/>
      </a:accent2>
      <a:accent3>
        <a:srgbClr val="910091"/>
      </a:accent3>
      <a:accent4>
        <a:srgbClr val="00A600"/>
      </a:accent4>
      <a:accent5>
        <a:srgbClr val="FF0000"/>
      </a:accent5>
      <a:accent6>
        <a:srgbClr val="0071BC"/>
      </a:accent6>
      <a:hlink>
        <a:srgbClr val="0000A6"/>
      </a:hlink>
      <a:folHlink>
        <a:srgbClr val="0071B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Halo">
      <a:majorFont>
        <a:latin typeface="QTypePro-CondLight"/>
        <a:ea typeface=""/>
        <a:cs typeface=""/>
      </a:majorFont>
      <a:minorFont>
        <a:latin typeface="Blender Pro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4.xml><?xml version="1.0" encoding="utf-8"?>
<a:theme xmlns:a="http://schemas.openxmlformats.org/drawingml/2006/main" name="PMDay 2012_SpeakerTemplate_16x9">
  <a:themeElements>
    <a:clrScheme name="Custom 5">
      <a:dk1>
        <a:srgbClr val="505050"/>
      </a:dk1>
      <a:lt1>
        <a:srgbClr val="FFFFFF"/>
      </a:lt1>
      <a:dk2>
        <a:srgbClr val="0072C6"/>
      </a:dk2>
      <a:lt2>
        <a:srgbClr val="F472D0"/>
      </a:lt2>
      <a:accent1>
        <a:srgbClr val="0072C6"/>
      </a:accent1>
      <a:accent2>
        <a:srgbClr val="68217A"/>
      </a:accent2>
      <a:accent3>
        <a:srgbClr val="008272"/>
      </a:accent3>
      <a:accent4>
        <a:srgbClr val="002050"/>
      </a:accent4>
      <a:accent5>
        <a:srgbClr val="FF8C00"/>
      </a:accent5>
      <a:accent6>
        <a:srgbClr val="FCD116"/>
      </a:accent6>
      <a:hlink>
        <a:srgbClr val="FCD116"/>
      </a:hlink>
      <a:folHlink>
        <a:srgbClr val="FDECA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2499</Words>
  <Application>Microsoft Office PowerPoint</Application>
  <PresentationFormat>Custom</PresentationFormat>
  <Paragraphs>696</Paragraphs>
  <Slides>45</Slides>
  <Notes>38</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MS1444_Windows Azure Template 16x9_r08a</vt:lpstr>
      <vt:lpstr>White with Consolas font for code slides</vt:lpstr>
      <vt:lpstr>office theme</vt:lpstr>
      <vt:lpstr>PMDay 2012_SpeakerTemplate_16x9</vt:lpstr>
      <vt:lpstr>PowerPoint Presentation</vt:lpstr>
      <vt:lpstr>Agenda</vt:lpstr>
      <vt:lpstr>Promise of the Cloud</vt:lpstr>
      <vt:lpstr>The Cloud Vision</vt:lpstr>
      <vt:lpstr>Master Chief meets Windows Azure</vt:lpstr>
      <vt:lpstr>Halo before the Cloud</vt:lpstr>
      <vt:lpstr>Halo 4 on Windows Azure  Built over 40 applications that leverages Orleans runtime Allowed Halo to focus on their application logic instead of infrastructure</vt:lpstr>
      <vt:lpstr>Game Traffic</vt:lpstr>
      <vt:lpstr>Provisioning Resources before the Cloud</vt:lpstr>
      <vt:lpstr>Elasticity – Provisioning in the Cloud</vt:lpstr>
      <vt:lpstr>Windows Azure’s Scale</vt:lpstr>
      <vt:lpstr>What a Cloud Provides</vt:lpstr>
      <vt:lpstr>Windows Azure’s Global Footprint</vt:lpstr>
      <vt:lpstr>Datacenters</vt:lpstr>
      <vt:lpstr>Service Glue –  What a Cloud Provides Under the Covers</vt:lpstr>
      <vt:lpstr>Building Blocks Provided by Windows Azure to Make it Easier to Build Applications</vt:lpstr>
      <vt:lpstr>Cloud App Modeling</vt:lpstr>
      <vt:lpstr>Cloud App Modeling</vt:lpstr>
      <vt:lpstr>Cloud Application Model Concepts </vt:lpstr>
      <vt:lpstr>Cloud Application Model Concepts (2)</vt:lpstr>
      <vt:lpstr>Windows Azure App Model</vt:lpstr>
      <vt:lpstr>An Example: Multi-Tier Cloud App</vt:lpstr>
      <vt:lpstr>App Model Example</vt:lpstr>
      <vt:lpstr>Cloud Fabric</vt:lpstr>
      <vt:lpstr>The Fabric Controller (FC)</vt:lpstr>
      <vt:lpstr>Windows Azure Fabric Controller</vt:lpstr>
      <vt:lpstr>Cloud App Model Deployment Steps by FC</vt:lpstr>
      <vt:lpstr>PowerPoint Presentation</vt:lpstr>
      <vt:lpstr>FC Deploying an App</vt:lpstr>
      <vt:lpstr>FC Automated Management</vt:lpstr>
      <vt:lpstr>App Resource Allocation Goals</vt:lpstr>
      <vt:lpstr>Fabric Scheduling Opportunities</vt:lpstr>
      <vt:lpstr>Cloud App Modeling Opportunities</vt:lpstr>
      <vt:lpstr>Cloud Storage</vt:lpstr>
      <vt:lpstr>Data Storage Options on Windows Azure</vt:lpstr>
      <vt:lpstr>Storage topics</vt:lpstr>
      <vt:lpstr>Understanding and Optimizing COGS</vt:lpstr>
      <vt:lpstr>Reduce Costs using Erasure Coding </vt:lpstr>
      <vt:lpstr>Location Durability</vt:lpstr>
      <vt:lpstr>Windows Azure Storage  Two Types of Durability Offered </vt:lpstr>
      <vt:lpstr>Decisions about State during App Design</vt:lpstr>
      <vt:lpstr>Coordinating State Across Components</vt:lpstr>
      <vt:lpstr>Summary</vt:lpstr>
      <vt:lpstr>Summary</vt:lpstr>
      <vt:lpstr>More Information on Windows Azure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2014-03-03T14:52:04Z</dcterms:created>
  <dcterms:modified xsi:type="dcterms:W3CDTF">2014-03-07T00:37:20Z</dcterms:modified>
</cp:coreProperties>
</file>